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8" r:id="rId3"/>
    <p:sldId id="475" r:id="rId4"/>
    <p:sldId id="472" r:id="rId5"/>
    <p:sldId id="376" r:id="rId6"/>
    <p:sldId id="399" r:id="rId7"/>
    <p:sldId id="477" r:id="rId8"/>
    <p:sldId id="478" r:id="rId9"/>
    <p:sldId id="479" r:id="rId10"/>
    <p:sldId id="369" r:id="rId11"/>
    <p:sldId id="373" r:id="rId12"/>
    <p:sldId id="374" r:id="rId13"/>
    <p:sldId id="498" r:id="rId14"/>
    <p:sldId id="502" r:id="rId15"/>
    <p:sldId id="446" r:id="rId16"/>
    <p:sldId id="504" r:id="rId17"/>
    <p:sldId id="410" r:id="rId18"/>
    <p:sldId id="509" r:id="rId19"/>
    <p:sldId id="507" r:id="rId20"/>
    <p:sldId id="510" r:id="rId21"/>
    <p:sldId id="511" r:id="rId22"/>
    <p:sldId id="447" r:id="rId23"/>
    <p:sldId id="508" r:id="rId24"/>
    <p:sldId id="411" r:id="rId25"/>
    <p:sldId id="513" r:id="rId26"/>
    <p:sldId id="515" r:id="rId27"/>
    <p:sldId id="505" r:id="rId28"/>
    <p:sldId id="506" r:id="rId29"/>
    <p:sldId id="514" r:id="rId30"/>
  </p:sldIdLst>
  <p:sldSz cx="9144000" cy="6858000" type="screen4x3"/>
  <p:notesSz cx="6997700" cy="9283700"/>
  <p:defaultTextStyle>
    <a:defPPr>
      <a:defRPr lang="en-US"/>
    </a:defPPr>
    <a:lvl1pPr algn="ctr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1900" b="1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ctr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1900" b="1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ctr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1900" b="1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ctr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1900" b="1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ctr" rtl="0" fontAlgn="base">
      <a:lnSpc>
        <a:spcPct val="8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1900" b="1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900" b="1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1900" b="1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1900" b="1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1900" b="1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FFFF"/>
    <a:srgbClr val="A7FFA7"/>
    <a:srgbClr val="003366"/>
    <a:srgbClr val="CCFF99"/>
    <a:srgbClr val="CCFF66"/>
    <a:srgbClr val="FF0000"/>
    <a:srgbClr val="33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561" autoAdjust="0"/>
    <p:restoredTop sz="88807" autoAdjust="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30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30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fld id="{3F1FE264-5FDB-4299-896B-1A4ABD33B7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l" defTabSz="930275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l" defTabSz="930275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charset="0"/>
              </a:defRPr>
            </a:lvl1pPr>
          </a:lstStyle>
          <a:p>
            <a:fld id="{B40C1E55-9C6E-4201-AE4A-1AD91E44B6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65AD59-353F-4942-8368-7BFA176FF976}" type="slidenum">
              <a:rPr lang="en-US"/>
              <a:pPr/>
              <a:t>10</a:t>
            </a:fld>
            <a:endParaRPr lang="en-US"/>
          </a:p>
        </p:txBody>
      </p:sp>
      <p:sp>
        <p:nvSpPr>
          <p:cNvPr id="344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5FEC55-F2A3-4126-B933-0138DA47C8FD}" type="slidenum">
              <a:rPr lang="en-US"/>
              <a:pPr/>
              <a:t>11</a:t>
            </a:fld>
            <a:endParaRPr lang="en-US"/>
          </a:p>
        </p:txBody>
      </p:sp>
      <p:sp>
        <p:nvSpPr>
          <p:cNvPr id="436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32C07C-93F8-4343-8CCB-D2798908669D}" type="slidenum">
              <a:rPr lang="en-US"/>
              <a:pPr/>
              <a:t>12</a:t>
            </a:fld>
            <a:endParaRPr lang="en-US"/>
          </a:p>
        </p:txBody>
      </p:sp>
      <p:sp>
        <p:nvSpPr>
          <p:cNvPr id="437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C87349-7529-42DB-84F1-68A9A3814CBB}" type="slidenum">
              <a:rPr lang="en-US"/>
              <a:pPr/>
              <a:t>14</a:t>
            </a:fld>
            <a:endParaRPr lang="en-US"/>
          </a:p>
        </p:txBody>
      </p:sp>
      <p:sp>
        <p:nvSpPr>
          <p:cNvPr id="507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9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8E67F1-6552-43C9-9097-48032FF97F66}" type="slidenum">
              <a:rPr lang="en-US"/>
              <a:pPr/>
              <a:t>15</a:t>
            </a:fld>
            <a:endParaRPr lang="en-US"/>
          </a:p>
        </p:txBody>
      </p:sp>
      <p:sp>
        <p:nvSpPr>
          <p:cNvPr id="420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Mention the IE as well when discussing factors that decide the output quality.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B49A6F-DB46-4AA1-A2B6-DA6373CA2E02}" type="slidenum">
              <a:rPr lang="en-US"/>
              <a:pPr/>
              <a:t>16</a:t>
            </a:fld>
            <a:endParaRPr lang="en-US"/>
          </a:p>
        </p:txBody>
      </p:sp>
      <p:sp>
        <p:nvSpPr>
          <p:cNvPr id="510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22122-291C-4946-A004-29CE1C626A79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 txBox="1"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700088" y="4410075"/>
            <a:ext cx="5597525" cy="4178300"/>
          </a:xfrm>
          <a:ln/>
        </p:spPr>
        <p:txBody>
          <a:bodyPr wrap="none" anchor="ctr"/>
          <a:lstStyle/>
          <a:p>
            <a:pPr marL="742950" lvl="1" indent="-285750" defTabSz="457200"/>
            <a:endParaRPr lang="en-GB"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FDFE7F-FA04-4A37-96B6-FA9979215403}" type="slidenum">
              <a:rPr lang="en-US"/>
              <a:pPr/>
              <a:t>20</a:t>
            </a:fld>
            <a:endParaRPr lang="en-US"/>
          </a:p>
        </p:txBody>
      </p:sp>
      <p:sp>
        <p:nvSpPr>
          <p:cNvPr id="529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76ED7C-ECE9-478E-A48E-7256DE2E21FC}" type="slidenum">
              <a:rPr lang="en-US"/>
              <a:pPr/>
              <a:t>23</a:t>
            </a:fld>
            <a:endParaRPr lang="en-US"/>
          </a:p>
        </p:txBody>
      </p:sp>
      <p:sp>
        <p:nvSpPr>
          <p:cNvPr id="533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Discuss overestimation error and prominence in case of ZIG-ZAG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DE196-C510-47AD-917C-A352A4919BB3}" type="slidenum">
              <a:rPr lang="en-US"/>
              <a:pPr/>
              <a:t>24</a:t>
            </a:fld>
            <a:endParaRPr lang="en-US"/>
          </a:p>
        </p:txBody>
      </p:sp>
      <p:sp>
        <p:nvSpPr>
          <p:cNvPr id="322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0E1584-D52E-47A0-8170-90533355C548}" type="slidenum">
              <a:rPr lang="en-US"/>
              <a:pPr/>
              <a:t>26</a:t>
            </a:fld>
            <a:endParaRPr lang="en-US"/>
          </a:p>
        </p:txBody>
      </p:sp>
      <p:sp>
        <p:nvSpPr>
          <p:cNvPr id="53555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77925" y="696913"/>
            <a:ext cx="4640263" cy="3479800"/>
          </a:xfrm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5937" cy="4175125"/>
          </a:xfrm>
        </p:spPr>
        <p:txBody>
          <a:bodyPr/>
          <a:lstStyle/>
          <a:p>
            <a:pPr defTabSz="457200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B01A1C-5DB2-4A2A-9FAA-D570B819A5A3}" type="slidenum">
              <a:rPr lang="en-US"/>
              <a:pPr/>
              <a:t>29</a:t>
            </a:fld>
            <a:endParaRPr lang="en-US"/>
          </a:p>
        </p:txBody>
      </p:sp>
      <p:sp>
        <p:nvSpPr>
          <p:cNvPr id="531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1">
                <a:solidFill>
                  <a:schemeClr val="tx2"/>
                </a:solidFill>
                <a:latin typeface="Garamond" pitchFamily="18" charset="0"/>
              </a:rPr>
              <a:t>Continue here …</a:t>
            </a:r>
          </a:p>
          <a:p>
            <a:endParaRPr lang="en-US" sz="900" b="1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900" b="1">
                <a:solidFill>
                  <a:schemeClr val="tx2"/>
                </a:solidFill>
                <a:latin typeface="Garamond" pitchFamily="18" charset="0"/>
              </a:rPr>
              <a:t>E[gr</a:t>
            </a:r>
            <a:r>
              <a:rPr lang="en-US" sz="1000" b="1" baseline="-25000">
                <a:solidFill>
                  <a:schemeClr val="tx2"/>
                </a:solidFill>
                <a:latin typeface="Garamond" pitchFamily="18" charset="0"/>
              </a:rPr>
              <a:t>i</a:t>
            </a:r>
            <a:r>
              <a:rPr lang="en-US" sz="900" b="1">
                <a:solidFill>
                  <a:schemeClr val="tx2"/>
                </a:solidFill>
                <a:latin typeface="Garamond" pitchFamily="18" charset="0"/>
              </a:rPr>
              <a:t>(a)</a:t>
            </a:r>
            <a:r>
              <a:rPr lang="en-US" sz="1100" b="1">
                <a:solidFill>
                  <a:schemeClr val="tx2"/>
                </a:solidFill>
                <a:latin typeface="Garamond" pitchFamily="18" charset="0"/>
              </a:rPr>
              <a:t>] </a:t>
            </a:r>
            <a:r>
              <a:rPr lang="en-US" sz="1100">
                <a:latin typeface="Garamond" pitchFamily="18" charset="0"/>
              </a:rPr>
              <a:t>depends on </a:t>
            </a:r>
          </a:p>
          <a:p>
            <a:pPr lvl="1"/>
            <a:r>
              <a:rPr lang="en-US" sz="1100">
                <a:latin typeface="Garamond" pitchFamily="18" charset="0"/>
              </a:rPr>
              <a:t>Attribute value frequencies</a:t>
            </a:r>
          </a:p>
          <a:p>
            <a:pPr lvl="1"/>
            <a:r>
              <a:rPr lang="en-US" sz="1100">
                <a:latin typeface="Garamond" pitchFamily="18" charset="0"/>
              </a:rPr>
              <a:t>Number of good, bad, and empty documents</a:t>
            </a:r>
          </a:p>
          <a:p>
            <a:pPr lvl="1"/>
            <a:r>
              <a:rPr lang="en-US" sz="1100">
                <a:latin typeface="Garamond" pitchFamily="18" charset="0"/>
              </a:rPr>
              <a:t>Knob-setting </a:t>
            </a:r>
            <a:r>
              <a:rPr lang="en-US" sz="800">
                <a:latin typeface="Garamond" pitchFamily="18" charset="0"/>
              </a:rPr>
              <a:t> </a:t>
            </a:r>
            <a:r>
              <a:rPr lang="el-GR" sz="900">
                <a:latin typeface="Garamond" pitchFamily="18" charset="0"/>
                <a:cs typeface="Arial" charset="0"/>
              </a:rPr>
              <a:t>θ</a:t>
            </a:r>
            <a:endParaRPr lang="en-US" sz="9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C1E55-9C6E-4201-AE4A-1AD91E44B68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546455-BAA6-4BB9-B0FF-8DF3CF77E682}" type="slidenum">
              <a:rPr lang="en-US"/>
              <a:pPr/>
              <a:t>4</a:t>
            </a:fld>
            <a:endParaRPr lang="en-US"/>
          </a:p>
        </p:txBody>
      </p:sp>
      <p:sp>
        <p:nvSpPr>
          <p:cNvPr id="495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52DFF2-ED62-4BE0-A20E-AC5CE8E4002C}" type="slidenum">
              <a:rPr lang="en-US"/>
              <a:pPr/>
              <a:t>5</a:t>
            </a:fld>
            <a:endParaRPr lang="en-US"/>
          </a:p>
        </p:txBody>
      </p:sp>
      <p:sp>
        <p:nvSpPr>
          <p:cNvPr id="433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AEC7D8-6444-4842-950C-D2BD03424693}" type="slidenum">
              <a:rPr lang="en-US"/>
              <a:pPr/>
              <a:t>6</a:t>
            </a:fld>
            <a:endParaRPr lang="en-US"/>
          </a:p>
        </p:txBody>
      </p:sp>
      <p:sp>
        <p:nvSpPr>
          <p:cNvPr id="343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642D4E-4591-4D68-999E-52AD45320CAE}" type="slidenum">
              <a:rPr lang="en-US"/>
              <a:pPr/>
              <a:t>7</a:t>
            </a:fld>
            <a:endParaRPr lang="en-US"/>
          </a:p>
        </p:txBody>
      </p:sp>
      <p:sp>
        <p:nvSpPr>
          <p:cNvPr id="453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1000">
                <a:solidFill>
                  <a:schemeClr val="accent1"/>
                </a:solidFill>
              </a:rPr>
              <a:t>Point to [Jain and Ipeirotis, TODS 2008]</a:t>
            </a:r>
          </a:p>
          <a:p>
            <a:pPr>
              <a:lnSpc>
                <a:spcPct val="80000"/>
              </a:lnSpc>
              <a:buFontTx/>
              <a:buChar char="•"/>
            </a:pPr>
            <a:endParaRPr lang="en-US" sz="10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72EA7D-CEB7-4D28-BEB0-1F670B57B342}" type="slidenum">
              <a:rPr lang="en-US"/>
              <a:pPr/>
              <a:t>8</a:t>
            </a:fld>
            <a:endParaRPr lang="en-US"/>
          </a:p>
        </p:txBody>
      </p:sp>
      <p:sp>
        <p:nvSpPr>
          <p:cNvPr id="455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60FE89-C385-4400-8765-BFC7DF03816D}" type="slidenum">
              <a:rPr lang="en-US"/>
              <a:pPr/>
              <a:t>9</a:t>
            </a:fld>
            <a:endParaRPr lang="en-US"/>
          </a:p>
        </p:txBody>
      </p:sp>
      <p:sp>
        <p:nvSpPr>
          <p:cNvPr id="457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09BDC5C-B0BF-4F94-A782-89E8669FB1D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3AEE4-FE4A-4BF0-ABEE-D851589721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7C811-8160-4D72-A750-F2ED52AF3A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C49AE93-C8F8-477E-A0BA-A7BAE08020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2CD1C-74F1-4E0F-9D13-088C72C3B9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5D6F66-4418-45E0-BAAF-BC1E9BD801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BD0EA-300A-4E75-BF98-3F403A6B3C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2EA84-1352-44D2-ACE3-F7441BE907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33B4B1-359E-4B9A-885F-F5AA60E268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EF5E2-A2F8-4CE6-8B57-87B5CA4360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BF78C-410E-4A42-8471-E70AD9BC89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372E4-C038-4EEB-8DA1-E56A4F58E25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/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/>
            </a:lvl1pPr>
          </a:lstStyle>
          <a:p>
            <a:fld id="{E2710967-A18D-4754-A0C8-EF62F425838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png"/><Relationship Id="rId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4396138-9504-49C5-BBDC-04261BA6653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143000"/>
            <a:ext cx="8305800" cy="2209800"/>
          </a:xfrm>
        </p:spPr>
        <p:txBody>
          <a:bodyPr/>
          <a:lstStyle/>
          <a:p>
            <a:pPr algn="ctr"/>
            <a:r>
              <a:rPr lang="en-US" sz="4600"/>
              <a:t>Join Optimization of </a:t>
            </a:r>
            <a:br>
              <a:rPr lang="en-US" sz="4600"/>
            </a:br>
            <a:r>
              <a:rPr lang="en-US" sz="4600"/>
              <a:t>Information Extraction Output:</a:t>
            </a:r>
            <a:br>
              <a:rPr lang="en-US" sz="4600"/>
            </a:br>
            <a:r>
              <a:rPr lang="en-US" sz="4600"/>
              <a:t>Quality Matters!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114800"/>
            <a:ext cx="7086600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3399FF"/>
                </a:solidFill>
                <a:latin typeface="Garamond" pitchFamily="18" charset="0"/>
              </a:rPr>
              <a:t>Alpa Jain                    </a:t>
            </a:r>
            <a:r>
              <a:rPr lang="en-US" sz="2000">
                <a:latin typeface="Garamond" pitchFamily="18" charset="0"/>
              </a:rPr>
              <a:t>–</a:t>
            </a:r>
            <a:r>
              <a:rPr lang="en-US" sz="2000" b="1">
                <a:latin typeface="Garamond" pitchFamily="18" charset="0"/>
              </a:rPr>
              <a:t>  </a:t>
            </a:r>
            <a:r>
              <a:rPr lang="en-US" sz="2000">
                <a:latin typeface="Garamond" pitchFamily="18" charset="0"/>
              </a:rPr>
              <a:t>Yahoo! Labs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Garamond" pitchFamily="18" charset="0"/>
              </a:rPr>
              <a:t>Panagiotis G. Ipeirotis – New York University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Garamond" pitchFamily="18" charset="0"/>
              </a:rPr>
              <a:t>AnHai Doan                – University of Wisconsin-Madison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Garamond" pitchFamily="18" charset="0"/>
              </a:rPr>
              <a:t> Luis Gravano              – Columbia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63AC-7A6C-4E13-8D6B-F727C609B6D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/>
          <a:lstStyle/>
          <a:p>
            <a:r>
              <a:rPr lang="en-US" sz="3800"/>
              <a:t>Independently Joining Extracted Relations: Independent Join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990600"/>
          </a:xfrm>
        </p:spPr>
        <p:txBody>
          <a:bodyPr/>
          <a:lstStyle/>
          <a:p>
            <a:r>
              <a:rPr lang="en-US" sz="2400">
                <a:latin typeface="Garamond" pitchFamily="18" charset="0"/>
              </a:rPr>
              <a:t>Independently extracts tuples for each relation and joins them</a:t>
            </a:r>
          </a:p>
          <a:p>
            <a:r>
              <a:rPr lang="en-US" sz="2400">
                <a:latin typeface="Garamond" pitchFamily="18" charset="0"/>
              </a:rPr>
              <a:t>Uses appropriate document retrieval strategies for each relation</a:t>
            </a:r>
            <a:endParaRPr lang="en-US">
              <a:latin typeface="Garamond" pitchFamily="18" charset="0"/>
            </a:endParaRPr>
          </a:p>
        </p:txBody>
      </p:sp>
      <p:grpSp>
        <p:nvGrpSpPr>
          <p:cNvPr id="257167" name="Group 143"/>
          <p:cNvGrpSpPr>
            <a:grpSpLocks/>
          </p:cNvGrpSpPr>
          <p:nvPr/>
        </p:nvGrpSpPr>
        <p:grpSpPr bwMode="auto">
          <a:xfrm>
            <a:off x="685800" y="5940425"/>
            <a:ext cx="2133600" cy="536575"/>
            <a:chOff x="528" y="3502"/>
            <a:chExt cx="1366" cy="434"/>
          </a:xfrm>
        </p:grpSpPr>
        <p:sp>
          <p:nvSpPr>
            <p:cNvPr id="257168" name="AutoShape 144"/>
            <p:cNvSpPr>
              <a:spLocks noChangeArrowheads="1"/>
            </p:cNvSpPr>
            <p:nvPr/>
          </p:nvSpPr>
          <p:spPr bwMode="auto">
            <a:xfrm>
              <a:off x="528" y="3502"/>
              <a:ext cx="1366" cy="434"/>
            </a:xfrm>
            <a:prstGeom prst="flowChartMagneticDisk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7169" name="AutoShape 145"/>
            <p:cNvSpPr>
              <a:spLocks noChangeArrowheads="1"/>
            </p:cNvSpPr>
            <p:nvPr/>
          </p:nvSpPr>
          <p:spPr bwMode="auto">
            <a:xfrm>
              <a:off x="624" y="3731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70" name="AutoShape 146"/>
            <p:cNvSpPr>
              <a:spLocks noChangeArrowheads="1"/>
            </p:cNvSpPr>
            <p:nvPr/>
          </p:nvSpPr>
          <p:spPr bwMode="auto">
            <a:xfrm>
              <a:off x="960" y="3731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71" name="AutoShape 147"/>
            <p:cNvSpPr>
              <a:spLocks noChangeArrowheads="1"/>
            </p:cNvSpPr>
            <p:nvPr/>
          </p:nvSpPr>
          <p:spPr bwMode="auto">
            <a:xfrm>
              <a:off x="1296" y="3779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72" name="AutoShape 148"/>
            <p:cNvSpPr>
              <a:spLocks noChangeArrowheads="1"/>
            </p:cNvSpPr>
            <p:nvPr/>
          </p:nvSpPr>
          <p:spPr bwMode="auto">
            <a:xfrm>
              <a:off x="1632" y="3683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73" name="AutoShape 149"/>
            <p:cNvSpPr>
              <a:spLocks noChangeArrowheads="1"/>
            </p:cNvSpPr>
            <p:nvPr/>
          </p:nvSpPr>
          <p:spPr bwMode="auto">
            <a:xfrm>
              <a:off x="768" y="3635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74" name="AutoShape 150"/>
            <p:cNvSpPr>
              <a:spLocks noChangeArrowheads="1"/>
            </p:cNvSpPr>
            <p:nvPr/>
          </p:nvSpPr>
          <p:spPr bwMode="auto">
            <a:xfrm>
              <a:off x="1392" y="3635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7175" name="AutoShape 151"/>
          <p:cNvSpPr>
            <a:spLocks noChangeArrowheads="1"/>
          </p:cNvSpPr>
          <p:nvPr/>
        </p:nvSpPr>
        <p:spPr bwMode="auto">
          <a:xfrm>
            <a:off x="1600200" y="5761038"/>
            <a:ext cx="228600" cy="96837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7177" name="Group 153"/>
          <p:cNvGrpSpPr>
            <a:grpSpLocks/>
          </p:cNvGrpSpPr>
          <p:nvPr/>
        </p:nvGrpSpPr>
        <p:grpSpPr bwMode="auto">
          <a:xfrm>
            <a:off x="5819775" y="5940425"/>
            <a:ext cx="2133600" cy="536575"/>
            <a:chOff x="3744" y="3502"/>
            <a:chExt cx="1366" cy="434"/>
          </a:xfrm>
        </p:grpSpPr>
        <p:sp>
          <p:nvSpPr>
            <p:cNvPr id="257178" name="AutoShape 154"/>
            <p:cNvSpPr>
              <a:spLocks noChangeArrowheads="1"/>
            </p:cNvSpPr>
            <p:nvPr/>
          </p:nvSpPr>
          <p:spPr bwMode="auto">
            <a:xfrm>
              <a:off x="3744" y="3502"/>
              <a:ext cx="1366" cy="434"/>
            </a:xfrm>
            <a:prstGeom prst="flowChartMagneticDisk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7179" name="AutoShape 155"/>
            <p:cNvSpPr>
              <a:spLocks noChangeArrowheads="1"/>
            </p:cNvSpPr>
            <p:nvPr/>
          </p:nvSpPr>
          <p:spPr bwMode="auto">
            <a:xfrm>
              <a:off x="3840" y="3731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80" name="AutoShape 156"/>
            <p:cNvSpPr>
              <a:spLocks noChangeArrowheads="1"/>
            </p:cNvSpPr>
            <p:nvPr/>
          </p:nvSpPr>
          <p:spPr bwMode="auto">
            <a:xfrm>
              <a:off x="4176" y="3731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81" name="AutoShape 157"/>
            <p:cNvSpPr>
              <a:spLocks noChangeArrowheads="1"/>
            </p:cNvSpPr>
            <p:nvPr/>
          </p:nvSpPr>
          <p:spPr bwMode="auto">
            <a:xfrm>
              <a:off x="4512" y="3779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82" name="AutoShape 158"/>
            <p:cNvSpPr>
              <a:spLocks noChangeArrowheads="1"/>
            </p:cNvSpPr>
            <p:nvPr/>
          </p:nvSpPr>
          <p:spPr bwMode="auto">
            <a:xfrm>
              <a:off x="4848" y="3683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83" name="AutoShape 159"/>
            <p:cNvSpPr>
              <a:spLocks noChangeArrowheads="1"/>
            </p:cNvSpPr>
            <p:nvPr/>
          </p:nvSpPr>
          <p:spPr bwMode="auto">
            <a:xfrm>
              <a:off x="3984" y="3635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184" name="AutoShape 160"/>
            <p:cNvSpPr>
              <a:spLocks noChangeArrowheads="1"/>
            </p:cNvSpPr>
            <p:nvPr/>
          </p:nvSpPr>
          <p:spPr bwMode="auto">
            <a:xfrm>
              <a:off x="4608" y="3635"/>
              <a:ext cx="232" cy="109"/>
            </a:xfrm>
            <a:prstGeom prst="flowChart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7185" name="AutoShape 161"/>
          <p:cNvSpPr>
            <a:spLocks noChangeArrowheads="1"/>
          </p:cNvSpPr>
          <p:nvPr/>
        </p:nvSpPr>
        <p:spPr bwMode="auto">
          <a:xfrm>
            <a:off x="6696075" y="5795963"/>
            <a:ext cx="228600" cy="100012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7281" name="Group 257"/>
          <p:cNvGraphicFramePr>
            <a:graphicFrameLocks noGrp="1"/>
          </p:cNvGraphicFramePr>
          <p:nvPr/>
        </p:nvGraphicFramePr>
        <p:xfrm>
          <a:off x="685800" y="3702050"/>
          <a:ext cx="2362200" cy="1097280"/>
        </p:xfrm>
        <a:graphic>
          <a:graphicData uri="http://schemas.openxmlformats.org/drawingml/2006/table">
            <a:tbl>
              <a:tblPr/>
              <a:tblGrid>
                <a:gridCol w="920750"/>
                <a:gridCol w="1441450"/>
              </a:tblGrid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Garamond" pitchFamily="18" charset="0"/>
                        </a:rPr>
                        <a:t>Time Warner Inc.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United Airlines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7283" name="Group 259"/>
          <p:cNvGraphicFramePr>
            <a:graphicFrameLocks noGrp="1"/>
          </p:cNvGraphicFramePr>
          <p:nvPr/>
        </p:nvGraphicFramePr>
        <p:xfrm>
          <a:off x="5791200" y="3702050"/>
          <a:ext cx="2057400" cy="1097280"/>
        </p:xfrm>
        <a:graphic>
          <a:graphicData uri="http://schemas.openxmlformats.org/drawingml/2006/table">
            <a:tbl>
              <a:tblPr/>
              <a:tblGrid>
                <a:gridCol w="935038"/>
                <a:gridCol w="1122362"/>
              </a:tblGrid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Apple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New York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Virginia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7284" name="Group 260"/>
          <p:cNvGraphicFramePr>
            <a:graphicFrameLocks noGrp="1"/>
          </p:cNvGraphicFramePr>
          <p:nvPr/>
        </p:nvGraphicFramePr>
        <p:xfrm>
          <a:off x="2847975" y="2560638"/>
          <a:ext cx="3200400" cy="838200"/>
        </p:xfrm>
        <a:graphic>
          <a:graphicData uri="http://schemas.openxmlformats.org/drawingml/2006/table">
            <a:tbl>
              <a:tblPr/>
              <a:tblGrid>
                <a:gridCol w="962025"/>
                <a:gridCol w="1403350"/>
                <a:gridCol w="835025"/>
              </a:tblGrid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United Airlines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57238" name="Group 214"/>
          <p:cNvGrpSpPr>
            <a:grpSpLocks/>
          </p:cNvGrpSpPr>
          <p:nvPr/>
        </p:nvGrpSpPr>
        <p:grpSpPr bwMode="auto">
          <a:xfrm>
            <a:off x="2590800" y="3398838"/>
            <a:ext cx="3886200" cy="298450"/>
            <a:chOff x="1728" y="2157"/>
            <a:chExt cx="2448" cy="240"/>
          </a:xfrm>
        </p:grpSpPr>
        <p:sp>
          <p:nvSpPr>
            <p:cNvPr id="257239" name="Line 215"/>
            <p:cNvSpPr>
              <a:spLocks noChangeShapeType="1"/>
            </p:cNvSpPr>
            <p:nvPr/>
          </p:nvSpPr>
          <p:spPr bwMode="auto">
            <a:xfrm>
              <a:off x="2899" y="2157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7240" name="Line 216"/>
            <p:cNvSpPr>
              <a:spLocks noChangeShapeType="1"/>
            </p:cNvSpPr>
            <p:nvPr/>
          </p:nvSpPr>
          <p:spPr bwMode="auto">
            <a:xfrm>
              <a:off x="1728" y="2253"/>
              <a:ext cx="24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7241" name="Line 217"/>
            <p:cNvSpPr>
              <a:spLocks noChangeShapeType="1"/>
            </p:cNvSpPr>
            <p:nvPr/>
          </p:nvSpPr>
          <p:spPr bwMode="auto">
            <a:xfrm>
              <a:off x="1728" y="2253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7242" name="Line 218"/>
            <p:cNvSpPr>
              <a:spLocks noChangeShapeType="1"/>
            </p:cNvSpPr>
            <p:nvPr/>
          </p:nvSpPr>
          <p:spPr bwMode="auto">
            <a:xfrm>
              <a:off x="4176" y="2253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7243" name="Rectangle 219"/>
          <p:cNvSpPr>
            <a:spLocks noChangeArrowheads="1"/>
          </p:cNvSpPr>
          <p:nvPr/>
        </p:nvSpPr>
        <p:spPr bwMode="auto">
          <a:xfrm>
            <a:off x="752475" y="5027613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sp>
        <p:nvSpPr>
          <p:cNvPr id="257244" name="Text Box 220"/>
          <p:cNvSpPr txBox="1">
            <a:spLocks noChangeArrowheads="1"/>
          </p:cNvSpPr>
          <p:nvPr/>
        </p:nvSpPr>
        <p:spPr bwMode="auto">
          <a:xfrm>
            <a:off x="619125" y="3444875"/>
            <a:ext cx="84931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Mergers</a:t>
            </a:r>
          </a:p>
        </p:txBody>
      </p:sp>
      <p:sp>
        <p:nvSpPr>
          <p:cNvPr id="257245" name="Text Box 221"/>
          <p:cNvSpPr txBox="1">
            <a:spLocks noChangeArrowheads="1"/>
          </p:cNvSpPr>
          <p:nvPr/>
        </p:nvSpPr>
        <p:spPr bwMode="auto">
          <a:xfrm>
            <a:off x="6632575" y="3446463"/>
            <a:ext cx="1292225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Headquarters</a:t>
            </a:r>
          </a:p>
        </p:txBody>
      </p:sp>
      <p:sp>
        <p:nvSpPr>
          <p:cNvPr id="257246" name="Rectangle 222"/>
          <p:cNvSpPr>
            <a:spLocks noChangeArrowheads="1"/>
          </p:cNvSpPr>
          <p:nvPr/>
        </p:nvSpPr>
        <p:spPr bwMode="auto">
          <a:xfrm>
            <a:off x="5791200" y="5027613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sp>
        <p:nvSpPr>
          <p:cNvPr id="257247" name="AutoShape 223"/>
          <p:cNvSpPr>
            <a:spLocks noChangeArrowheads="1"/>
          </p:cNvSpPr>
          <p:nvPr/>
        </p:nvSpPr>
        <p:spPr bwMode="auto">
          <a:xfrm>
            <a:off x="6661150" y="4846638"/>
            <a:ext cx="228600" cy="100012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248" name="AutoShape 224"/>
          <p:cNvSpPr>
            <a:spLocks noChangeArrowheads="1"/>
          </p:cNvSpPr>
          <p:nvPr/>
        </p:nvSpPr>
        <p:spPr bwMode="auto">
          <a:xfrm>
            <a:off x="1600200" y="4846638"/>
            <a:ext cx="228600" cy="100012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7265" name="Group 241"/>
          <p:cNvGrpSpPr>
            <a:grpSpLocks/>
          </p:cNvGrpSpPr>
          <p:nvPr/>
        </p:nvGrpSpPr>
        <p:grpSpPr bwMode="auto">
          <a:xfrm>
            <a:off x="344488" y="3962400"/>
            <a:ext cx="284162" cy="766763"/>
            <a:chOff x="161" y="2628"/>
            <a:chExt cx="242" cy="480"/>
          </a:xfrm>
        </p:grpSpPr>
        <p:grpSp>
          <p:nvGrpSpPr>
            <p:cNvPr id="257249" name="Group 225"/>
            <p:cNvGrpSpPr>
              <a:grpSpLocks/>
            </p:cNvGrpSpPr>
            <p:nvPr/>
          </p:nvGrpSpPr>
          <p:grpSpPr bwMode="auto">
            <a:xfrm>
              <a:off x="240" y="3012"/>
              <a:ext cx="96" cy="96"/>
              <a:chOff x="624" y="3984"/>
              <a:chExt cx="144" cy="96"/>
            </a:xfrm>
          </p:grpSpPr>
          <p:sp>
            <p:nvSpPr>
              <p:cNvPr id="257250" name="Line 226"/>
              <p:cNvSpPr>
                <a:spLocks noChangeShapeType="1"/>
              </p:cNvSpPr>
              <p:nvPr/>
            </p:nvSpPr>
            <p:spPr bwMode="auto">
              <a:xfrm>
                <a:off x="624" y="3984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51" name="Line 227"/>
              <p:cNvSpPr>
                <a:spLocks noChangeShapeType="1"/>
              </p:cNvSpPr>
              <p:nvPr/>
            </p:nvSpPr>
            <p:spPr bwMode="auto">
              <a:xfrm flipH="1">
                <a:off x="624" y="3984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7255" name="Text Box 231"/>
            <p:cNvSpPr txBox="1">
              <a:spLocks noChangeArrowheads="1"/>
            </p:cNvSpPr>
            <p:nvPr/>
          </p:nvSpPr>
          <p:spPr bwMode="auto">
            <a:xfrm>
              <a:off x="161" y="2772"/>
              <a:ext cx="242" cy="2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/>
                <a:t>?</a:t>
              </a:r>
            </a:p>
          </p:txBody>
        </p:sp>
        <p:grpSp>
          <p:nvGrpSpPr>
            <p:cNvPr id="257256" name="Group 232"/>
            <p:cNvGrpSpPr>
              <a:grpSpLocks/>
            </p:cNvGrpSpPr>
            <p:nvPr/>
          </p:nvGrpSpPr>
          <p:grpSpPr bwMode="auto">
            <a:xfrm>
              <a:off x="240" y="2628"/>
              <a:ext cx="137" cy="96"/>
              <a:chOff x="2599" y="3168"/>
              <a:chExt cx="281" cy="144"/>
            </a:xfrm>
          </p:grpSpPr>
          <p:sp>
            <p:nvSpPr>
              <p:cNvPr id="257257" name="Line 233"/>
              <p:cNvSpPr>
                <a:spLocks noChangeShapeType="1"/>
              </p:cNvSpPr>
              <p:nvPr/>
            </p:nvSpPr>
            <p:spPr bwMode="auto">
              <a:xfrm>
                <a:off x="2599" y="3264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58" name="Line 234"/>
              <p:cNvSpPr>
                <a:spLocks noChangeShapeType="1"/>
              </p:cNvSpPr>
              <p:nvPr/>
            </p:nvSpPr>
            <p:spPr bwMode="auto">
              <a:xfrm flipV="1">
                <a:off x="2688" y="3168"/>
                <a:ext cx="192" cy="144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57266" name="Group 242"/>
          <p:cNvGrpSpPr>
            <a:grpSpLocks/>
          </p:cNvGrpSpPr>
          <p:nvPr/>
        </p:nvGrpSpPr>
        <p:grpSpPr bwMode="auto">
          <a:xfrm>
            <a:off x="7924800" y="4038600"/>
            <a:ext cx="228600" cy="685800"/>
            <a:chOff x="4992" y="2628"/>
            <a:chExt cx="137" cy="480"/>
          </a:xfrm>
        </p:grpSpPr>
        <p:grpSp>
          <p:nvGrpSpPr>
            <p:cNvPr id="257252" name="Group 228"/>
            <p:cNvGrpSpPr>
              <a:grpSpLocks/>
            </p:cNvGrpSpPr>
            <p:nvPr/>
          </p:nvGrpSpPr>
          <p:grpSpPr bwMode="auto">
            <a:xfrm>
              <a:off x="5033" y="2827"/>
              <a:ext cx="96" cy="96"/>
              <a:chOff x="624" y="3984"/>
              <a:chExt cx="144" cy="96"/>
            </a:xfrm>
          </p:grpSpPr>
          <p:sp>
            <p:nvSpPr>
              <p:cNvPr id="257253" name="Line 229"/>
              <p:cNvSpPr>
                <a:spLocks noChangeShapeType="1"/>
              </p:cNvSpPr>
              <p:nvPr/>
            </p:nvSpPr>
            <p:spPr bwMode="auto">
              <a:xfrm>
                <a:off x="624" y="3984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54" name="Line 230"/>
              <p:cNvSpPr>
                <a:spLocks noChangeShapeType="1"/>
              </p:cNvSpPr>
              <p:nvPr/>
            </p:nvSpPr>
            <p:spPr bwMode="auto">
              <a:xfrm flipH="1">
                <a:off x="624" y="3984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7259" name="Group 235"/>
            <p:cNvGrpSpPr>
              <a:grpSpLocks/>
            </p:cNvGrpSpPr>
            <p:nvPr/>
          </p:nvGrpSpPr>
          <p:grpSpPr bwMode="auto">
            <a:xfrm>
              <a:off x="4992" y="2628"/>
              <a:ext cx="137" cy="96"/>
              <a:chOff x="2599" y="3168"/>
              <a:chExt cx="281" cy="144"/>
            </a:xfrm>
          </p:grpSpPr>
          <p:sp>
            <p:nvSpPr>
              <p:cNvPr id="257260" name="Line 236"/>
              <p:cNvSpPr>
                <a:spLocks noChangeShapeType="1"/>
              </p:cNvSpPr>
              <p:nvPr/>
            </p:nvSpPr>
            <p:spPr bwMode="auto">
              <a:xfrm>
                <a:off x="2599" y="3264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61" name="Line 237"/>
              <p:cNvSpPr>
                <a:spLocks noChangeShapeType="1"/>
              </p:cNvSpPr>
              <p:nvPr/>
            </p:nvSpPr>
            <p:spPr bwMode="auto">
              <a:xfrm flipV="1">
                <a:off x="2688" y="3168"/>
                <a:ext cx="192" cy="144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7262" name="Group 238"/>
            <p:cNvGrpSpPr>
              <a:grpSpLocks/>
            </p:cNvGrpSpPr>
            <p:nvPr/>
          </p:nvGrpSpPr>
          <p:grpSpPr bwMode="auto">
            <a:xfrm>
              <a:off x="4992" y="3012"/>
              <a:ext cx="137" cy="96"/>
              <a:chOff x="2599" y="3168"/>
              <a:chExt cx="281" cy="144"/>
            </a:xfrm>
          </p:grpSpPr>
          <p:sp>
            <p:nvSpPr>
              <p:cNvPr id="257263" name="Line 239"/>
              <p:cNvSpPr>
                <a:spLocks noChangeShapeType="1"/>
              </p:cNvSpPr>
              <p:nvPr/>
            </p:nvSpPr>
            <p:spPr bwMode="auto">
              <a:xfrm>
                <a:off x="2599" y="3264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64" name="Line 240"/>
              <p:cNvSpPr>
                <a:spLocks noChangeShapeType="1"/>
              </p:cNvSpPr>
              <p:nvPr/>
            </p:nvSpPr>
            <p:spPr bwMode="auto">
              <a:xfrm flipV="1">
                <a:off x="2688" y="3168"/>
                <a:ext cx="192" cy="144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7166" name="Text Box 142"/>
          <p:cNvSpPr txBox="1">
            <a:spLocks noChangeArrowheads="1"/>
          </p:cNvSpPr>
          <p:nvPr/>
        </p:nvSpPr>
        <p:spPr bwMode="auto">
          <a:xfrm>
            <a:off x="1162050" y="5867400"/>
            <a:ext cx="1130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/>
              <a:t>SeekingAlpha</a:t>
            </a:r>
          </a:p>
        </p:txBody>
      </p:sp>
      <p:sp>
        <p:nvSpPr>
          <p:cNvPr id="257176" name="Text Box 152"/>
          <p:cNvSpPr txBox="1">
            <a:spLocks noChangeArrowheads="1"/>
          </p:cNvSpPr>
          <p:nvPr/>
        </p:nvSpPr>
        <p:spPr bwMode="auto">
          <a:xfrm>
            <a:off x="6126163" y="5867400"/>
            <a:ext cx="14843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/>
              <a:t>Wall Street Journal</a:t>
            </a:r>
          </a:p>
        </p:txBody>
      </p:sp>
      <p:sp>
        <p:nvSpPr>
          <p:cNvPr id="257269" name="Rectangle 245"/>
          <p:cNvSpPr>
            <a:spLocks noChangeArrowheads="1"/>
          </p:cNvSpPr>
          <p:nvPr/>
        </p:nvSpPr>
        <p:spPr bwMode="auto">
          <a:xfrm>
            <a:off x="746125" y="5427663"/>
            <a:ext cx="1981200" cy="25717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/>
              <a:t>Document retrieval</a:t>
            </a:r>
          </a:p>
        </p:txBody>
      </p:sp>
      <p:sp>
        <p:nvSpPr>
          <p:cNvPr id="257270" name="Rectangle 246"/>
          <p:cNvSpPr>
            <a:spLocks noChangeArrowheads="1"/>
          </p:cNvSpPr>
          <p:nvPr/>
        </p:nvSpPr>
        <p:spPr bwMode="auto">
          <a:xfrm>
            <a:off x="5819775" y="5435600"/>
            <a:ext cx="1981200" cy="25717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/>
              <a:t>Document retrieval</a:t>
            </a:r>
          </a:p>
        </p:txBody>
      </p:sp>
      <p:grpSp>
        <p:nvGrpSpPr>
          <p:cNvPr id="257274" name="Group 250"/>
          <p:cNvGrpSpPr>
            <a:grpSpLocks/>
          </p:cNvGrpSpPr>
          <p:nvPr/>
        </p:nvGrpSpPr>
        <p:grpSpPr bwMode="auto">
          <a:xfrm>
            <a:off x="6172200" y="3200400"/>
            <a:ext cx="152400" cy="152400"/>
            <a:chOff x="624" y="3984"/>
            <a:chExt cx="144" cy="96"/>
          </a:xfrm>
        </p:grpSpPr>
        <p:sp>
          <p:nvSpPr>
            <p:cNvPr id="257275" name="Line 251"/>
            <p:cNvSpPr>
              <a:spLocks noChangeShapeType="1"/>
            </p:cNvSpPr>
            <p:nvPr/>
          </p:nvSpPr>
          <p:spPr bwMode="auto">
            <a:xfrm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7276" name="Line 252"/>
            <p:cNvSpPr>
              <a:spLocks noChangeShapeType="1"/>
            </p:cNvSpPr>
            <p:nvPr/>
          </p:nvSpPr>
          <p:spPr bwMode="auto">
            <a:xfrm flipH="1"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7277" name="Group 253"/>
          <p:cNvGrpSpPr>
            <a:grpSpLocks/>
          </p:cNvGrpSpPr>
          <p:nvPr/>
        </p:nvGrpSpPr>
        <p:grpSpPr bwMode="auto">
          <a:xfrm>
            <a:off x="6107113" y="2819400"/>
            <a:ext cx="217487" cy="152400"/>
            <a:chOff x="2599" y="3168"/>
            <a:chExt cx="281" cy="144"/>
          </a:xfrm>
        </p:grpSpPr>
        <p:sp>
          <p:nvSpPr>
            <p:cNvPr id="257278" name="Line 254"/>
            <p:cNvSpPr>
              <a:spLocks noChangeShapeType="1"/>
            </p:cNvSpPr>
            <p:nvPr/>
          </p:nvSpPr>
          <p:spPr bwMode="auto">
            <a:xfrm>
              <a:off x="2599" y="3264"/>
              <a:ext cx="96" cy="4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7279" name="Line 255"/>
            <p:cNvSpPr>
              <a:spLocks noChangeShapeType="1"/>
            </p:cNvSpPr>
            <p:nvPr/>
          </p:nvSpPr>
          <p:spPr bwMode="auto">
            <a:xfrm flipV="1">
              <a:off x="2688" y="3168"/>
              <a:ext cx="192" cy="144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7285" name="Text Box 261"/>
          <p:cNvSpPr txBox="1">
            <a:spLocks noChangeArrowheads="1"/>
          </p:cNvSpPr>
          <p:nvPr/>
        </p:nvSpPr>
        <p:spPr bwMode="auto">
          <a:xfrm>
            <a:off x="3276600" y="2293938"/>
            <a:ext cx="2338388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Mergers        Headquarters</a:t>
            </a:r>
          </a:p>
        </p:txBody>
      </p:sp>
      <p:grpSp>
        <p:nvGrpSpPr>
          <p:cNvPr id="257286" name="Group 262"/>
          <p:cNvGrpSpPr>
            <a:grpSpLocks/>
          </p:cNvGrpSpPr>
          <p:nvPr/>
        </p:nvGrpSpPr>
        <p:grpSpPr bwMode="auto">
          <a:xfrm>
            <a:off x="4146550" y="2336800"/>
            <a:ext cx="152400" cy="152400"/>
            <a:chOff x="2208" y="3408"/>
            <a:chExt cx="144" cy="144"/>
          </a:xfrm>
        </p:grpSpPr>
        <p:sp>
          <p:nvSpPr>
            <p:cNvPr id="257287" name="Line 263"/>
            <p:cNvSpPr>
              <a:spLocks noChangeShapeType="1"/>
            </p:cNvSpPr>
            <p:nvPr/>
          </p:nvSpPr>
          <p:spPr bwMode="auto">
            <a:xfrm>
              <a:off x="2208" y="3408"/>
              <a:ext cx="0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7288" name="Line 264"/>
            <p:cNvSpPr>
              <a:spLocks noChangeShapeType="1"/>
            </p:cNvSpPr>
            <p:nvPr/>
          </p:nvSpPr>
          <p:spPr bwMode="auto">
            <a:xfrm>
              <a:off x="2352" y="3408"/>
              <a:ext cx="0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7289" name="Line 265"/>
            <p:cNvSpPr>
              <a:spLocks noChangeShapeType="1"/>
            </p:cNvSpPr>
            <p:nvPr/>
          </p:nvSpPr>
          <p:spPr bwMode="auto">
            <a:xfrm flipV="1">
              <a:off x="2208" y="3408"/>
              <a:ext cx="144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7290" name="Line 266"/>
            <p:cNvSpPr>
              <a:spLocks noChangeShapeType="1"/>
            </p:cNvSpPr>
            <p:nvPr/>
          </p:nvSpPr>
          <p:spPr bwMode="auto">
            <a:xfrm>
              <a:off x="2208" y="3408"/>
              <a:ext cx="144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7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7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5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5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5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57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5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5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5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5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5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7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57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5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175" grpId="0" animBg="1"/>
      <p:bldP spid="257185" grpId="0" animBg="1"/>
      <p:bldP spid="257243" grpId="0" animBg="1"/>
      <p:bldP spid="257244" grpId="0"/>
      <p:bldP spid="257245" grpId="0"/>
      <p:bldP spid="257246" grpId="0" animBg="1"/>
      <p:bldP spid="257247" grpId="0" animBg="1"/>
      <p:bldP spid="257248" grpId="0" animBg="1"/>
      <p:bldP spid="257166" grpId="0"/>
      <p:bldP spid="257176" grpId="0"/>
      <p:bldP spid="257269" grpId="0" animBg="1"/>
      <p:bldP spid="257270" grpId="0" animBg="1"/>
      <p:bldP spid="2572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62019-56BB-4A25-A1C7-3FA24836B90E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Adapting Index Nested-Loops : Outer/Inner Join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  <a:noFill/>
          <a:ln/>
        </p:spPr>
        <p:txBody>
          <a:bodyPr/>
          <a:lstStyle/>
          <a:p>
            <a:r>
              <a:rPr lang="en-US" sz="2400">
                <a:latin typeface="Garamond" pitchFamily="18" charset="0"/>
              </a:rPr>
              <a:t>Resembles “index nested-loops” execution from RDBMS</a:t>
            </a:r>
          </a:p>
          <a:p>
            <a:r>
              <a:rPr lang="en-US" sz="2400">
                <a:latin typeface="Garamond" pitchFamily="18" charset="0"/>
              </a:rPr>
              <a:t>Uses extracted tuples from “outer” relation to retrieve documents for “inner” relation</a:t>
            </a:r>
          </a:p>
        </p:txBody>
      </p:sp>
      <p:sp>
        <p:nvSpPr>
          <p:cNvPr id="263175" name="AutoShape 7"/>
          <p:cNvSpPr>
            <a:spLocks noChangeArrowheads="1"/>
          </p:cNvSpPr>
          <p:nvPr/>
        </p:nvSpPr>
        <p:spPr bwMode="auto">
          <a:xfrm>
            <a:off x="434975" y="5583238"/>
            <a:ext cx="2057400" cy="588962"/>
          </a:xfrm>
          <a:prstGeom prst="flowChartMagneticDisk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3176" name="Rectangle 8"/>
          <p:cNvSpPr>
            <a:spLocks noChangeArrowheads="1"/>
          </p:cNvSpPr>
          <p:nvPr/>
        </p:nvSpPr>
        <p:spPr bwMode="auto">
          <a:xfrm>
            <a:off x="544513" y="4876800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graphicFrame>
        <p:nvGraphicFramePr>
          <p:cNvPr id="263261" name="Group 93"/>
          <p:cNvGraphicFramePr>
            <a:graphicFrameLocks noGrp="1"/>
          </p:cNvGraphicFramePr>
          <p:nvPr/>
        </p:nvGraphicFramePr>
        <p:xfrm>
          <a:off x="315913" y="3352800"/>
          <a:ext cx="2590800" cy="1097280"/>
        </p:xfrm>
        <a:graphic>
          <a:graphicData uri="http://schemas.openxmlformats.org/drawingml/2006/table">
            <a:tbl>
              <a:tblPr/>
              <a:tblGrid>
                <a:gridCol w="1011237"/>
                <a:gridCol w="1579563"/>
              </a:tblGrid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Garamond" pitchFamily="18" charset="0"/>
                        </a:rPr>
                        <a:t>Time Warner Inc.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IBM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News Corp.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63218" name="Group 50"/>
          <p:cNvGrpSpPr>
            <a:grpSpLocks/>
          </p:cNvGrpSpPr>
          <p:nvPr/>
        </p:nvGrpSpPr>
        <p:grpSpPr bwMode="auto">
          <a:xfrm>
            <a:off x="3581400" y="3048000"/>
            <a:ext cx="762000" cy="588963"/>
            <a:chOff x="2352" y="2016"/>
            <a:chExt cx="576" cy="384"/>
          </a:xfrm>
        </p:grpSpPr>
        <p:sp>
          <p:nvSpPr>
            <p:cNvPr id="263212" name="AutoShape 44" descr="40%"/>
            <p:cNvSpPr>
              <a:spLocks noChangeArrowheads="1"/>
            </p:cNvSpPr>
            <p:nvPr/>
          </p:nvSpPr>
          <p:spPr bwMode="auto">
            <a:xfrm>
              <a:off x="2352" y="2064"/>
              <a:ext cx="240" cy="192"/>
            </a:xfrm>
            <a:prstGeom prst="flowChartMultidocument">
              <a:avLst/>
            </a:prstGeom>
            <a:pattFill prst="pct40">
              <a:fgClr>
                <a:srgbClr val="0066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13" name="AutoShape 45" descr="40%"/>
            <p:cNvSpPr>
              <a:spLocks noChangeArrowheads="1"/>
            </p:cNvSpPr>
            <p:nvPr/>
          </p:nvSpPr>
          <p:spPr bwMode="auto">
            <a:xfrm>
              <a:off x="2448" y="2160"/>
              <a:ext cx="240" cy="192"/>
            </a:xfrm>
            <a:prstGeom prst="flowChartMultidocument">
              <a:avLst/>
            </a:prstGeom>
            <a:pattFill prst="pct40">
              <a:fgClr>
                <a:srgbClr val="0066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14" name="AutoShape 46" descr="40%"/>
            <p:cNvSpPr>
              <a:spLocks noChangeArrowheads="1"/>
            </p:cNvSpPr>
            <p:nvPr/>
          </p:nvSpPr>
          <p:spPr bwMode="auto">
            <a:xfrm>
              <a:off x="2640" y="2016"/>
              <a:ext cx="240" cy="192"/>
            </a:xfrm>
            <a:prstGeom prst="flowChartMultidocument">
              <a:avLst/>
            </a:prstGeom>
            <a:pattFill prst="pct40">
              <a:fgClr>
                <a:srgbClr val="0066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15" name="AutoShape 47" descr="40%"/>
            <p:cNvSpPr>
              <a:spLocks noChangeArrowheads="1"/>
            </p:cNvSpPr>
            <p:nvPr/>
          </p:nvSpPr>
          <p:spPr bwMode="auto">
            <a:xfrm>
              <a:off x="2688" y="2208"/>
              <a:ext cx="240" cy="192"/>
            </a:xfrm>
            <a:prstGeom prst="flowChartMultidocument">
              <a:avLst/>
            </a:prstGeom>
            <a:pattFill prst="pct40">
              <a:fgClr>
                <a:srgbClr val="0066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3216" name="Line 48"/>
          <p:cNvSpPr>
            <a:spLocks noChangeShapeType="1"/>
          </p:cNvSpPr>
          <p:nvPr/>
        </p:nvSpPr>
        <p:spPr bwMode="auto">
          <a:xfrm flipV="1">
            <a:off x="1458913" y="5202238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3217" name="Line 49"/>
          <p:cNvSpPr>
            <a:spLocks noChangeShapeType="1"/>
          </p:cNvSpPr>
          <p:nvPr/>
        </p:nvSpPr>
        <p:spPr bwMode="auto">
          <a:xfrm flipV="1">
            <a:off x="1481138" y="4475163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63262" name="Group 94"/>
          <p:cNvGraphicFramePr>
            <a:graphicFrameLocks noGrp="1"/>
          </p:cNvGraphicFramePr>
          <p:nvPr/>
        </p:nvGraphicFramePr>
        <p:xfrm>
          <a:off x="6553200" y="3251200"/>
          <a:ext cx="2286000" cy="1097280"/>
        </p:xfrm>
        <a:graphic>
          <a:graphicData uri="http://schemas.openxmlformats.org/drawingml/2006/table">
            <a:tbl>
              <a:tblPr/>
              <a:tblGrid>
                <a:gridCol w="990600"/>
                <a:gridCol w="1295400"/>
              </a:tblGrid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Garamond" pitchFamily="18" charset="0"/>
                        </a:rPr>
                        <a:t>Virginia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IBM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Armonk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3236" name="Line 68"/>
          <p:cNvSpPr>
            <a:spLocks noChangeShapeType="1"/>
          </p:cNvSpPr>
          <p:nvPr/>
        </p:nvSpPr>
        <p:spPr bwMode="auto">
          <a:xfrm flipV="1">
            <a:off x="2982913" y="3429000"/>
            <a:ext cx="446087" cy="131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3241" name="Line 73"/>
          <p:cNvSpPr>
            <a:spLocks noChangeShapeType="1"/>
          </p:cNvSpPr>
          <p:nvPr/>
        </p:nvSpPr>
        <p:spPr bwMode="auto">
          <a:xfrm>
            <a:off x="2982913" y="3941763"/>
            <a:ext cx="369887" cy="1730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63263" name="Group 95"/>
          <p:cNvGrpSpPr>
            <a:grpSpLocks/>
          </p:cNvGrpSpPr>
          <p:nvPr/>
        </p:nvGrpSpPr>
        <p:grpSpPr bwMode="auto">
          <a:xfrm>
            <a:off x="3657600" y="4038600"/>
            <a:ext cx="685800" cy="457200"/>
            <a:chOff x="2784" y="2483"/>
            <a:chExt cx="528" cy="336"/>
          </a:xfrm>
        </p:grpSpPr>
        <p:sp>
          <p:nvSpPr>
            <p:cNvPr id="263243" name="AutoShape 75" descr="40%"/>
            <p:cNvSpPr>
              <a:spLocks noChangeArrowheads="1"/>
            </p:cNvSpPr>
            <p:nvPr/>
          </p:nvSpPr>
          <p:spPr bwMode="auto">
            <a:xfrm>
              <a:off x="2784" y="2531"/>
              <a:ext cx="240" cy="192"/>
            </a:xfrm>
            <a:prstGeom prst="flowChartMultidocument">
              <a:avLst/>
            </a:prstGeom>
            <a:pattFill prst="pct40">
              <a:fgClr>
                <a:srgbClr val="FF00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44" name="AutoShape 76" descr="40%"/>
            <p:cNvSpPr>
              <a:spLocks noChangeArrowheads="1"/>
            </p:cNvSpPr>
            <p:nvPr/>
          </p:nvSpPr>
          <p:spPr bwMode="auto">
            <a:xfrm>
              <a:off x="2880" y="2627"/>
              <a:ext cx="240" cy="192"/>
            </a:xfrm>
            <a:prstGeom prst="flowChartMultidocument">
              <a:avLst/>
            </a:prstGeom>
            <a:pattFill prst="pct40">
              <a:fgClr>
                <a:srgbClr val="FF00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45" name="AutoShape 77" descr="40%"/>
            <p:cNvSpPr>
              <a:spLocks noChangeArrowheads="1"/>
            </p:cNvSpPr>
            <p:nvPr/>
          </p:nvSpPr>
          <p:spPr bwMode="auto">
            <a:xfrm>
              <a:off x="3072" y="2483"/>
              <a:ext cx="240" cy="192"/>
            </a:xfrm>
            <a:prstGeom prst="flowChartMultidocument">
              <a:avLst/>
            </a:prstGeom>
            <a:pattFill prst="pct40">
              <a:fgClr>
                <a:srgbClr val="FF00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3248" name="AutoShape 80"/>
          <p:cNvSpPr>
            <a:spLocks noChangeArrowheads="1"/>
          </p:cNvSpPr>
          <p:nvPr/>
        </p:nvSpPr>
        <p:spPr bwMode="auto">
          <a:xfrm>
            <a:off x="6096000" y="35814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3249" name="AutoShape 81"/>
          <p:cNvSpPr>
            <a:spLocks noChangeArrowheads="1"/>
          </p:cNvSpPr>
          <p:nvPr/>
        </p:nvSpPr>
        <p:spPr bwMode="auto">
          <a:xfrm>
            <a:off x="1687513" y="5791200"/>
            <a:ext cx="304800" cy="228600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3250" name="AutoShape 82"/>
          <p:cNvSpPr>
            <a:spLocks noChangeArrowheads="1"/>
          </p:cNvSpPr>
          <p:nvPr/>
        </p:nvSpPr>
        <p:spPr bwMode="auto">
          <a:xfrm>
            <a:off x="1154113" y="5867400"/>
            <a:ext cx="304800" cy="228600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3251" name="AutoShape 83"/>
          <p:cNvSpPr>
            <a:spLocks noChangeArrowheads="1"/>
          </p:cNvSpPr>
          <p:nvPr/>
        </p:nvSpPr>
        <p:spPr bwMode="auto">
          <a:xfrm>
            <a:off x="598488" y="5813425"/>
            <a:ext cx="304800" cy="228600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3252" name="AutoShape 84"/>
          <p:cNvSpPr>
            <a:spLocks noChangeArrowheads="1"/>
          </p:cNvSpPr>
          <p:nvPr/>
        </p:nvSpPr>
        <p:spPr bwMode="auto">
          <a:xfrm>
            <a:off x="1992313" y="5867400"/>
            <a:ext cx="304800" cy="228600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3253" name="Text Box 85"/>
          <p:cNvSpPr txBox="1">
            <a:spLocks noChangeArrowheads="1"/>
          </p:cNvSpPr>
          <p:nvPr/>
        </p:nvSpPr>
        <p:spPr bwMode="auto">
          <a:xfrm>
            <a:off x="849313" y="5507038"/>
            <a:ext cx="1130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/>
              <a:t>SeekingAlpha</a:t>
            </a:r>
          </a:p>
        </p:txBody>
      </p:sp>
      <p:sp>
        <p:nvSpPr>
          <p:cNvPr id="263255" name="Rectangle 87"/>
          <p:cNvSpPr>
            <a:spLocks noChangeArrowheads="1"/>
          </p:cNvSpPr>
          <p:nvPr/>
        </p:nvSpPr>
        <p:spPr bwMode="auto">
          <a:xfrm>
            <a:off x="544513" y="4856163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sp>
        <p:nvSpPr>
          <p:cNvPr id="263256" name="Text Box 88"/>
          <p:cNvSpPr txBox="1">
            <a:spLocks noChangeArrowheads="1"/>
          </p:cNvSpPr>
          <p:nvPr/>
        </p:nvSpPr>
        <p:spPr bwMode="auto">
          <a:xfrm>
            <a:off x="604838" y="6324600"/>
            <a:ext cx="1617662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Outer relation</a:t>
            </a:r>
          </a:p>
        </p:txBody>
      </p:sp>
      <p:sp>
        <p:nvSpPr>
          <p:cNvPr id="263257" name="Text Box 89"/>
          <p:cNvSpPr txBox="1">
            <a:spLocks noChangeArrowheads="1"/>
          </p:cNvSpPr>
          <p:nvPr/>
        </p:nvSpPr>
        <p:spPr bwMode="auto">
          <a:xfrm>
            <a:off x="6858000" y="4419600"/>
            <a:ext cx="1579563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Inner relation</a:t>
            </a:r>
          </a:p>
        </p:txBody>
      </p:sp>
      <p:sp>
        <p:nvSpPr>
          <p:cNvPr id="263258" name="Text Box 90"/>
          <p:cNvSpPr txBox="1">
            <a:spLocks noChangeArrowheads="1"/>
          </p:cNvSpPr>
          <p:nvPr/>
        </p:nvSpPr>
        <p:spPr bwMode="auto">
          <a:xfrm>
            <a:off x="304800" y="3078163"/>
            <a:ext cx="849313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Mergers</a:t>
            </a:r>
          </a:p>
        </p:txBody>
      </p:sp>
      <p:sp>
        <p:nvSpPr>
          <p:cNvPr id="263264" name="Text Box 96"/>
          <p:cNvSpPr txBox="1">
            <a:spLocks noChangeArrowheads="1"/>
          </p:cNvSpPr>
          <p:nvPr/>
        </p:nvSpPr>
        <p:spPr bwMode="auto">
          <a:xfrm>
            <a:off x="6480175" y="2971800"/>
            <a:ext cx="129222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Headquarters</a:t>
            </a:r>
          </a:p>
        </p:txBody>
      </p:sp>
      <p:sp>
        <p:nvSpPr>
          <p:cNvPr id="263265" name="Rectangle 97"/>
          <p:cNvSpPr>
            <a:spLocks noChangeArrowheads="1"/>
          </p:cNvSpPr>
          <p:nvPr/>
        </p:nvSpPr>
        <p:spPr bwMode="auto">
          <a:xfrm>
            <a:off x="4724400" y="3505200"/>
            <a:ext cx="1295400" cy="4572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sp>
        <p:nvSpPr>
          <p:cNvPr id="263266" name="Line 98"/>
          <p:cNvSpPr>
            <a:spLocks noChangeShapeType="1"/>
          </p:cNvSpPr>
          <p:nvPr/>
        </p:nvSpPr>
        <p:spPr bwMode="auto">
          <a:xfrm>
            <a:off x="4343400" y="3733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3267" name="Rectangle 99"/>
          <p:cNvSpPr>
            <a:spLocks noChangeArrowheads="1"/>
          </p:cNvSpPr>
          <p:nvPr/>
        </p:nvSpPr>
        <p:spPr bwMode="auto">
          <a:xfrm>
            <a:off x="228600" y="3914775"/>
            <a:ext cx="2743200" cy="5810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3268" name="Rectangle 100"/>
          <p:cNvSpPr>
            <a:spLocks noChangeArrowheads="1"/>
          </p:cNvSpPr>
          <p:nvPr/>
        </p:nvSpPr>
        <p:spPr bwMode="auto">
          <a:xfrm>
            <a:off x="6400800" y="3810000"/>
            <a:ext cx="2743200" cy="5810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6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6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6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3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263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6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263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236" grpId="0" animBg="1"/>
      <p:bldP spid="263241" grpId="0" animBg="1"/>
      <p:bldP spid="263248" grpId="0" animBg="1"/>
      <p:bldP spid="263257" grpId="0"/>
      <p:bldP spid="263264" grpId="0"/>
      <p:bldP spid="263265" grpId="0" animBg="1"/>
      <p:bldP spid="263266" grpId="0" animBg="1"/>
      <p:bldP spid="263267" grpId="0" animBg="1"/>
      <p:bldP spid="263267" grpId="1" animBg="1"/>
      <p:bldP spid="263268" grpId="0" animBg="1"/>
      <p:bldP spid="26326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AF40-FBAD-4DAE-853B-B45EB9431C8F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Interleaving Extraction Process:</a:t>
            </a:r>
            <a:br>
              <a:rPr lang="en-US" sz="3800"/>
            </a:br>
            <a:r>
              <a:rPr lang="en-US" sz="3800"/>
              <a:t>Zig-Zag Join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sz="2400">
                <a:latin typeface="Garamond" pitchFamily="18" charset="0"/>
              </a:rPr>
              <a:t>Alternates role of outer and inner relations in a nested-loop join</a:t>
            </a:r>
          </a:p>
          <a:p>
            <a:r>
              <a:rPr lang="en-US" sz="2400">
                <a:latin typeface="Garamond" pitchFamily="18" charset="0"/>
              </a:rPr>
              <a:t>Uses tuples from one relation to generate queries and retrieve documents for other relation</a:t>
            </a:r>
          </a:p>
        </p:txBody>
      </p:sp>
      <p:grpSp>
        <p:nvGrpSpPr>
          <p:cNvPr id="264243" name="Group 51"/>
          <p:cNvGrpSpPr>
            <a:grpSpLocks/>
          </p:cNvGrpSpPr>
          <p:nvPr/>
        </p:nvGrpSpPr>
        <p:grpSpPr bwMode="auto">
          <a:xfrm>
            <a:off x="685800" y="3276600"/>
            <a:ext cx="1174750" cy="560388"/>
            <a:chOff x="432" y="1968"/>
            <a:chExt cx="740" cy="353"/>
          </a:xfrm>
        </p:grpSpPr>
        <p:sp>
          <p:nvSpPr>
            <p:cNvPr id="264199" name="Oval 7"/>
            <p:cNvSpPr>
              <a:spLocks noChangeArrowheads="1"/>
            </p:cNvSpPr>
            <p:nvPr/>
          </p:nvSpPr>
          <p:spPr bwMode="auto">
            <a:xfrm>
              <a:off x="634" y="2225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0" name="Text Box 8"/>
            <p:cNvSpPr txBox="1">
              <a:spLocks noChangeArrowheads="1"/>
            </p:cNvSpPr>
            <p:nvPr/>
          </p:nvSpPr>
          <p:spPr bwMode="auto">
            <a:xfrm>
              <a:off x="432" y="1968"/>
              <a:ext cx="7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0" i="1"/>
                <a:t>US Airways</a:t>
              </a:r>
            </a:p>
          </p:txBody>
        </p:sp>
      </p:grpSp>
      <p:sp>
        <p:nvSpPr>
          <p:cNvPr id="264203" name="Text Box 11"/>
          <p:cNvSpPr txBox="1">
            <a:spLocks noChangeArrowheads="1"/>
          </p:cNvSpPr>
          <p:nvPr/>
        </p:nvSpPr>
        <p:spPr bwMode="auto">
          <a:xfrm>
            <a:off x="1676400" y="36306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800"/>
          </a:p>
        </p:txBody>
      </p:sp>
      <p:grpSp>
        <p:nvGrpSpPr>
          <p:cNvPr id="264246" name="Group 54"/>
          <p:cNvGrpSpPr>
            <a:grpSpLocks/>
          </p:cNvGrpSpPr>
          <p:nvPr/>
        </p:nvGrpSpPr>
        <p:grpSpPr bwMode="auto">
          <a:xfrm>
            <a:off x="1235075" y="3657600"/>
            <a:ext cx="1600200" cy="533400"/>
            <a:chOff x="778" y="2208"/>
            <a:chExt cx="1008" cy="336"/>
          </a:xfrm>
        </p:grpSpPr>
        <p:sp>
          <p:nvSpPr>
            <p:cNvPr id="264202" name="Line 10"/>
            <p:cNvSpPr>
              <a:spLocks noChangeShapeType="1"/>
            </p:cNvSpPr>
            <p:nvPr/>
          </p:nvSpPr>
          <p:spPr bwMode="auto">
            <a:xfrm>
              <a:off x="778" y="2304"/>
              <a:ext cx="1008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4204" name="Text Box 12"/>
            <p:cNvSpPr txBox="1">
              <a:spLocks noChangeArrowheads="1"/>
            </p:cNvSpPr>
            <p:nvPr/>
          </p:nvSpPr>
          <p:spPr bwMode="auto">
            <a:xfrm rot="825308">
              <a:off x="1018" y="2208"/>
              <a:ext cx="6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>
                  <a:solidFill>
                    <a:srgbClr val="0066FF"/>
                  </a:solidFill>
                </a:rPr>
                <a:t>Issue query</a:t>
              </a:r>
            </a:p>
          </p:txBody>
        </p:sp>
      </p:grpSp>
      <p:grpSp>
        <p:nvGrpSpPr>
          <p:cNvPr id="264252" name="Group 60"/>
          <p:cNvGrpSpPr>
            <a:grpSpLocks/>
          </p:cNvGrpSpPr>
          <p:nvPr/>
        </p:nvGrpSpPr>
        <p:grpSpPr bwMode="auto">
          <a:xfrm>
            <a:off x="5591175" y="3276600"/>
            <a:ext cx="657225" cy="533400"/>
            <a:chOff x="3522" y="1968"/>
            <a:chExt cx="414" cy="336"/>
          </a:xfrm>
        </p:grpSpPr>
        <p:sp>
          <p:nvSpPr>
            <p:cNvPr id="264208" name="Text Box 16"/>
            <p:cNvSpPr txBox="1">
              <a:spLocks noChangeArrowheads="1"/>
            </p:cNvSpPr>
            <p:nvPr/>
          </p:nvSpPr>
          <p:spPr bwMode="auto">
            <a:xfrm>
              <a:off x="3522" y="1968"/>
              <a:ext cx="4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0" i="1"/>
                <a:t>AOL</a:t>
              </a:r>
            </a:p>
          </p:txBody>
        </p:sp>
        <p:sp>
          <p:nvSpPr>
            <p:cNvPr id="264210" name="Oval 18"/>
            <p:cNvSpPr>
              <a:spLocks noChangeArrowheads="1"/>
            </p:cNvSpPr>
            <p:nvPr/>
          </p:nvSpPr>
          <p:spPr bwMode="auto">
            <a:xfrm>
              <a:off x="3648" y="2208"/>
              <a:ext cx="96" cy="9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4251" name="Group 59"/>
          <p:cNvGrpSpPr>
            <a:grpSpLocks/>
          </p:cNvGrpSpPr>
          <p:nvPr/>
        </p:nvGrpSpPr>
        <p:grpSpPr bwMode="auto">
          <a:xfrm>
            <a:off x="5372100" y="4267200"/>
            <a:ext cx="1219200" cy="500063"/>
            <a:chOff x="3456" y="2592"/>
            <a:chExt cx="624" cy="315"/>
          </a:xfrm>
        </p:grpSpPr>
        <p:sp>
          <p:nvSpPr>
            <p:cNvPr id="264209" name="Text Box 17"/>
            <p:cNvSpPr txBox="1">
              <a:spLocks noChangeArrowheads="1"/>
            </p:cNvSpPr>
            <p:nvPr/>
          </p:nvSpPr>
          <p:spPr bwMode="auto">
            <a:xfrm>
              <a:off x="3456" y="259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0" i="1"/>
                <a:t>US Airways</a:t>
              </a:r>
            </a:p>
          </p:txBody>
        </p:sp>
        <p:sp>
          <p:nvSpPr>
            <p:cNvPr id="264211" name="Oval 19"/>
            <p:cNvSpPr>
              <a:spLocks noChangeArrowheads="1"/>
            </p:cNvSpPr>
            <p:nvPr/>
          </p:nvSpPr>
          <p:spPr bwMode="auto">
            <a:xfrm>
              <a:off x="3648" y="2811"/>
              <a:ext cx="96" cy="9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4253" name="Group 61"/>
          <p:cNvGrpSpPr>
            <a:grpSpLocks/>
          </p:cNvGrpSpPr>
          <p:nvPr/>
        </p:nvGrpSpPr>
        <p:grpSpPr bwMode="auto">
          <a:xfrm>
            <a:off x="6259513" y="3200400"/>
            <a:ext cx="1208087" cy="479425"/>
            <a:chOff x="3943" y="1920"/>
            <a:chExt cx="761" cy="302"/>
          </a:xfrm>
        </p:grpSpPr>
        <p:sp>
          <p:nvSpPr>
            <p:cNvPr id="264214" name="Line 22"/>
            <p:cNvSpPr>
              <a:spLocks noChangeShapeType="1"/>
            </p:cNvSpPr>
            <p:nvPr/>
          </p:nvSpPr>
          <p:spPr bwMode="auto">
            <a:xfrm flipV="1">
              <a:off x="3943" y="2064"/>
              <a:ext cx="761" cy="15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4215" name="Text Box 23"/>
            <p:cNvSpPr txBox="1">
              <a:spLocks noChangeArrowheads="1"/>
            </p:cNvSpPr>
            <p:nvPr/>
          </p:nvSpPr>
          <p:spPr bwMode="auto">
            <a:xfrm rot="-640346">
              <a:off x="3974" y="1920"/>
              <a:ext cx="6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>
                  <a:solidFill>
                    <a:srgbClr val="0066FF"/>
                  </a:solidFill>
                </a:rPr>
                <a:t>Issue query</a:t>
              </a:r>
            </a:p>
          </p:txBody>
        </p:sp>
      </p:grpSp>
      <p:grpSp>
        <p:nvGrpSpPr>
          <p:cNvPr id="264247" name="Group 55"/>
          <p:cNvGrpSpPr>
            <a:grpSpLocks/>
          </p:cNvGrpSpPr>
          <p:nvPr/>
        </p:nvGrpSpPr>
        <p:grpSpPr bwMode="auto">
          <a:xfrm>
            <a:off x="3868738" y="3505200"/>
            <a:ext cx="1481137" cy="609600"/>
            <a:chOff x="2437" y="2112"/>
            <a:chExt cx="933" cy="384"/>
          </a:xfrm>
        </p:grpSpPr>
        <p:sp>
          <p:nvSpPr>
            <p:cNvPr id="264206" name="Line 14"/>
            <p:cNvSpPr>
              <a:spLocks noChangeShapeType="1"/>
            </p:cNvSpPr>
            <p:nvPr/>
          </p:nvSpPr>
          <p:spPr bwMode="auto">
            <a:xfrm flipV="1">
              <a:off x="2458" y="2256"/>
              <a:ext cx="912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4216" name="Text Box 24"/>
            <p:cNvSpPr txBox="1">
              <a:spLocks noChangeArrowheads="1"/>
            </p:cNvSpPr>
            <p:nvPr/>
          </p:nvSpPr>
          <p:spPr bwMode="auto">
            <a:xfrm rot="-770711">
              <a:off x="2437" y="2112"/>
              <a:ext cx="80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>
                  <a:solidFill>
                    <a:srgbClr val="0066FF"/>
                  </a:solidFill>
                </a:rPr>
                <a:t>Extract tuples</a:t>
              </a:r>
            </a:p>
          </p:txBody>
        </p:sp>
      </p:grpSp>
      <p:grpSp>
        <p:nvGrpSpPr>
          <p:cNvPr id="264248" name="Group 56"/>
          <p:cNvGrpSpPr>
            <a:grpSpLocks/>
          </p:cNvGrpSpPr>
          <p:nvPr/>
        </p:nvGrpSpPr>
        <p:grpSpPr bwMode="auto">
          <a:xfrm>
            <a:off x="3886200" y="4267200"/>
            <a:ext cx="1447800" cy="533400"/>
            <a:chOff x="2448" y="2592"/>
            <a:chExt cx="912" cy="336"/>
          </a:xfrm>
        </p:grpSpPr>
        <p:sp>
          <p:nvSpPr>
            <p:cNvPr id="264207" name="Line 15"/>
            <p:cNvSpPr>
              <a:spLocks noChangeShapeType="1"/>
            </p:cNvSpPr>
            <p:nvPr/>
          </p:nvSpPr>
          <p:spPr bwMode="auto">
            <a:xfrm>
              <a:off x="2458" y="2592"/>
              <a:ext cx="902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4217" name="Text Box 25"/>
            <p:cNvSpPr txBox="1">
              <a:spLocks noChangeArrowheads="1"/>
            </p:cNvSpPr>
            <p:nvPr/>
          </p:nvSpPr>
          <p:spPr bwMode="auto">
            <a:xfrm rot="1003160">
              <a:off x="2448" y="2716"/>
              <a:ext cx="80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>
                  <a:solidFill>
                    <a:srgbClr val="0066FF"/>
                  </a:solidFill>
                </a:rPr>
                <a:t>Extract tuples</a:t>
              </a:r>
            </a:p>
          </p:txBody>
        </p:sp>
      </p:grpSp>
      <p:grpSp>
        <p:nvGrpSpPr>
          <p:cNvPr id="264231" name="Group 39"/>
          <p:cNvGrpSpPr>
            <a:grpSpLocks/>
          </p:cNvGrpSpPr>
          <p:nvPr/>
        </p:nvGrpSpPr>
        <p:grpSpPr bwMode="auto">
          <a:xfrm>
            <a:off x="3048000" y="3810000"/>
            <a:ext cx="609600" cy="609600"/>
            <a:chOff x="1920" y="2400"/>
            <a:chExt cx="384" cy="384"/>
          </a:xfrm>
        </p:grpSpPr>
        <p:sp>
          <p:nvSpPr>
            <p:cNvPr id="264201" name="AutoShape 9"/>
            <p:cNvSpPr>
              <a:spLocks noChangeArrowheads="1"/>
            </p:cNvSpPr>
            <p:nvPr/>
          </p:nvSpPr>
          <p:spPr bwMode="auto">
            <a:xfrm>
              <a:off x="1968" y="2400"/>
              <a:ext cx="240" cy="192"/>
            </a:xfrm>
            <a:prstGeom prst="flowChartMultidocument">
              <a:avLst/>
            </a:prstGeom>
            <a:pattFill prst="pct40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20" name="AutoShape 28"/>
            <p:cNvSpPr>
              <a:spLocks noChangeArrowheads="1"/>
            </p:cNvSpPr>
            <p:nvPr/>
          </p:nvSpPr>
          <p:spPr bwMode="auto">
            <a:xfrm>
              <a:off x="2064" y="2496"/>
              <a:ext cx="240" cy="192"/>
            </a:xfrm>
            <a:prstGeom prst="flowChartMultidocument">
              <a:avLst/>
            </a:prstGeom>
            <a:pattFill prst="pct40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22" name="AutoShape 30"/>
            <p:cNvSpPr>
              <a:spLocks noChangeArrowheads="1"/>
            </p:cNvSpPr>
            <p:nvPr/>
          </p:nvSpPr>
          <p:spPr bwMode="auto">
            <a:xfrm>
              <a:off x="1920" y="2592"/>
              <a:ext cx="240" cy="192"/>
            </a:xfrm>
            <a:prstGeom prst="flowChartMultidocument">
              <a:avLst/>
            </a:prstGeom>
            <a:pattFill prst="pct40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4255" name="Group 63"/>
          <p:cNvGrpSpPr>
            <a:grpSpLocks/>
          </p:cNvGrpSpPr>
          <p:nvPr/>
        </p:nvGrpSpPr>
        <p:grpSpPr bwMode="auto">
          <a:xfrm>
            <a:off x="7696200" y="3276600"/>
            <a:ext cx="533400" cy="457200"/>
            <a:chOff x="4848" y="1968"/>
            <a:chExt cx="336" cy="288"/>
          </a:xfrm>
        </p:grpSpPr>
        <p:sp>
          <p:nvSpPr>
            <p:cNvPr id="264212" name="AutoShape 20"/>
            <p:cNvSpPr>
              <a:spLocks noChangeArrowheads="1"/>
            </p:cNvSpPr>
            <p:nvPr/>
          </p:nvSpPr>
          <p:spPr bwMode="auto">
            <a:xfrm>
              <a:off x="4848" y="1968"/>
              <a:ext cx="240" cy="192"/>
            </a:xfrm>
            <a:prstGeom prst="flowChartMultidocument">
              <a:avLst/>
            </a:prstGeom>
            <a:pattFill prst="pct40">
              <a:fgClr>
                <a:srgbClr val="FF99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23" name="AutoShape 31"/>
            <p:cNvSpPr>
              <a:spLocks noChangeArrowheads="1"/>
            </p:cNvSpPr>
            <p:nvPr/>
          </p:nvSpPr>
          <p:spPr bwMode="auto">
            <a:xfrm>
              <a:off x="4944" y="2064"/>
              <a:ext cx="240" cy="192"/>
            </a:xfrm>
            <a:prstGeom prst="flowChartMultidocument">
              <a:avLst/>
            </a:prstGeom>
            <a:pattFill prst="pct40">
              <a:fgClr>
                <a:srgbClr val="FF99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4244" name="Group 52"/>
          <p:cNvGrpSpPr>
            <a:grpSpLocks/>
          </p:cNvGrpSpPr>
          <p:nvPr/>
        </p:nvGrpSpPr>
        <p:grpSpPr bwMode="auto">
          <a:xfrm>
            <a:off x="609600" y="4495800"/>
            <a:ext cx="688975" cy="471488"/>
            <a:chOff x="384" y="2736"/>
            <a:chExt cx="434" cy="297"/>
          </a:xfrm>
        </p:grpSpPr>
        <p:sp>
          <p:nvSpPr>
            <p:cNvPr id="264218" name="Oval 26"/>
            <p:cNvSpPr>
              <a:spLocks noChangeArrowheads="1"/>
            </p:cNvSpPr>
            <p:nvPr/>
          </p:nvSpPr>
          <p:spPr bwMode="auto">
            <a:xfrm>
              <a:off x="637" y="2937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25" name="Text Box 33"/>
            <p:cNvSpPr txBox="1">
              <a:spLocks noChangeArrowheads="1"/>
            </p:cNvSpPr>
            <p:nvPr/>
          </p:nvSpPr>
          <p:spPr bwMode="auto">
            <a:xfrm>
              <a:off x="384" y="2736"/>
              <a:ext cx="4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0" i="1"/>
                <a:t>Merck</a:t>
              </a:r>
            </a:p>
          </p:txBody>
        </p:sp>
      </p:grpSp>
      <p:grpSp>
        <p:nvGrpSpPr>
          <p:cNvPr id="264245" name="Group 53"/>
          <p:cNvGrpSpPr>
            <a:grpSpLocks/>
          </p:cNvGrpSpPr>
          <p:nvPr/>
        </p:nvGrpSpPr>
        <p:grpSpPr bwMode="auto">
          <a:xfrm>
            <a:off x="685800" y="5395913"/>
            <a:ext cx="657225" cy="547687"/>
            <a:chOff x="432" y="3303"/>
            <a:chExt cx="414" cy="345"/>
          </a:xfrm>
        </p:grpSpPr>
        <p:sp>
          <p:nvSpPr>
            <p:cNvPr id="264219" name="Oval 27"/>
            <p:cNvSpPr>
              <a:spLocks noChangeArrowheads="1"/>
            </p:cNvSpPr>
            <p:nvPr/>
          </p:nvSpPr>
          <p:spPr bwMode="auto">
            <a:xfrm>
              <a:off x="637" y="355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26" name="Text Box 34"/>
            <p:cNvSpPr txBox="1">
              <a:spLocks noChangeArrowheads="1"/>
            </p:cNvSpPr>
            <p:nvPr/>
          </p:nvSpPr>
          <p:spPr bwMode="auto">
            <a:xfrm>
              <a:off x="432" y="3303"/>
              <a:ext cx="4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0" i="1"/>
                <a:t>AOL</a:t>
              </a:r>
            </a:p>
          </p:txBody>
        </p:sp>
      </p:grpSp>
      <p:sp>
        <p:nvSpPr>
          <p:cNvPr id="264228" name="AutoShape 36"/>
          <p:cNvSpPr>
            <a:spLocks noChangeArrowheads="1"/>
          </p:cNvSpPr>
          <p:nvPr/>
        </p:nvSpPr>
        <p:spPr bwMode="auto">
          <a:xfrm>
            <a:off x="3048000" y="4876800"/>
            <a:ext cx="381000" cy="304800"/>
          </a:xfrm>
          <a:prstGeom prst="flowChartMultidocument">
            <a:avLst/>
          </a:prstGeom>
          <a:pattFill prst="pct40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4249" name="Group 57"/>
          <p:cNvGrpSpPr>
            <a:grpSpLocks/>
          </p:cNvGrpSpPr>
          <p:nvPr/>
        </p:nvGrpSpPr>
        <p:grpSpPr bwMode="auto">
          <a:xfrm>
            <a:off x="3768725" y="5181600"/>
            <a:ext cx="1371600" cy="533400"/>
            <a:chOff x="2374" y="3168"/>
            <a:chExt cx="864" cy="336"/>
          </a:xfrm>
        </p:grpSpPr>
        <p:sp>
          <p:nvSpPr>
            <p:cNvPr id="264232" name="Line 40"/>
            <p:cNvSpPr>
              <a:spLocks noChangeShapeType="1"/>
            </p:cNvSpPr>
            <p:nvPr/>
          </p:nvSpPr>
          <p:spPr bwMode="auto">
            <a:xfrm>
              <a:off x="2374" y="3168"/>
              <a:ext cx="864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4233" name="Text Box 41"/>
            <p:cNvSpPr txBox="1">
              <a:spLocks noChangeArrowheads="1"/>
            </p:cNvSpPr>
            <p:nvPr/>
          </p:nvSpPr>
          <p:spPr bwMode="auto">
            <a:xfrm rot="1003160">
              <a:off x="2374" y="3292"/>
              <a:ext cx="80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>
                  <a:solidFill>
                    <a:srgbClr val="0066FF"/>
                  </a:solidFill>
                </a:rPr>
                <a:t>Extract tuples</a:t>
              </a:r>
            </a:p>
          </p:txBody>
        </p:sp>
      </p:grpSp>
      <p:grpSp>
        <p:nvGrpSpPr>
          <p:cNvPr id="264250" name="Group 58"/>
          <p:cNvGrpSpPr>
            <a:grpSpLocks/>
          </p:cNvGrpSpPr>
          <p:nvPr/>
        </p:nvGrpSpPr>
        <p:grpSpPr bwMode="auto">
          <a:xfrm>
            <a:off x="5410200" y="5257800"/>
            <a:ext cx="990600" cy="500063"/>
            <a:chOff x="3408" y="3216"/>
            <a:chExt cx="624" cy="315"/>
          </a:xfrm>
        </p:grpSpPr>
        <p:sp>
          <p:nvSpPr>
            <p:cNvPr id="264234" name="Text Box 42"/>
            <p:cNvSpPr txBox="1">
              <a:spLocks noChangeArrowheads="1"/>
            </p:cNvSpPr>
            <p:nvPr/>
          </p:nvSpPr>
          <p:spPr bwMode="auto">
            <a:xfrm>
              <a:off x="3408" y="3216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0" i="1"/>
                <a:t>IBM</a:t>
              </a:r>
            </a:p>
          </p:txBody>
        </p:sp>
        <p:sp>
          <p:nvSpPr>
            <p:cNvPr id="264235" name="Oval 43"/>
            <p:cNvSpPr>
              <a:spLocks noChangeArrowheads="1"/>
            </p:cNvSpPr>
            <p:nvPr/>
          </p:nvSpPr>
          <p:spPr bwMode="auto">
            <a:xfrm>
              <a:off x="3600" y="3435"/>
              <a:ext cx="96" cy="9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4254" name="Group 62"/>
          <p:cNvGrpSpPr>
            <a:grpSpLocks/>
          </p:cNvGrpSpPr>
          <p:nvPr/>
        </p:nvGrpSpPr>
        <p:grpSpPr bwMode="auto">
          <a:xfrm>
            <a:off x="6411913" y="4092575"/>
            <a:ext cx="1208087" cy="479425"/>
            <a:chOff x="4039" y="2482"/>
            <a:chExt cx="761" cy="302"/>
          </a:xfrm>
        </p:grpSpPr>
        <p:sp>
          <p:nvSpPr>
            <p:cNvPr id="264236" name="Line 44"/>
            <p:cNvSpPr>
              <a:spLocks noChangeShapeType="1"/>
            </p:cNvSpPr>
            <p:nvPr/>
          </p:nvSpPr>
          <p:spPr bwMode="auto">
            <a:xfrm flipV="1">
              <a:off x="4039" y="2626"/>
              <a:ext cx="761" cy="15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4237" name="Text Box 45"/>
            <p:cNvSpPr txBox="1">
              <a:spLocks noChangeArrowheads="1"/>
            </p:cNvSpPr>
            <p:nvPr/>
          </p:nvSpPr>
          <p:spPr bwMode="auto">
            <a:xfrm rot="-640346">
              <a:off x="4070" y="2482"/>
              <a:ext cx="6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>
                  <a:solidFill>
                    <a:srgbClr val="0066FF"/>
                  </a:solidFill>
                </a:rPr>
                <a:t>Issue query</a:t>
              </a:r>
            </a:p>
          </p:txBody>
        </p:sp>
      </p:grpSp>
      <p:grpSp>
        <p:nvGrpSpPr>
          <p:cNvPr id="264256" name="Group 64"/>
          <p:cNvGrpSpPr>
            <a:grpSpLocks/>
          </p:cNvGrpSpPr>
          <p:nvPr/>
        </p:nvGrpSpPr>
        <p:grpSpPr bwMode="auto">
          <a:xfrm>
            <a:off x="7848600" y="4038600"/>
            <a:ext cx="838200" cy="533400"/>
            <a:chOff x="4944" y="2448"/>
            <a:chExt cx="528" cy="336"/>
          </a:xfrm>
        </p:grpSpPr>
        <p:sp>
          <p:nvSpPr>
            <p:cNvPr id="264238" name="AutoShape 46"/>
            <p:cNvSpPr>
              <a:spLocks noChangeArrowheads="1"/>
            </p:cNvSpPr>
            <p:nvPr/>
          </p:nvSpPr>
          <p:spPr bwMode="auto">
            <a:xfrm>
              <a:off x="4944" y="2496"/>
              <a:ext cx="240" cy="192"/>
            </a:xfrm>
            <a:prstGeom prst="flowChartMultidocument">
              <a:avLst/>
            </a:prstGeom>
            <a:pattFill prst="pct40">
              <a:fgClr>
                <a:srgbClr val="FF99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39" name="AutoShape 47"/>
            <p:cNvSpPr>
              <a:spLocks noChangeArrowheads="1"/>
            </p:cNvSpPr>
            <p:nvPr/>
          </p:nvSpPr>
          <p:spPr bwMode="auto">
            <a:xfrm>
              <a:off x="5040" y="2592"/>
              <a:ext cx="240" cy="192"/>
            </a:xfrm>
            <a:prstGeom prst="flowChartMultidocument">
              <a:avLst/>
            </a:prstGeom>
            <a:pattFill prst="pct40">
              <a:fgClr>
                <a:srgbClr val="FF99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40" name="AutoShape 48"/>
            <p:cNvSpPr>
              <a:spLocks noChangeArrowheads="1"/>
            </p:cNvSpPr>
            <p:nvPr/>
          </p:nvSpPr>
          <p:spPr bwMode="auto">
            <a:xfrm>
              <a:off x="5136" y="2448"/>
              <a:ext cx="240" cy="192"/>
            </a:xfrm>
            <a:prstGeom prst="flowChartMultidocument">
              <a:avLst/>
            </a:prstGeom>
            <a:pattFill prst="pct40">
              <a:fgClr>
                <a:srgbClr val="FF99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41" name="AutoShape 49"/>
            <p:cNvSpPr>
              <a:spLocks noChangeArrowheads="1"/>
            </p:cNvSpPr>
            <p:nvPr/>
          </p:nvSpPr>
          <p:spPr bwMode="auto">
            <a:xfrm>
              <a:off x="5232" y="2592"/>
              <a:ext cx="240" cy="192"/>
            </a:xfrm>
            <a:prstGeom prst="flowChartMultidocument">
              <a:avLst/>
            </a:prstGeom>
            <a:pattFill prst="pct40">
              <a:fgClr>
                <a:srgbClr val="FF99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4259" name="Group 67"/>
          <p:cNvGrpSpPr>
            <a:grpSpLocks/>
          </p:cNvGrpSpPr>
          <p:nvPr/>
        </p:nvGrpSpPr>
        <p:grpSpPr bwMode="auto">
          <a:xfrm>
            <a:off x="1371600" y="4724400"/>
            <a:ext cx="1295400" cy="304800"/>
            <a:chOff x="864" y="2880"/>
            <a:chExt cx="816" cy="192"/>
          </a:xfrm>
        </p:grpSpPr>
        <p:sp>
          <p:nvSpPr>
            <p:cNvPr id="264227" name="Line 35"/>
            <p:cNvSpPr>
              <a:spLocks noChangeShapeType="1"/>
            </p:cNvSpPr>
            <p:nvPr/>
          </p:nvSpPr>
          <p:spPr bwMode="auto">
            <a:xfrm>
              <a:off x="864" y="3024"/>
              <a:ext cx="816" cy="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4258" name="Text Box 66"/>
            <p:cNvSpPr txBox="1">
              <a:spLocks noChangeArrowheads="1"/>
            </p:cNvSpPr>
            <p:nvPr/>
          </p:nvSpPr>
          <p:spPr bwMode="auto">
            <a:xfrm rot="302625">
              <a:off x="912" y="2880"/>
              <a:ext cx="678" cy="18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l">
                <a:buFont typeface="Wingdings" pitchFamily="2" charset="2"/>
                <a:buNone/>
              </a:pPr>
              <a:r>
                <a:rPr lang="en-US" sz="1600" b="0">
                  <a:solidFill>
                    <a:srgbClr val="0066FF"/>
                  </a:solidFill>
                </a:rPr>
                <a:t>Issue query</a:t>
              </a:r>
            </a:p>
          </p:txBody>
        </p:sp>
      </p:grpSp>
      <p:sp>
        <p:nvSpPr>
          <p:cNvPr id="264260" name="Text Box 68"/>
          <p:cNvSpPr txBox="1">
            <a:spLocks noChangeArrowheads="1"/>
          </p:cNvSpPr>
          <p:nvPr/>
        </p:nvSpPr>
        <p:spPr bwMode="auto">
          <a:xfrm>
            <a:off x="5334000" y="6248400"/>
            <a:ext cx="1590675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rgbClr val="FF3300"/>
                </a:solidFill>
              </a:rPr>
              <a:t>Headquarters</a:t>
            </a:r>
          </a:p>
        </p:txBody>
      </p:sp>
      <p:sp>
        <p:nvSpPr>
          <p:cNvPr id="264261" name="Text Box 69"/>
          <p:cNvSpPr txBox="1">
            <a:spLocks noChangeArrowheads="1"/>
          </p:cNvSpPr>
          <p:nvPr/>
        </p:nvSpPr>
        <p:spPr bwMode="auto">
          <a:xfrm>
            <a:off x="609600" y="6248400"/>
            <a:ext cx="1025525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Mergers</a:t>
            </a:r>
          </a:p>
        </p:txBody>
      </p:sp>
      <p:grpSp>
        <p:nvGrpSpPr>
          <p:cNvPr id="264262" name="Group 70"/>
          <p:cNvGrpSpPr>
            <a:grpSpLocks/>
          </p:cNvGrpSpPr>
          <p:nvPr/>
        </p:nvGrpSpPr>
        <p:grpSpPr bwMode="auto">
          <a:xfrm>
            <a:off x="1524000" y="5486400"/>
            <a:ext cx="1295400" cy="304800"/>
            <a:chOff x="864" y="2880"/>
            <a:chExt cx="816" cy="192"/>
          </a:xfrm>
        </p:grpSpPr>
        <p:sp>
          <p:nvSpPr>
            <p:cNvPr id="264263" name="Line 71"/>
            <p:cNvSpPr>
              <a:spLocks noChangeShapeType="1"/>
            </p:cNvSpPr>
            <p:nvPr/>
          </p:nvSpPr>
          <p:spPr bwMode="auto">
            <a:xfrm>
              <a:off x="864" y="3024"/>
              <a:ext cx="816" cy="48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4264" name="Text Box 72"/>
            <p:cNvSpPr txBox="1">
              <a:spLocks noChangeArrowheads="1"/>
            </p:cNvSpPr>
            <p:nvPr/>
          </p:nvSpPr>
          <p:spPr bwMode="auto">
            <a:xfrm rot="302625">
              <a:off x="912" y="2880"/>
              <a:ext cx="678" cy="181"/>
            </a:xfrm>
            <a:prstGeom prst="rect">
              <a:avLst/>
            </a:prstGeom>
            <a:noFill/>
            <a:ln w="9525" cap="rnd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l">
                <a:buFont typeface="Wingdings" pitchFamily="2" charset="2"/>
                <a:buNone/>
              </a:pPr>
              <a:r>
                <a:rPr lang="en-US" sz="1600" b="0">
                  <a:solidFill>
                    <a:srgbClr val="0066FF"/>
                  </a:solidFill>
                </a:rPr>
                <a:t>Issue query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4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64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6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4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6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64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64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64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64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6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64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6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64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64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64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4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4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6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28" grpId="0" animBg="1"/>
      <p:bldP spid="264260" grpId="0"/>
      <p:bldP spid="2642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2086-E9B8-442A-8080-B49AB2B70995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458200" cy="1139825"/>
          </a:xfrm>
        </p:spPr>
        <p:txBody>
          <a:bodyPr/>
          <a:lstStyle/>
          <a:p>
            <a:r>
              <a:rPr lang="en-US"/>
              <a:t>Understanding Join Output Quality</a:t>
            </a:r>
          </a:p>
        </p:txBody>
      </p:sp>
      <p:graphicFrame>
        <p:nvGraphicFramePr>
          <p:cNvPr id="493763" name="Group 195"/>
          <p:cNvGraphicFramePr>
            <a:graphicFrameLocks noGrp="1"/>
          </p:cNvGraphicFramePr>
          <p:nvPr/>
        </p:nvGraphicFramePr>
        <p:xfrm>
          <a:off x="784225" y="5353050"/>
          <a:ext cx="2035175" cy="822960"/>
        </p:xfrm>
        <a:graphic>
          <a:graphicData uri="http://schemas.openxmlformats.org/drawingml/2006/table">
            <a:tbl>
              <a:tblPr/>
              <a:tblGrid>
                <a:gridCol w="892175"/>
                <a:gridCol w="1143000"/>
              </a:tblGrid>
              <a:tr h="223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United Airlines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3764" name="Group 196"/>
          <p:cNvGraphicFramePr>
            <a:graphicFrameLocks noGrp="1"/>
          </p:cNvGraphicFramePr>
          <p:nvPr/>
        </p:nvGraphicFramePr>
        <p:xfrm>
          <a:off x="5965825" y="5295900"/>
          <a:ext cx="1981200" cy="548640"/>
        </p:xfrm>
        <a:graphic>
          <a:graphicData uri="http://schemas.openxmlformats.org/drawingml/2006/table">
            <a:tbl>
              <a:tblPr/>
              <a:tblGrid>
                <a:gridCol w="892175"/>
                <a:gridCol w="1089025"/>
              </a:tblGrid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Redmond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3761" name="Group 193"/>
          <p:cNvGraphicFramePr>
            <a:graphicFrameLocks noGrp="1"/>
          </p:cNvGraphicFramePr>
          <p:nvPr/>
        </p:nvGraphicFramePr>
        <p:xfrm>
          <a:off x="2754313" y="4210050"/>
          <a:ext cx="3048000" cy="822960"/>
        </p:xfrm>
        <a:graphic>
          <a:graphicData uri="http://schemas.openxmlformats.org/drawingml/2006/table">
            <a:tbl>
              <a:tblPr/>
              <a:tblGrid>
                <a:gridCol w="903287"/>
                <a:gridCol w="1349375"/>
                <a:gridCol w="795338"/>
              </a:tblGrid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United Airlines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Redmond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93708" name="Group 140"/>
          <p:cNvGrpSpPr>
            <a:grpSpLocks/>
          </p:cNvGrpSpPr>
          <p:nvPr/>
        </p:nvGrpSpPr>
        <p:grpSpPr bwMode="auto">
          <a:xfrm>
            <a:off x="2260600" y="5048250"/>
            <a:ext cx="4314825" cy="242888"/>
            <a:chOff x="1728" y="2157"/>
            <a:chExt cx="2448" cy="240"/>
          </a:xfrm>
        </p:grpSpPr>
        <p:sp>
          <p:nvSpPr>
            <p:cNvPr id="493709" name="Line 141"/>
            <p:cNvSpPr>
              <a:spLocks noChangeShapeType="1"/>
            </p:cNvSpPr>
            <p:nvPr/>
          </p:nvSpPr>
          <p:spPr bwMode="auto">
            <a:xfrm>
              <a:off x="2899" y="2157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3710" name="Line 142"/>
            <p:cNvSpPr>
              <a:spLocks noChangeShapeType="1"/>
            </p:cNvSpPr>
            <p:nvPr/>
          </p:nvSpPr>
          <p:spPr bwMode="auto">
            <a:xfrm>
              <a:off x="1728" y="2253"/>
              <a:ext cx="24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3711" name="Line 143"/>
            <p:cNvSpPr>
              <a:spLocks noChangeShapeType="1"/>
            </p:cNvSpPr>
            <p:nvPr/>
          </p:nvSpPr>
          <p:spPr bwMode="auto">
            <a:xfrm>
              <a:off x="1728" y="2253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3712" name="Line 144"/>
            <p:cNvSpPr>
              <a:spLocks noChangeShapeType="1"/>
            </p:cNvSpPr>
            <p:nvPr/>
          </p:nvSpPr>
          <p:spPr bwMode="auto">
            <a:xfrm>
              <a:off x="4176" y="2253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3713" name="Text Box 145"/>
          <p:cNvSpPr txBox="1">
            <a:spLocks noChangeArrowheads="1"/>
          </p:cNvSpPr>
          <p:nvPr/>
        </p:nvSpPr>
        <p:spPr bwMode="auto">
          <a:xfrm>
            <a:off x="717550" y="5038725"/>
            <a:ext cx="84931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Mergers</a:t>
            </a:r>
          </a:p>
        </p:txBody>
      </p:sp>
      <p:sp>
        <p:nvSpPr>
          <p:cNvPr id="493714" name="Text Box 146"/>
          <p:cNvSpPr txBox="1">
            <a:spLocks noChangeArrowheads="1"/>
          </p:cNvSpPr>
          <p:nvPr/>
        </p:nvSpPr>
        <p:spPr bwMode="auto">
          <a:xfrm>
            <a:off x="6731000" y="5010150"/>
            <a:ext cx="129222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Headquarters</a:t>
            </a:r>
          </a:p>
        </p:txBody>
      </p:sp>
      <p:sp>
        <p:nvSpPr>
          <p:cNvPr id="493719" name="Text Box 151"/>
          <p:cNvSpPr txBox="1">
            <a:spLocks noChangeArrowheads="1"/>
          </p:cNvSpPr>
          <p:nvPr/>
        </p:nvSpPr>
        <p:spPr bwMode="auto">
          <a:xfrm>
            <a:off x="457200" y="4921250"/>
            <a:ext cx="184150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endParaRPr lang="en-US"/>
          </a:p>
        </p:txBody>
      </p:sp>
      <p:sp>
        <p:nvSpPr>
          <p:cNvPr id="493742" name="Rectangle 174"/>
          <p:cNvSpPr>
            <a:spLocks noGrp="1" noChangeArrowheads="1"/>
          </p:cNvSpPr>
          <p:nvPr>
            <p:ph type="body" idx="1"/>
          </p:nvPr>
        </p:nvSpPr>
        <p:spPr>
          <a:xfrm>
            <a:off x="381000" y="2895600"/>
            <a:ext cx="8610600" cy="1219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500">
                <a:latin typeface="Garamond" pitchFamily="18" charset="0"/>
              </a:rPr>
              <a:t>In join output:</a:t>
            </a:r>
          </a:p>
          <a:p>
            <a:pPr lvl="1">
              <a:lnSpc>
                <a:spcPct val="90000"/>
              </a:lnSpc>
            </a:pPr>
            <a:r>
              <a:rPr lang="en-US" sz="2100">
                <a:solidFill>
                  <a:srgbClr val="FF3300"/>
                </a:solidFill>
                <a:latin typeface="Garamond" pitchFamily="18" charset="0"/>
              </a:rPr>
              <a:t>Good</a:t>
            </a:r>
            <a:r>
              <a:rPr lang="en-US" sz="2100">
                <a:latin typeface="Garamond" pitchFamily="18" charset="0"/>
              </a:rPr>
              <a:t> tuples are result of </a:t>
            </a:r>
            <a:r>
              <a:rPr lang="en-US" sz="2100">
                <a:solidFill>
                  <a:srgbClr val="FF3300"/>
                </a:solidFill>
                <a:latin typeface="Garamond" pitchFamily="18" charset="0"/>
              </a:rPr>
              <a:t>joining only good tuples</a:t>
            </a:r>
            <a:r>
              <a:rPr lang="en-US" sz="2100">
                <a:latin typeface="Garamond" pitchFamily="18" charset="0"/>
              </a:rPr>
              <a:t> from base relations</a:t>
            </a:r>
          </a:p>
          <a:p>
            <a:pPr lvl="1">
              <a:lnSpc>
                <a:spcPct val="90000"/>
              </a:lnSpc>
            </a:pPr>
            <a:r>
              <a:rPr lang="en-US" sz="2100">
                <a:latin typeface="Garamond" pitchFamily="18" charset="0"/>
              </a:rPr>
              <a:t>All other tuples are bad tuples</a:t>
            </a:r>
          </a:p>
        </p:txBody>
      </p:sp>
      <p:grpSp>
        <p:nvGrpSpPr>
          <p:cNvPr id="493770" name="Group 202"/>
          <p:cNvGrpSpPr>
            <a:grpSpLocks/>
          </p:cNvGrpSpPr>
          <p:nvPr/>
        </p:nvGrpSpPr>
        <p:grpSpPr bwMode="auto">
          <a:xfrm>
            <a:off x="457200" y="4470400"/>
            <a:ext cx="7772400" cy="1590675"/>
            <a:chOff x="288" y="2816"/>
            <a:chExt cx="4896" cy="1002"/>
          </a:xfrm>
        </p:grpSpPr>
        <p:grpSp>
          <p:nvGrpSpPr>
            <p:cNvPr id="493716" name="Group 148"/>
            <p:cNvGrpSpPr>
              <a:grpSpLocks/>
            </p:cNvGrpSpPr>
            <p:nvPr/>
          </p:nvGrpSpPr>
          <p:grpSpPr bwMode="auto">
            <a:xfrm>
              <a:off x="296" y="3721"/>
              <a:ext cx="72" cy="97"/>
              <a:chOff x="624" y="3984"/>
              <a:chExt cx="144" cy="96"/>
            </a:xfrm>
          </p:grpSpPr>
          <p:sp>
            <p:nvSpPr>
              <p:cNvPr id="493717" name="Line 149"/>
              <p:cNvSpPr>
                <a:spLocks noChangeShapeType="1"/>
              </p:cNvSpPr>
              <p:nvPr/>
            </p:nvSpPr>
            <p:spPr bwMode="auto">
              <a:xfrm>
                <a:off x="624" y="3984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718" name="Line 150"/>
              <p:cNvSpPr>
                <a:spLocks noChangeShapeType="1"/>
              </p:cNvSpPr>
              <p:nvPr/>
            </p:nvSpPr>
            <p:spPr bwMode="auto">
              <a:xfrm flipH="1">
                <a:off x="624" y="3984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3720" name="Group 152"/>
            <p:cNvGrpSpPr>
              <a:grpSpLocks/>
            </p:cNvGrpSpPr>
            <p:nvPr/>
          </p:nvGrpSpPr>
          <p:grpSpPr bwMode="auto">
            <a:xfrm>
              <a:off x="288" y="3550"/>
              <a:ext cx="102" cy="97"/>
              <a:chOff x="2599" y="3168"/>
              <a:chExt cx="281" cy="144"/>
            </a:xfrm>
          </p:grpSpPr>
          <p:sp>
            <p:nvSpPr>
              <p:cNvPr id="493721" name="Line 153"/>
              <p:cNvSpPr>
                <a:spLocks noChangeShapeType="1"/>
              </p:cNvSpPr>
              <p:nvPr/>
            </p:nvSpPr>
            <p:spPr bwMode="auto">
              <a:xfrm>
                <a:off x="2599" y="3264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722" name="Line 154"/>
              <p:cNvSpPr>
                <a:spLocks noChangeShapeType="1"/>
              </p:cNvSpPr>
              <p:nvPr/>
            </p:nvSpPr>
            <p:spPr bwMode="auto">
              <a:xfrm flipV="1">
                <a:off x="2688" y="3168"/>
                <a:ext cx="192" cy="144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3733" name="Group 165"/>
            <p:cNvGrpSpPr>
              <a:grpSpLocks/>
            </p:cNvGrpSpPr>
            <p:nvPr/>
          </p:nvGrpSpPr>
          <p:grpSpPr bwMode="auto">
            <a:xfrm>
              <a:off x="3777" y="3026"/>
              <a:ext cx="59" cy="80"/>
              <a:chOff x="624" y="3984"/>
              <a:chExt cx="144" cy="96"/>
            </a:xfrm>
          </p:grpSpPr>
          <p:sp>
            <p:nvSpPr>
              <p:cNvPr id="493734" name="Line 166"/>
              <p:cNvSpPr>
                <a:spLocks noChangeShapeType="1"/>
              </p:cNvSpPr>
              <p:nvPr/>
            </p:nvSpPr>
            <p:spPr bwMode="auto">
              <a:xfrm>
                <a:off x="624" y="3984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735" name="Line 167"/>
              <p:cNvSpPr>
                <a:spLocks noChangeShapeType="1"/>
              </p:cNvSpPr>
              <p:nvPr/>
            </p:nvSpPr>
            <p:spPr bwMode="auto">
              <a:xfrm flipH="1">
                <a:off x="624" y="3984"/>
                <a:ext cx="144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3736" name="Group 168"/>
            <p:cNvGrpSpPr>
              <a:grpSpLocks/>
            </p:cNvGrpSpPr>
            <p:nvPr/>
          </p:nvGrpSpPr>
          <p:grpSpPr bwMode="auto">
            <a:xfrm>
              <a:off x="3756" y="2816"/>
              <a:ext cx="84" cy="80"/>
              <a:chOff x="2599" y="3168"/>
              <a:chExt cx="281" cy="144"/>
            </a:xfrm>
          </p:grpSpPr>
          <p:sp>
            <p:nvSpPr>
              <p:cNvPr id="493737" name="Line 169"/>
              <p:cNvSpPr>
                <a:spLocks noChangeShapeType="1"/>
              </p:cNvSpPr>
              <p:nvPr/>
            </p:nvSpPr>
            <p:spPr bwMode="auto">
              <a:xfrm>
                <a:off x="2599" y="3264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738" name="Line 170"/>
              <p:cNvSpPr>
                <a:spLocks noChangeShapeType="1"/>
              </p:cNvSpPr>
              <p:nvPr/>
            </p:nvSpPr>
            <p:spPr bwMode="auto">
              <a:xfrm flipV="1">
                <a:off x="2688" y="3168"/>
                <a:ext cx="192" cy="144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3747" name="Group 179"/>
            <p:cNvGrpSpPr>
              <a:grpSpLocks/>
            </p:cNvGrpSpPr>
            <p:nvPr/>
          </p:nvGrpSpPr>
          <p:grpSpPr bwMode="auto">
            <a:xfrm>
              <a:off x="5100" y="3516"/>
              <a:ext cx="84" cy="80"/>
              <a:chOff x="2599" y="3168"/>
              <a:chExt cx="281" cy="144"/>
            </a:xfrm>
          </p:grpSpPr>
          <p:sp>
            <p:nvSpPr>
              <p:cNvPr id="493748" name="Line 180"/>
              <p:cNvSpPr>
                <a:spLocks noChangeShapeType="1"/>
              </p:cNvSpPr>
              <p:nvPr/>
            </p:nvSpPr>
            <p:spPr bwMode="auto">
              <a:xfrm>
                <a:off x="2599" y="3264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749" name="Line 181"/>
              <p:cNvSpPr>
                <a:spLocks noChangeShapeType="1"/>
              </p:cNvSpPr>
              <p:nvPr/>
            </p:nvSpPr>
            <p:spPr bwMode="auto">
              <a:xfrm flipV="1">
                <a:off x="2688" y="3168"/>
                <a:ext cx="192" cy="144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93751" name="Rectangle 183"/>
          <p:cNvSpPr>
            <a:spLocks noChangeArrowheads="1"/>
          </p:cNvSpPr>
          <p:nvPr/>
        </p:nvSpPr>
        <p:spPr bwMode="auto">
          <a:xfrm>
            <a:off x="381000" y="1143000"/>
            <a:ext cx="8153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100000"/>
              </a:lnSpc>
            </a:pPr>
            <a:r>
              <a:rPr lang="en-US" sz="2000" b="0"/>
              <a:t>Output quality depends on:</a:t>
            </a:r>
          </a:p>
          <a:p>
            <a:pPr marL="669925" lvl="1" indent="-325438" algn="l">
              <a:lnSpc>
                <a:spcPct val="100000"/>
              </a:lnSpc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en-US" sz="1800" b="0"/>
              <a:t>Information extraction knob setting </a:t>
            </a:r>
            <a:r>
              <a:rPr lang="el-GR" sz="2000" b="0">
                <a:cs typeface="Arial" charset="0"/>
              </a:rPr>
              <a:t>θ</a:t>
            </a:r>
            <a:r>
              <a:rPr lang="en-US" sz="1800" b="0"/>
              <a:t> </a:t>
            </a:r>
          </a:p>
          <a:p>
            <a:pPr marL="669925" lvl="1" indent="-325438" algn="l">
              <a:lnSpc>
                <a:spcPct val="100000"/>
              </a:lnSpc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en-US" sz="1800" b="0"/>
              <a:t>Document retrieval strategy</a:t>
            </a:r>
          </a:p>
          <a:p>
            <a:pPr marL="669925" lvl="1" indent="-325438" algn="l">
              <a:lnSpc>
                <a:spcPct val="100000"/>
              </a:lnSpc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en-US" sz="1800" b="0"/>
              <a:t>Join execution algorithm</a:t>
            </a:r>
          </a:p>
        </p:txBody>
      </p:sp>
      <p:sp>
        <p:nvSpPr>
          <p:cNvPr id="493750" name="Text Box 182"/>
          <p:cNvSpPr txBox="1">
            <a:spLocks noChangeArrowheads="1"/>
          </p:cNvSpPr>
          <p:nvPr/>
        </p:nvSpPr>
        <p:spPr bwMode="auto">
          <a:xfrm>
            <a:off x="1600200" y="3124200"/>
            <a:ext cx="6324600" cy="882650"/>
          </a:xfrm>
          <a:prstGeom prst="rect">
            <a:avLst/>
          </a:prstGeom>
          <a:solidFill>
            <a:srgbClr val="CCFF99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2100">
                <a:solidFill>
                  <a:schemeClr val="tx2"/>
                </a:solidFill>
              </a:rPr>
              <a:t>What is the fastest execution plan to generate </a:t>
            </a:r>
            <a:r>
              <a:rPr lang="el-GR" sz="3200" b="0">
                <a:solidFill>
                  <a:srgbClr val="FF3300"/>
                </a:solidFill>
              </a:rPr>
              <a:t>τ</a:t>
            </a:r>
            <a:r>
              <a:rPr lang="en-US" sz="2900" b="0" baseline="-25000">
                <a:solidFill>
                  <a:srgbClr val="FF3300"/>
                </a:solidFill>
              </a:rPr>
              <a:t>g </a:t>
            </a:r>
            <a:r>
              <a:rPr lang="en-US" sz="2100">
                <a:solidFill>
                  <a:srgbClr val="FF3300"/>
                </a:solidFill>
              </a:rPr>
              <a:t>good</a:t>
            </a:r>
            <a:r>
              <a:rPr lang="en-US" sz="2100">
                <a:solidFill>
                  <a:schemeClr val="tx2"/>
                </a:solidFill>
              </a:rPr>
              <a:t> and at most </a:t>
            </a:r>
            <a:r>
              <a:rPr lang="el-GR" sz="3200" b="0">
                <a:solidFill>
                  <a:srgbClr val="FF3300"/>
                </a:solidFill>
              </a:rPr>
              <a:t>τ</a:t>
            </a:r>
            <a:r>
              <a:rPr lang="en-US" sz="2900" b="0" baseline="-25000">
                <a:solidFill>
                  <a:srgbClr val="FF3300"/>
                </a:solidFill>
              </a:rPr>
              <a:t>b</a:t>
            </a:r>
            <a:r>
              <a:rPr lang="en-US" sz="2100">
                <a:solidFill>
                  <a:schemeClr val="tx2"/>
                </a:solidFill>
              </a:rPr>
              <a:t> </a:t>
            </a:r>
            <a:r>
              <a:rPr lang="en-US" sz="2100">
                <a:solidFill>
                  <a:srgbClr val="FF3300"/>
                </a:solidFill>
              </a:rPr>
              <a:t>bad</a:t>
            </a:r>
            <a:r>
              <a:rPr lang="en-US" sz="2100">
                <a:solidFill>
                  <a:schemeClr val="tx2"/>
                </a:solidFill>
              </a:rPr>
              <a:t> tuples in output?</a:t>
            </a:r>
            <a:endParaRPr lang="en-US" sz="2100"/>
          </a:p>
        </p:txBody>
      </p:sp>
      <p:grpSp>
        <p:nvGrpSpPr>
          <p:cNvPr id="493757" name="Group 189"/>
          <p:cNvGrpSpPr>
            <a:grpSpLocks/>
          </p:cNvGrpSpPr>
          <p:nvPr/>
        </p:nvGrpSpPr>
        <p:grpSpPr bwMode="auto">
          <a:xfrm>
            <a:off x="5016500" y="1651000"/>
            <a:ext cx="1779588" cy="558800"/>
            <a:chOff x="3160" y="1040"/>
            <a:chExt cx="1121" cy="352"/>
          </a:xfrm>
        </p:grpSpPr>
        <p:sp>
          <p:nvSpPr>
            <p:cNvPr id="493755" name="AutoShape 187"/>
            <p:cNvSpPr>
              <a:spLocks/>
            </p:cNvSpPr>
            <p:nvPr/>
          </p:nvSpPr>
          <p:spPr bwMode="auto">
            <a:xfrm>
              <a:off x="3160" y="1040"/>
              <a:ext cx="104" cy="352"/>
            </a:xfrm>
            <a:prstGeom prst="rightBrace">
              <a:avLst>
                <a:gd name="adj1" fmla="val 2820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756" name="Text Box 188"/>
            <p:cNvSpPr txBox="1">
              <a:spLocks noChangeArrowheads="1"/>
            </p:cNvSpPr>
            <p:nvPr/>
          </p:nvSpPr>
          <p:spPr bwMode="auto">
            <a:xfrm>
              <a:off x="3264" y="1108"/>
              <a:ext cx="1017" cy="2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/>
                <a:t>Base relations</a:t>
              </a:r>
            </a:p>
          </p:txBody>
        </p:sp>
      </p:grpSp>
      <p:sp>
        <p:nvSpPr>
          <p:cNvPr id="493765" name="Rectangle 197"/>
          <p:cNvSpPr>
            <a:spLocks noChangeArrowheads="1"/>
          </p:cNvSpPr>
          <p:nvPr/>
        </p:nvSpPr>
        <p:spPr bwMode="auto">
          <a:xfrm>
            <a:off x="393700" y="5613400"/>
            <a:ext cx="2730500" cy="304800"/>
          </a:xfrm>
          <a:prstGeom prst="rect">
            <a:avLst/>
          </a:prstGeom>
          <a:noFill/>
          <a:ln w="38100" cap="rnd" algn="ctr">
            <a:solidFill>
              <a:srgbClr val="0066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3766" name="Rectangle 198"/>
          <p:cNvSpPr>
            <a:spLocks noChangeArrowheads="1"/>
          </p:cNvSpPr>
          <p:nvPr/>
        </p:nvSpPr>
        <p:spPr bwMode="auto">
          <a:xfrm>
            <a:off x="5740400" y="5524500"/>
            <a:ext cx="2667000" cy="381000"/>
          </a:xfrm>
          <a:prstGeom prst="rect">
            <a:avLst/>
          </a:prstGeom>
          <a:noFill/>
          <a:ln w="38100" cap="rnd" algn="ctr">
            <a:solidFill>
              <a:srgbClr val="0066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3767" name="Rectangle 199"/>
          <p:cNvSpPr>
            <a:spLocks noChangeArrowheads="1"/>
          </p:cNvSpPr>
          <p:nvPr/>
        </p:nvSpPr>
        <p:spPr bwMode="auto">
          <a:xfrm>
            <a:off x="2438400" y="4419600"/>
            <a:ext cx="4114800" cy="381000"/>
          </a:xfrm>
          <a:prstGeom prst="rect">
            <a:avLst/>
          </a:prstGeom>
          <a:noFill/>
          <a:ln w="38100" cap="rnd" algn="ctr">
            <a:solidFill>
              <a:srgbClr val="0066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3768" name="Rectangle 200"/>
          <p:cNvSpPr>
            <a:spLocks noChangeArrowheads="1"/>
          </p:cNvSpPr>
          <p:nvPr/>
        </p:nvSpPr>
        <p:spPr bwMode="auto">
          <a:xfrm>
            <a:off x="393700" y="5918200"/>
            <a:ext cx="2730500" cy="304800"/>
          </a:xfrm>
          <a:prstGeom prst="rect">
            <a:avLst/>
          </a:prstGeom>
          <a:noFill/>
          <a:ln w="38100" cap="rnd" algn="ctr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3769" name="Rectangle 201"/>
          <p:cNvSpPr>
            <a:spLocks noChangeArrowheads="1"/>
          </p:cNvSpPr>
          <p:nvPr/>
        </p:nvSpPr>
        <p:spPr bwMode="auto">
          <a:xfrm>
            <a:off x="2425700" y="4699000"/>
            <a:ext cx="4114800" cy="381000"/>
          </a:xfrm>
          <a:prstGeom prst="rect">
            <a:avLst/>
          </a:prstGeom>
          <a:noFill/>
          <a:ln w="38100" cap="rnd" algn="ctr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3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937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937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37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93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937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37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493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93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9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93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937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493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93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93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93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3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9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9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9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713" grpId="0"/>
      <p:bldP spid="493714" grpId="0"/>
      <p:bldP spid="493750" grpId="0" animBg="1"/>
      <p:bldP spid="493765" grpId="0" animBg="1"/>
      <p:bldP spid="493765" grpId="1" animBg="1"/>
      <p:bldP spid="493766" grpId="0" animBg="1"/>
      <p:bldP spid="493766" grpId="1" animBg="1"/>
      <p:bldP spid="493766" grpId="2" animBg="1"/>
      <p:bldP spid="493767" grpId="0" animBg="1"/>
      <p:bldP spid="493767" grpId="1" animBg="1"/>
      <p:bldP spid="493768" grpId="0" animBg="1"/>
      <p:bldP spid="49376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974D-28CC-4594-84BB-BC2441E21954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sz="3800"/>
              <a:t>Analyzing Join Quality:  General Scheme</a:t>
            </a:r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3352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000">
                <a:latin typeface="Garamond" pitchFamily="18" charset="0"/>
              </a:rPr>
              <a:t>        – common join attribute in R</a:t>
            </a:r>
            <a:r>
              <a:rPr lang="en-US" sz="2000" baseline="-25000">
                <a:latin typeface="Garamond" pitchFamily="18" charset="0"/>
              </a:rPr>
              <a:t>1</a:t>
            </a:r>
            <a:r>
              <a:rPr lang="en-US" sz="2000">
                <a:latin typeface="Garamond" pitchFamily="18" charset="0"/>
              </a:rPr>
              <a:t> and R</a:t>
            </a:r>
            <a:r>
              <a:rPr lang="en-US" sz="2000" baseline="-25000">
                <a:latin typeface="Garamond" pitchFamily="18" charset="0"/>
              </a:rPr>
              <a:t>2</a:t>
            </a: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000">
                <a:latin typeface="Garamond" pitchFamily="18" charset="0"/>
              </a:rPr>
              <a:t>         – an attribute value for A</a:t>
            </a:r>
          </a:p>
          <a:p>
            <a:pPr>
              <a:lnSpc>
                <a:spcPct val="90000"/>
              </a:lnSpc>
            </a:pPr>
            <a:endParaRPr lang="en-US" sz="200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g</a:t>
            </a:r>
            <a:r>
              <a:rPr lang="en-US" sz="2000" b="1" baseline="-25000">
                <a:solidFill>
                  <a:srgbClr val="FF0000"/>
                </a:solidFill>
                <a:latin typeface="Garamond" pitchFamily="18" charset="0"/>
              </a:rPr>
              <a:t>1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(a)</a:t>
            </a:r>
            <a:r>
              <a:rPr lang="en-US" sz="2000">
                <a:latin typeface="Garamond" pitchFamily="18" charset="0"/>
              </a:rPr>
              <a:t> – frequency of 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000">
                <a:latin typeface="Garamond" pitchFamily="18" charset="0"/>
              </a:rPr>
              <a:t> in D</a:t>
            </a:r>
            <a:r>
              <a:rPr lang="en-US" sz="2000" baseline="-25000">
                <a:latin typeface="Garamond" pitchFamily="18" charset="0"/>
              </a:rPr>
              <a:t>1</a:t>
            </a: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g</a:t>
            </a:r>
            <a:r>
              <a:rPr lang="en-US" sz="2000" b="1" baseline="-25000">
                <a:solidFill>
                  <a:srgbClr val="FF0000"/>
                </a:solidFill>
                <a:latin typeface="Garamond" pitchFamily="18" charset="0"/>
              </a:rPr>
              <a:t>2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(a)</a:t>
            </a:r>
            <a:r>
              <a:rPr lang="en-US" sz="2000">
                <a:latin typeface="Garamond" pitchFamily="18" charset="0"/>
              </a:rPr>
              <a:t> – frequency of 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000">
                <a:latin typeface="Garamond" pitchFamily="18" charset="0"/>
              </a:rPr>
              <a:t> in D</a:t>
            </a:r>
            <a:r>
              <a:rPr lang="en-US" sz="2000" baseline="-25000">
                <a:latin typeface="Garamond" pitchFamily="18" charset="0"/>
              </a:rPr>
              <a:t>2</a:t>
            </a:r>
            <a:endParaRPr lang="en-US" sz="200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endParaRPr lang="en-US" sz="200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gr</a:t>
            </a:r>
            <a:r>
              <a:rPr lang="en-US" sz="2000" b="1" baseline="-25000">
                <a:solidFill>
                  <a:srgbClr val="FF0000"/>
                </a:solidFill>
                <a:latin typeface="Garamond" pitchFamily="18" charset="0"/>
              </a:rPr>
              <a:t>1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(a)</a:t>
            </a:r>
            <a:r>
              <a:rPr lang="en-US" sz="2000">
                <a:latin typeface="Garamond" pitchFamily="18" charset="0"/>
              </a:rPr>
              <a:t> – number of times we observe 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000">
                <a:latin typeface="Garamond" pitchFamily="18" charset="0"/>
              </a:rPr>
              <a:t> after processing Dr</a:t>
            </a:r>
            <a:r>
              <a:rPr lang="en-US" sz="2000" baseline="-25000">
                <a:latin typeface="Garamond" pitchFamily="18" charset="0"/>
              </a:rPr>
              <a:t>1</a:t>
            </a:r>
          </a:p>
          <a:p>
            <a:pPr>
              <a:lnSpc>
                <a:spcPct val="90000"/>
              </a:lnSpc>
            </a:pP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gr</a:t>
            </a:r>
            <a:r>
              <a:rPr lang="en-US" sz="2000" b="1" baseline="-25000">
                <a:solidFill>
                  <a:srgbClr val="FF0000"/>
                </a:solidFill>
                <a:latin typeface="Garamond" pitchFamily="18" charset="0"/>
              </a:rPr>
              <a:t>2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(a)</a:t>
            </a:r>
            <a:r>
              <a:rPr lang="en-US" sz="2000">
                <a:latin typeface="Garamond" pitchFamily="18" charset="0"/>
              </a:rPr>
              <a:t> – number of times we observe 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000">
                <a:latin typeface="Garamond" pitchFamily="18" charset="0"/>
              </a:rPr>
              <a:t> after processing Dr</a:t>
            </a:r>
            <a:r>
              <a:rPr lang="en-US" sz="2000" baseline="-25000">
                <a:latin typeface="Garamond" pitchFamily="18" charset="0"/>
              </a:rPr>
              <a:t>2</a:t>
            </a:r>
          </a:p>
          <a:p>
            <a:pPr>
              <a:lnSpc>
                <a:spcPct val="90000"/>
              </a:lnSpc>
            </a:pPr>
            <a:endParaRPr lang="en-US" sz="2000" baseline="-25000">
              <a:latin typeface="Garamond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Garamond" pitchFamily="18" charset="0"/>
              </a:rPr>
              <a:t>	  </a:t>
            </a:r>
            <a:r>
              <a:rPr lang="en-US" sz="2000" b="1">
                <a:solidFill>
                  <a:schemeClr val="tx2"/>
                </a:solidFill>
                <a:latin typeface="Garamond" pitchFamily="18" charset="0"/>
              </a:rPr>
              <a:t>Expected join tuples with A = a is gr</a:t>
            </a:r>
            <a:r>
              <a:rPr lang="en-US" sz="2100" b="1" baseline="-25000">
                <a:solidFill>
                  <a:schemeClr val="tx2"/>
                </a:solidFill>
                <a:latin typeface="Garamond" pitchFamily="18" charset="0"/>
              </a:rPr>
              <a:t>1</a:t>
            </a:r>
            <a:r>
              <a:rPr lang="en-US" sz="2000" b="1">
                <a:solidFill>
                  <a:schemeClr val="tx2"/>
                </a:solidFill>
                <a:latin typeface="Garamond" pitchFamily="18" charset="0"/>
              </a:rPr>
              <a:t>(a) . gr</a:t>
            </a:r>
            <a:r>
              <a:rPr lang="en-US" sz="2100" b="1" baseline="-25000">
                <a:solidFill>
                  <a:schemeClr val="tx2"/>
                </a:solidFill>
                <a:latin typeface="Garamond" pitchFamily="18" charset="0"/>
              </a:rPr>
              <a:t>2</a:t>
            </a:r>
            <a:r>
              <a:rPr lang="en-US" sz="2000" b="1">
                <a:solidFill>
                  <a:schemeClr val="tx2"/>
                </a:solidFill>
                <a:latin typeface="Garamond" pitchFamily="18" charset="0"/>
              </a:rPr>
              <a:t>(a)</a:t>
            </a:r>
          </a:p>
        </p:txBody>
      </p:sp>
      <p:sp>
        <p:nvSpPr>
          <p:cNvPr id="507057" name="Text Box 177"/>
          <p:cNvSpPr txBox="1">
            <a:spLocks noChangeArrowheads="1"/>
          </p:cNvSpPr>
          <p:nvPr/>
        </p:nvSpPr>
        <p:spPr bwMode="auto">
          <a:xfrm>
            <a:off x="457200" y="4724400"/>
            <a:ext cx="8001000" cy="58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rgbClr val="0066FF"/>
                </a:solidFill>
              </a:rPr>
              <a:t>How many times will be observe attribute value </a:t>
            </a:r>
            <a:r>
              <a:rPr lang="en-US">
                <a:solidFill>
                  <a:srgbClr val="FF0000"/>
                </a:solidFill>
              </a:rPr>
              <a:t>a</a:t>
            </a:r>
            <a:r>
              <a:rPr lang="en-US">
                <a:solidFill>
                  <a:srgbClr val="0066FF"/>
                </a:solidFill>
              </a:rPr>
              <a:t> after processing Dr</a:t>
            </a:r>
            <a:r>
              <a:rPr lang="en-US" baseline="-25000">
                <a:solidFill>
                  <a:srgbClr val="0066FF"/>
                </a:solidFill>
              </a:rPr>
              <a:t>1</a:t>
            </a:r>
            <a:r>
              <a:rPr lang="en-US">
                <a:solidFill>
                  <a:srgbClr val="0066FF"/>
                </a:solidFill>
              </a:rPr>
              <a:t> and Dr</a:t>
            </a:r>
            <a:r>
              <a:rPr lang="en-US" baseline="-25000">
                <a:solidFill>
                  <a:srgbClr val="0066FF"/>
                </a:solidFill>
              </a:rPr>
              <a:t>2</a:t>
            </a:r>
            <a:r>
              <a:rPr lang="en-US" sz="2100">
                <a:solidFill>
                  <a:srgbClr val="0066FF"/>
                </a:solidFill>
              </a:rPr>
              <a:t> documents?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06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06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07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70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99F07-DEAB-4350-B46B-12795BC65AB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88988"/>
          </a:xfrm>
        </p:spPr>
        <p:txBody>
          <a:bodyPr/>
          <a:lstStyle/>
          <a:p>
            <a:r>
              <a:rPr lang="en-US" sz="3800"/>
              <a:t>Join Cardinality Depends on Attribute Value Occurrences: Example</a:t>
            </a:r>
          </a:p>
        </p:txBody>
      </p:sp>
      <p:sp>
        <p:nvSpPr>
          <p:cNvPr id="402546" name="AutoShape 114"/>
          <p:cNvSpPr>
            <a:spLocks noChangeArrowheads="1"/>
          </p:cNvSpPr>
          <p:nvPr/>
        </p:nvSpPr>
        <p:spPr bwMode="auto">
          <a:xfrm>
            <a:off x="1981200" y="3048000"/>
            <a:ext cx="228600" cy="1524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2620" name="Group 188"/>
          <p:cNvGrpSpPr>
            <a:grpSpLocks/>
          </p:cNvGrpSpPr>
          <p:nvPr/>
        </p:nvGrpSpPr>
        <p:grpSpPr bwMode="auto">
          <a:xfrm>
            <a:off x="2743200" y="3276600"/>
            <a:ext cx="754063" cy="762000"/>
            <a:chOff x="1584" y="1584"/>
            <a:chExt cx="475" cy="480"/>
          </a:xfrm>
        </p:grpSpPr>
        <p:sp>
          <p:nvSpPr>
            <p:cNvPr id="402612" name="AutoShape 180"/>
            <p:cNvSpPr>
              <a:spLocks/>
            </p:cNvSpPr>
            <p:nvPr/>
          </p:nvSpPr>
          <p:spPr bwMode="auto">
            <a:xfrm>
              <a:off x="1584" y="1584"/>
              <a:ext cx="144" cy="480"/>
            </a:xfrm>
            <a:prstGeom prst="rightBrace">
              <a:avLst>
                <a:gd name="adj1" fmla="val 2777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14" name="Text Box 182"/>
            <p:cNvSpPr txBox="1">
              <a:spLocks noChangeArrowheads="1"/>
            </p:cNvSpPr>
            <p:nvPr/>
          </p:nvSpPr>
          <p:spPr bwMode="auto">
            <a:xfrm>
              <a:off x="1776" y="1728"/>
              <a:ext cx="283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l">
                <a:buFont typeface="Wingdings" pitchFamily="2" charset="2"/>
                <a:buNone/>
              </a:pPr>
              <a:r>
                <a:rPr lang="en-US" sz="1500"/>
                <a:t>Dr</a:t>
              </a:r>
              <a:r>
                <a:rPr lang="en-US" sz="1500" baseline="-25000"/>
                <a:t>1</a:t>
              </a:r>
            </a:p>
          </p:txBody>
        </p:sp>
      </p:grpSp>
      <p:grpSp>
        <p:nvGrpSpPr>
          <p:cNvPr id="402619" name="Group 187"/>
          <p:cNvGrpSpPr>
            <a:grpSpLocks/>
          </p:cNvGrpSpPr>
          <p:nvPr/>
        </p:nvGrpSpPr>
        <p:grpSpPr bwMode="auto">
          <a:xfrm>
            <a:off x="7475538" y="2819400"/>
            <a:ext cx="763587" cy="762000"/>
            <a:chOff x="4901" y="1536"/>
            <a:chExt cx="481" cy="480"/>
          </a:xfrm>
        </p:grpSpPr>
        <p:sp>
          <p:nvSpPr>
            <p:cNvPr id="402616" name="AutoShape 184"/>
            <p:cNvSpPr>
              <a:spLocks/>
            </p:cNvSpPr>
            <p:nvPr/>
          </p:nvSpPr>
          <p:spPr bwMode="auto">
            <a:xfrm>
              <a:off x="4901" y="1536"/>
              <a:ext cx="144" cy="480"/>
            </a:xfrm>
            <a:prstGeom prst="rightBrace">
              <a:avLst>
                <a:gd name="adj1" fmla="val 2777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17" name="Text Box 185"/>
            <p:cNvSpPr txBox="1">
              <a:spLocks noChangeArrowheads="1"/>
            </p:cNvSpPr>
            <p:nvPr/>
          </p:nvSpPr>
          <p:spPr bwMode="auto">
            <a:xfrm>
              <a:off x="5093" y="1632"/>
              <a:ext cx="289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l">
                <a:buFont typeface="Wingdings" pitchFamily="2" charset="2"/>
                <a:buNone/>
              </a:pPr>
              <a:r>
                <a:rPr lang="en-US" sz="1500"/>
                <a:t>Dr</a:t>
              </a:r>
              <a:r>
                <a:rPr lang="en-US" sz="1500" baseline="-25000"/>
                <a:t>2</a:t>
              </a:r>
            </a:p>
          </p:txBody>
        </p:sp>
      </p:grpSp>
      <p:grpSp>
        <p:nvGrpSpPr>
          <p:cNvPr id="402675" name="Group 243"/>
          <p:cNvGrpSpPr>
            <a:grpSpLocks/>
          </p:cNvGrpSpPr>
          <p:nvPr/>
        </p:nvGrpSpPr>
        <p:grpSpPr bwMode="auto">
          <a:xfrm>
            <a:off x="762000" y="2057400"/>
            <a:ext cx="2590800" cy="914400"/>
            <a:chOff x="336" y="720"/>
            <a:chExt cx="1632" cy="576"/>
          </a:xfrm>
        </p:grpSpPr>
        <p:sp>
          <p:nvSpPr>
            <p:cNvPr id="402437" name="Text Box 5"/>
            <p:cNvSpPr txBox="1">
              <a:spLocks noChangeArrowheads="1"/>
            </p:cNvSpPr>
            <p:nvPr/>
          </p:nvSpPr>
          <p:spPr bwMode="auto">
            <a:xfrm>
              <a:off x="1056" y="720"/>
              <a:ext cx="2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D</a:t>
              </a:r>
              <a:r>
                <a:rPr lang="en-US" sz="1600" baseline="-25000"/>
                <a:t>1</a:t>
              </a:r>
            </a:p>
          </p:txBody>
        </p:sp>
        <p:sp>
          <p:nvSpPr>
            <p:cNvPr id="402624" name="AutoShape 192"/>
            <p:cNvSpPr>
              <a:spLocks noChangeArrowheads="1"/>
            </p:cNvSpPr>
            <p:nvPr/>
          </p:nvSpPr>
          <p:spPr bwMode="auto">
            <a:xfrm>
              <a:off x="336" y="720"/>
              <a:ext cx="1632" cy="576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02625" name="AutoShape 193"/>
            <p:cNvSpPr>
              <a:spLocks noChangeArrowheads="1"/>
            </p:cNvSpPr>
            <p:nvPr/>
          </p:nvSpPr>
          <p:spPr bwMode="auto">
            <a:xfrm>
              <a:off x="720" y="1172"/>
              <a:ext cx="152" cy="86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26" name="AutoShape 194"/>
            <p:cNvSpPr>
              <a:spLocks noChangeArrowheads="1"/>
            </p:cNvSpPr>
            <p:nvPr/>
          </p:nvSpPr>
          <p:spPr bwMode="auto">
            <a:xfrm>
              <a:off x="418" y="1031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27" name="AutoShape 195"/>
            <p:cNvSpPr>
              <a:spLocks noChangeArrowheads="1"/>
            </p:cNvSpPr>
            <p:nvPr/>
          </p:nvSpPr>
          <p:spPr bwMode="auto">
            <a:xfrm>
              <a:off x="380" y="861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28" name="AutoShape 196"/>
            <p:cNvSpPr>
              <a:spLocks noChangeArrowheads="1"/>
            </p:cNvSpPr>
            <p:nvPr/>
          </p:nvSpPr>
          <p:spPr bwMode="auto">
            <a:xfrm>
              <a:off x="644" y="1031"/>
              <a:ext cx="152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29" name="AutoShape 197"/>
            <p:cNvSpPr>
              <a:spLocks noChangeArrowheads="1"/>
            </p:cNvSpPr>
            <p:nvPr/>
          </p:nvSpPr>
          <p:spPr bwMode="auto">
            <a:xfrm>
              <a:off x="494" y="1145"/>
              <a:ext cx="150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0" name="AutoShape 198"/>
            <p:cNvSpPr>
              <a:spLocks noChangeArrowheads="1"/>
            </p:cNvSpPr>
            <p:nvPr/>
          </p:nvSpPr>
          <p:spPr bwMode="auto">
            <a:xfrm>
              <a:off x="796" y="890"/>
              <a:ext cx="151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1" name="AutoShape 199"/>
            <p:cNvSpPr>
              <a:spLocks noChangeArrowheads="1"/>
            </p:cNvSpPr>
            <p:nvPr/>
          </p:nvSpPr>
          <p:spPr bwMode="auto">
            <a:xfrm>
              <a:off x="910" y="1031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2" name="AutoShape 200"/>
            <p:cNvSpPr>
              <a:spLocks noChangeArrowheads="1"/>
            </p:cNvSpPr>
            <p:nvPr/>
          </p:nvSpPr>
          <p:spPr bwMode="auto">
            <a:xfrm>
              <a:off x="985" y="1172"/>
              <a:ext cx="151" cy="86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3" name="AutoShape 201"/>
            <p:cNvSpPr>
              <a:spLocks noChangeArrowheads="1"/>
            </p:cNvSpPr>
            <p:nvPr/>
          </p:nvSpPr>
          <p:spPr bwMode="auto">
            <a:xfrm>
              <a:off x="1136" y="918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4" name="AutoShape 202"/>
            <p:cNvSpPr>
              <a:spLocks noChangeArrowheads="1"/>
            </p:cNvSpPr>
            <p:nvPr/>
          </p:nvSpPr>
          <p:spPr bwMode="auto">
            <a:xfrm>
              <a:off x="1174" y="1059"/>
              <a:ext cx="151" cy="86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5" name="AutoShape 203"/>
            <p:cNvSpPr>
              <a:spLocks noChangeArrowheads="1"/>
            </p:cNvSpPr>
            <p:nvPr/>
          </p:nvSpPr>
          <p:spPr bwMode="auto">
            <a:xfrm>
              <a:off x="1241" y="1201"/>
              <a:ext cx="150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6" name="AutoShape 204"/>
            <p:cNvSpPr>
              <a:spLocks noChangeArrowheads="1"/>
            </p:cNvSpPr>
            <p:nvPr/>
          </p:nvSpPr>
          <p:spPr bwMode="auto">
            <a:xfrm>
              <a:off x="1411" y="1102"/>
              <a:ext cx="150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7" name="AutoShape 205"/>
            <p:cNvSpPr>
              <a:spLocks noChangeArrowheads="1"/>
            </p:cNvSpPr>
            <p:nvPr/>
          </p:nvSpPr>
          <p:spPr bwMode="auto">
            <a:xfrm>
              <a:off x="1401" y="946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8" name="AutoShape 206"/>
            <p:cNvSpPr>
              <a:spLocks noChangeArrowheads="1"/>
            </p:cNvSpPr>
            <p:nvPr/>
          </p:nvSpPr>
          <p:spPr bwMode="auto">
            <a:xfrm>
              <a:off x="1779" y="1145"/>
              <a:ext cx="151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39" name="AutoShape 207"/>
            <p:cNvSpPr>
              <a:spLocks noChangeArrowheads="1"/>
            </p:cNvSpPr>
            <p:nvPr/>
          </p:nvSpPr>
          <p:spPr bwMode="auto">
            <a:xfrm>
              <a:off x="1628" y="1031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40" name="AutoShape 208"/>
            <p:cNvSpPr>
              <a:spLocks noChangeArrowheads="1"/>
            </p:cNvSpPr>
            <p:nvPr/>
          </p:nvSpPr>
          <p:spPr bwMode="auto">
            <a:xfrm>
              <a:off x="1703" y="890"/>
              <a:ext cx="151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41" name="AutoShape 209"/>
            <p:cNvSpPr>
              <a:spLocks noChangeArrowheads="1"/>
            </p:cNvSpPr>
            <p:nvPr/>
          </p:nvSpPr>
          <p:spPr bwMode="auto">
            <a:xfrm>
              <a:off x="569" y="918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42" name="AutoShape 210"/>
            <p:cNvSpPr>
              <a:spLocks noChangeArrowheads="1"/>
            </p:cNvSpPr>
            <p:nvPr/>
          </p:nvSpPr>
          <p:spPr bwMode="auto">
            <a:xfrm>
              <a:off x="1552" y="1191"/>
              <a:ext cx="151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674" name="AutoShape 242"/>
            <p:cNvSpPr>
              <a:spLocks noChangeArrowheads="1"/>
            </p:cNvSpPr>
            <p:nvPr/>
          </p:nvSpPr>
          <p:spPr bwMode="auto">
            <a:xfrm>
              <a:off x="380" y="861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2676" name="Text Box 244"/>
          <p:cNvSpPr txBox="1">
            <a:spLocks noChangeArrowheads="1"/>
          </p:cNvSpPr>
          <p:nvPr/>
        </p:nvSpPr>
        <p:spPr bwMode="auto">
          <a:xfrm>
            <a:off x="76200" y="1600200"/>
            <a:ext cx="2057400" cy="504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1700">
                <a:solidFill>
                  <a:schemeClr val="accent1"/>
                </a:solidFill>
              </a:rPr>
              <a:t>US Airways occurs in 50 tuples</a:t>
            </a:r>
          </a:p>
        </p:txBody>
      </p:sp>
      <p:sp>
        <p:nvSpPr>
          <p:cNvPr id="402706" name="AutoShape 274"/>
          <p:cNvSpPr>
            <a:spLocks noChangeArrowheads="1"/>
          </p:cNvSpPr>
          <p:nvPr/>
        </p:nvSpPr>
        <p:spPr bwMode="auto">
          <a:xfrm>
            <a:off x="1981200" y="3878263"/>
            <a:ext cx="228600" cy="1524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2717" name="Rectangle 285"/>
          <p:cNvSpPr>
            <a:spLocks noChangeArrowheads="1"/>
          </p:cNvSpPr>
          <p:nvPr/>
        </p:nvSpPr>
        <p:spPr bwMode="auto">
          <a:xfrm>
            <a:off x="1096963" y="4148138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graphicFrame>
        <p:nvGraphicFramePr>
          <p:cNvPr id="402778" name="Group 346"/>
          <p:cNvGraphicFramePr>
            <a:graphicFrameLocks noGrp="1"/>
          </p:cNvGraphicFramePr>
          <p:nvPr/>
        </p:nvGraphicFramePr>
        <p:xfrm>
          <a:off x="1016000" y="4656138"/>
          <a:ext cx="2252663" cy="1097280"/>
        </p:xfrm>
        <a:graphic>
          <a:graphicData uri="http://schemas.openxmlformats.org/drawingml/2006/table">
            <a:tbl>
              <a:tblPr/>
              <a:tblGrid>
                <a:gridCol w="903288"/>
                <a:gridCol w="1349375"/>
              </a:tblGrid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Symantec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United Airlines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02764" name="Group 332"/>
          <p:cNvGrpSpPr>
            <a:grpSpLocks/>
          </p:cNvGrpSpPr>
          <p:nvPr/>
        </p:nvGrpSpPr>
        <p:grpSpPr bwMode="auto">
          <a:xfrm>
            <a:off x="754063" y="5214938"/>
            <a:ext cx="152400" cy="152400"/>
            <a:chOff x="624" y="3984"/>
            <a:chExt cx="144" cy="96"/>
          </a:xfrm>
        </p:grpSpPr>
        <p:sp>
          <p:nvSpPr>
            <p:cNvPr id="402765" name="Line 333"/>
            <p:cNvSpPr>
              <a:spLocks noChangeShapeType="1"/>
            </p:cNvSpPr>
            <p:nvPr/>
          </p:nvSpPr>
          <p:spPr bwMode="auto">
            <a:xfrm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2766" name="Line 334"/>
            <p:cNvSpPr>
              <a:spLocks noChangeShapeType="1"/>
            </p:cNvSpPr>
            <p:nvPr/>
          </p:nvSpPr>
          <p:spPr bwMode="auto">
            <a:xfrm flipH="1"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2767" name="Group 335"/>
          <p:cNvGrpSpPr>
            <a:grpSpLocks/>
          </p:cNvGrpSpPr>
          <p:nvPr/>
        </p:nvGrpSpPr>
        <p:grpSpPr bwMode="auto">
          <a:xfrm>
            <a:off x="765175" y="4960938"/>
            <a:ext cx="217488" cy="152400"/>
            <a:chOff x="2599" y="3168"/>
            <a:chExt cx="281" cy="144"/>
          </a:xfrm>
        </p:grpSpPr>
        <p:sp>
          <p:nvSpPr>
            <p:cNvPr id="402768" name="Line 336"/>
            <p:cNvSpPr>
              <a:spLocks noChangeShapeType="1"/>
            </p:cNvSpPr>
            <p:nvPr/>
          </p:nvSpPr>
          <p:spPr bwMode="auto">
            <a:xfrm>
              <a:off x="2599" y="3264"/>
              <a:ext cx="96" cy="4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2769" name="Line 337"/>
            <p:cNvSpPr>
              <a:spLocks noChangeShapeType="1"/>
            </p:cNvSpPr>
            <p:nvPr/>
          </p:nvSpPr>
          <p:spPr bwMode="auto">
            <a:xfrm flipV="1">
              <a:off x="2688" y="3168"/>
              <a:ext cx="192" cy="144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2775" name="Group 343"/>
          <p:cNvGrpSpPr>
            <a:grpSpLocks/>
          </p:cNvGrpSpPr>
          <p:nvPr/>
        </p:nvGrpSpPr>
        <p:grpSpPr bwMode="auto">
          <a:xfrm>
            <a:off x="754063" y="5443538"/>
            <a:ext cx="152400" cy="152400"/>
            <a:chOff x="624" y="3984"/>
            <a:chExt cx="144" cy="96"/>
          </a:xfrm>
        </p:grpSpPr>
        <p:sp>
          <p:nvSpPr>
            <p:cNvPr id="402776" name="Line 344"/>
            <p:cNvSpPr>
              <a:spLocks noChangeShapeType="1"/>
            </p:cNvSpPr>
            <p:nvPr/>
          </p:nvSpPr>
          <p:spPr bwMode="auto">
            <a:xfrm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2777" name="Line 345"/>
            <p:cNvSpPr>
              <a:spLocks noChangeShapeType="1"/>
            </p:cNvSpPr>
            <p:nvPr/>
          </p:nvSpPr>
          <p:spPr bwMode="auto">
            <a:xfrm flipH="1"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2779" name="Text Box 347"/>
          <p:cNvSpPr txBox="1">
            <a:spLocks noChangeArrowheads="1"/>
          </p:cNvSpPr>
          <p:nvPr/>
        </p:nvSpPr>
        <p:spPr bwMode="auto">
          <a:xfrm>
            <a:off x="914400" y="6019800"/>
            <a:ext cx="2378075" cy="6127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1 good occurrence</a:t>
            </a:r>
          </a:p>
          <a:p>
            <a:pPr marL="342900" indent="-342900"/>
            <a:r>
              <a:rPr lang="en-US"/>
              <a:t>2 bad occurrences</a:t>
            </a:r>
          </a:p>
        </p:txBody>
      </p:sp>
      <p:sp>
        <p:nvSpPr>
          <p:cNvPr id="402780" name="AutoShape 348"/>
          <p:cNvSpPr>
            <a:spLocks noChangeArrowheads="1"/>
          </p:cNvSpPr>
          <p:nvPr/>
        </p:nvSpPr>
        <p:spPr bwMode="auto">
          <a:xfrm>
            <a:off x="6781800" y="2971800"/>
            <a:ext cx="228600" cy="1524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2785" name="AutoShape 353"/>
          <p:cNvSpPr>
            <a:spLocks noChangeArrowheads="1"/>
          </p:cNvSpPr>
          <p:nvPr/>
        </p:nvSpPr>
        <p:spPr bwMode="auto">
          <a:xfrm>
            <a:off x="6858000" y="3838575"/>
            <a:ext cx="228600" cy="1524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2816" name="Group 384"/>
          <p:cNvGrpSpPr>
            <a:grpSpLocks/>
          </p:cNvGrpSpPr>
          <p:nvPr/>
        </p:nvGrpSpPr>
        <p:grpSpPr bwMode="auto">
          <a:xfrm>
            <a:off x="6553200" y="3200400"/>
            <a:ext cx="685800" cy="522288"/>
            <a:chOff x="4032" y="2016"/>
            <a:chExt cx="432" cy="329"/>
          </a:xfrm>
        </p:grpSpPr>
        <p:sp>
          <p:nvSpPr>
            <p:cNvPr id="402781" name="AutoShape 349"/>
            <p:cNvSpPr>
              <a:spLocks noChangeArrowheads="1"/>
            </p:cNvSpPr>
            <p:nvPr/>
          </p:nvSpPr>
          <p:spPr bwMode="auto">
            <a:xfrm>
              <a:off x="4032" y="2160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86" name="AutoShape 354"/>
            <p:cNvSpPr>
              <a:spLocks noChangeArrowheads="1"/>
            </p:cNvSpPr>
            <p:nvPr/>
          </p:nvSpPr>
          <p:spPr bwMode="auto">
            <a:xfrm>
              <a:off x="4128" y="2256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87" name="AutoShape 355"/>
            <p:cNvSpPr>
              <a:spLocks noChangeArrowheads="1"/>
            </p:cNvSpPr>
            <p:nvPr/>
          </p:nvSpPr>
          <p:spPr bwMode="auto">
            <a:xfrm>
              <a:off x="4224" y="2112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88" name="AutoShape 356"/>
            <p:cNvSpPr>
              <a:spLocks noChangeArrowheads="1"/>
            </p:cNvSpPr>
            <p:nvPr/>
          </p:nvSpPr>
          <p:spPr bwMode="auto">
            <a:xfrm>
              <a:off x="4128" y="2016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89" name="AutoShape 357"/>
            <p:cNvSpPr>
              <a:spLocks noChangeArrowheads="1"/>
            </p:cNvSpPr>
            <p:nvPr/>
          </p:nvSpPr>
          <p:spPr bwMode="auto">
            <a:xfrm>
              <a:off x="4319" y="2016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90" name="AutoShape 358"/>
            <p:cNvSpPr>
              <a:spLocks noChangeArrowheads="1"/>
            </p:cNvSpPr>
            <p:nvPr/>
          </p:nvSpPr>
          <p:spPr bwMode="auto">
            <a:xfrm>
              <a:off x="4319" y="2160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2815" name="Group 383"/>
          <p:cNvGrpSpPr>
            <a:grpSpLocks/>
          </p:cNvGrpSpPr>
          <p:nvPr/>
        </p:nvGrpSpPr>
        <p:grpSpPr bwMode="auto">
          <a:xfrm>
            <a:off x="5638800" y="1981200"/>
            <a:ext cx="2590800" cy="914400"/>
            <a:chOff x="3504" y="1056"/>
            <a:chExt cx="1632" cy="576"/>
          </a:xfrm>
        </p:grpSpPr>
        <p:sp>
          <p:nvSpPr>
            <p:cNvPr id="402792" name="Text Box 360"/>
            <p:cNvSpPr txBox="1">
              <a:spLocks noChangeArrowheads="1"/>
            </p:cNvSpPr>
            <p:nvPr/>
          </p:nvSpPr>
          <p:spPr bwMode="auto">
            <a:xfrm>
              <a:off x="4224" y="1056"/>
              <a:ext cx="2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D</a:t>
              </a:r>
              <a:r>
                <a:rPr lang="en-US" sz="1600" baseline="-25000"/>
                <a:t>2</a:t>
              </a:r>
            </a:p>
          </p:txBody>
        </p:sp>
        <p:sp>
          <p:nvSpPr>
            <p:cNvPr id="402793" name="AutoShape 361"/>
            <p:cNvSpPr>
              <a:spLocks noChangeArrowheads="1"/>
            </p:cNvSpPr>
            <p:nvPr/>
          </p:nvSpPr>
          <p:spPr bwMode="auto">
            <a:xfrm>
              <a:off x="3504" y="1056"/>
              <a:ext cx="1632" cy="576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02794" name="AutoShape 362"/>
            <p:cNvSpPr>
              <a:spLocks noChangeArrowheads="1"/>
            </p:cNvSpPr>
            <p:nvPr/>
          </p:nvSpPr>
          <p:spPr bwMode="auto">
            <a:xfrm>
              <a:off x="3888" y="1508"/>
              <a:ext cx="152" cy="86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95" name="AutoShape 363"/>
            <p:cNvSpPr>
              <a:spLocks noChangeArrowheads="1"/>
            </p:cNvSpPr>
            <p:nvPr/>
          </p:nvSpPr>
          <p:spPr bwMode="auto">
            <a:xfrm>
              <a:off x="3586" y="1367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96" name="AutoShape 364"/>
            <p:cNvSpPr>
              <a:spLocks noChangeArrowheads="1"/>
            </p:cNvSpPr>
            <p:nvPr/>
          </p:nvSpPr>
          <p:spPr bwMode="auto">
            <a:xfrm>
              <a:off x="3548" y="1197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97" name="AutoShape 365"/>
            <p:cNvSpPr>
              <a:spLocks noChangeArrowheads="1"/>
            </p:cNvSpPr>
            <p:nvPr/>
          </p:nvSpPr>
          <p:spPr bwMode="auto">
            <a:xfrm>
              <a:off x="3812" y="1367"/>
              <a:ext cx="152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98" name="AutoShape 366"/>
            <p:cNvSpPr>
              <a:spLocks noChangeArrowheads="1"/>
            </p:cNvSpPr>
            <p:nvPr/>
          </p:nvSpPr>
          <p:spPr bwMode="auto">
            <a:xfrm>
              <a:off x="3662" y="1481"/>
              <a:ext cx="150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99" name="AutoShape 367"/>
            <p:cNvSpPr>
              <a:spLocks noChangeArrowheads="1"/>
            </p:cNvSpPr>
            <p:nvPr/>
          </p:nvSpPr>
          <p:spPr bwMode="auto">
            <a:xfrm>
              <a:off x="3964" y="1226"/>
              <a:ext cx="151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0" name="AutoShape 368"/>
            <p:cNvSpPr>
              <a:spLocks noChangeArrowheads="1"/>
            </p:cNvSpPr>
            <p:nvPr/>
          </p:nvSpPr>
          <p:spPr bwMode="auto">
            <a:xfrm>
              <a:off x="4078" y="1367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1" name="AutoShape 369"/>
            <p:cNvSpPr>
              <a:spLocks noChangeArrowheads="1"/>
            </p:cNvSpPr>
            <p:nvPr/>
          </p:nvSpPr>
          <p:spPr bwMode="auto">
            <a:xfrm>
              <a:off x="4153" y="1508"/>
              <a:ext cx="151" cy="86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2" name="AutoShape 370"/>
            <p:cNvSpPr>
              <a:spLocks noChangeArrowheads="1"/>
            </p:cNvSpPr>
            <p:nvPr/>
          </p:nvSpPr>
          <p:spPr bwMode="auto">
            <a:xfrm>
              <a:off x="4304" y="1254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3" name="AutoShape 371"/>
            <p:cNvSpPr>
              <a:spLocks noChangeArrowheads="1"/>
            </p:cNvSpPr>
            <p:nvPr/>
          </p:nvSpPr>
          <p:spPr bwMode="auto">
            <a:xfrm>
              <a:off x="4342" y="1395"/>
              <a:ext cx="151" cy="86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4" name="AutoShape 372"/>
            <p:cNvSpPr>
              <a:spLocks noChangeArrowheads="1"/>
            </p:cNvSpPr>
            <p:nvPr/>
          </p:nvSpPr>
          <p:spPr bwMode="auto">
            <a:xfrm>
              <a:off x="4409" y="1537"/>
              <a:ext cx="150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5" name="AutoShape 373"/>
            <p:cNvSpPr>
              <a:spLocks noChangeArrowheads="1"/>
            </p:cNvSpPr>
            <p:nvPr/>
          </p:nvSpPr>
          <p:spPr bwMode="auto">
            <a:xfrm>
              <a:off x="4579" y="1438"/>
              <a:ext cx="150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6" name="AutoShape 374"/>
            <p:cNvSpPr>
              <a:spLocks noChangeArrowheads="1"/>
            </p:cNvSpPr>
            <p:nvPr/>
          </p:nvSpPr>
          <p:spPr bwMode="auto">
            <a:xfrm>
              <a:off x="4569" y="1282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7" name="AutoShape 375"/>
            <p:cNvSpPr>
              <a:spLocks noChangeArrowheads="1"/>
            </p:cNvSpPr>
            <p:nvPr/>
          </p:nvSpPr>
          <p:spPr bwMode="auto">
            <a:xfrm>
              <a:off x="4947" y="1481"/>
              <a:ext cx="151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8" name="AutoShape 376"/>
            <p:cNvSpPr>
              <a:spLocks noChangeArrowheads="1"/>
            </p:cNvSpPr>
            <p:nvPr/>
          </p:nvSpPr>
          <p:spPr bwMode="auto">
            <a:xfrm>
              <a:off x="4796" y="1367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09" name="AutoShape 377"/>
            <p:cNvSpPr>
              <a:spLocks noChangeArrowheads="1"/>
            </p:cNvSpPr>
            <p:nvPr/>
          </p:nvSpPr>
          <p:spPr bwMode="auto">
            <a:xfrm>
              <a:off x="4871" y="1226"/>
              <a:ext cx="151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10" name="AutoShape 378"/>
            <p:cNvSpPr>
              <a:spLocks noChangeArrowheads="1"/>
            </p:cNvSpPr>
            <p:nvPr/>
          </p:nvSpPr>
          <p:spPr bwMode="auto">
            <a:xfrm>
              <a:off x="3737" y="1254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11" name="AutoShape 379"/>
            <p:cNvSpPr>
              <a:spLocks noChangeArrowheads="1"/>
            </p:cNvSpPr>
            <p:nvPr/>
          </p:nvSpPr>
          <p:spPr bwMode="auto">
            <a:xfrm>
              <a:off x="4720" y="1527"/>
              <a:ext cx="151" cy="84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12" name="AutoShape 380"/>
            <p:cNvSpPr>
              <a:spLocks noChangeArrowheads="1"/>
            </p:cNvSpPr>
            <p:nvPr/>
          </p:nvSpPr>
          <p:spPr bwMode="auto">
            <a:xfrm>
              <a:off x="3548" y="1197"/>
              <a:ext cx="151" cy="85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2813" name="Rectangle 381"/>
          <p:cNvSpPr>
            <a:spLocks noChangeArrowheads="1"/>
          </p:cNvSpPr>
          <p:nvPr/>
        </p:nvSpPr>
        <p:spPr bwMode="auto">
          <a:xfrm>
            <a:off x="5980113" y="4167188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sp>
        <p:nvSpPr>
          <p:cNvPr id="402817" name="Text Box 385"/>
          <p:cNvSpPr txBox="1">
            <a:spLocks noChangeArrowheads="1"/>
          </p:cNvSpPr>
          <p:nvPr/>
        </p:nvSpPr>
        <p:spPr bwMode="auto">
          <a:xfrm>
            <a:off x="5867400" y="4876800"/>
            <a:ext cx="2378075" cy="3238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1 good occurrence</a:t>
            </a:r>
          </a:p>
        </p:txBody>
      </p:sp>
      <p:sp>
        <p:nvSpPr>
          <p:cNvPr id="402818" name="Text Box 386"/>
          <p:cNvSpPr txBox="1">
            <a:spLocks noChangeArrowheads="1"/>
          </p:cNvSpPr>
          <p:nvPr/>
        </p:nvSpPr>
        <p:spPr bwMode="auto">
          <a:xfrm>
            <a:off x="2609850" y="5638800"/>
            <a:ext cx="3813175" cy="6127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en-US"/>
              <a:t>|Good tuples| = 1</a:t>
            </a:r>
          </a:p>
          <a:p>
            <a:pPr marL="342900" indent="-342900">
              <a:buFont typeface="Wingdings" pitchFamily="2" charset="2"/>
              <a:buNone/>
            </a:pPr>
            <a:r>
              <a:rPr lang="en-US"/>
              <a:t>|Bad tuples|  = 5 (2x1 + 2x1 + 1x1) </a:t>
            </a:r>
          </a:p>
        </p:txBody>
      </p:sp>
      <p:sp>
        <p:nvSpPr>
          <p:cNvPr id="402820" name="Text Box 388"/>
          <p:cNvSpPr txBox="1">
            <a:spLocks noChangeArrowheads="1"/>
          </p:cNvSpPr>
          <p:nvPr/>
        </p:nvSpPr>
        <p:spPr bwMode="auto">
          <a:xfrm>
            <a:off x="6705600" y="1476375"/>
            <a:ext cx="2057400" cy="504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1700">
                <a:solidFill>
                  <a:schemeClr val="accent1"/>
                </a:solidFill>
              </a:rPr>
              <a:t>US Airways occurs in 10 tuples</a:t>
            </a:r>
          </a:p>
        </p:txBody>
      </p:sp>
      <p:sp>
        <p:nvSpPr>
          <p:cNvPr id="402821" name="Oval 389"/>
          <p:cNvSpPr>
            <a:spLocks noChangeArrowheads="1"/>
          </p:cNvSpPr>
          <p:nvPr/>
        </p:nvSpPr>
        <p:spPr bwMode="auto">
          <a:xfrm>
            <a:off x="609600" y="1752600"/>
            <a:ext cx="914400" cy="3810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2822" name="Oval 390"/>
          <p:cNvSpPr>
            <a:spLocks noChangeArrowheads="1"/>
          </p:cNvSpPr>
          <p:nvPr/>
        </p:nvSpPr>
        <p:spPr bwMode="auto">
          <a:xfrm>
            <a:off x="7162800" y="1676400"/>
            <a:ext cx="914400" cy="3810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2823" name="Oval 391"/>
          <p:cNvSpPr>
            <a:spLocks noChangeArrowheads="1"/>
          </p:cNvSpPr>
          <p:nvPr/>
        </p:nvSpPr>
        <p:spPr bwMode="auto">
          <a:xfrm>
            <a:off x="2819400" y="3429000"/>
            <a:ext cx="914400" cy="3810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2824" name="Oval 392"/>
          <p:cNvSpPr>
            <a:spLocks noChangeArrowheads="1"/>
          </p:cNvSpPr>
          <p:nvPr/>
        </p:nvSpPr>
        <p:spPr bwMode="auto">
          <a:xfrm>
            <a:off x="7543800" y="2895600"/>
            <a:ext cx="914400" cy="3810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2829" name="Group 397"/>
          <p:cNvGrpSpPr>
            <a:grpSpLocks/>
          </p:cNvGrpSpPr>
          <p:nvPr/>
        </p:nvGrpSpPr>
        <p:grpSpPr bwMode="auto">
          <a:xfrm>
            <a:off x="1524000" y="3352800"/>
            <a:ext cx="838200" cy="381000"/>
            <a:chOff x="960" y="2112"/>
            <a:chExt cx="528" cy="240"/>
          </a:xfrm>
        </p:grpSpPr>
        <p:sp>
          <p:nvSpPr>
            <p:cNvPr id="402577" name="AutoShape 145"/>
            <p:cNvSpPr>
              <a:spLocks noChangeArrowheads="1"/>
            </p:cNvSpPr>
            <p:nvPr/>
          </p:nvSpPr>
          <p:spPr bwMode="auto">
            <a:xfrm>
              <a:off x="1096" y="2211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71" name="AutoShape 339"/>
            <p:cNvSpPr>
              <a:spLocks noChangeArrowheads="1"/>
            </p:cNvSpPr>
            <p:nvPr/>
          </p:nvSpPr>
          <p:spPr bwMode="auto">
            <a:xfrm>
              <a:off x="1248" y="2208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72" name="AutoShape 340"/>
            <p:cNvSpPr>
              <a:spLocks noChangeArrowheads="1"/>
            </p:cNvSpPr>
            <p:nvPr/>
          </p:nvSpPr>
          <p:spPr bwMode="auto">
            <a:xfrm>
              <a:off x="1152" y="2112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73" name="AutoShape 341"/>
            <p:cNvSpPr>
              <a:spLocks noChangeArrowheads="1"/>
            </p:cNvSpPr>
            <p:nvPr/>
          </p:nvSpPr>
          <p:spPr bwMode="auto">
            <a:xfrm>
              <a:off x="1343" y="2112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74" name="AutoShape 342"/>
            <p:cNvSpPr>
              <a:spLocks noChangeArrowheads="1"/>
            </p:cNvSpPr>
            <p:nvPr/>
          </p:nvSpPr>
          <p:spPr bwMode="auto">
            <a:xfrm>
              <a:off x="1343" y="2256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27" name="AutoShape 395"/>
            <p:cNvSpPr>
              <a:spLocks noChangeArrowheads="1"/>
            </p:cNvSpPr>
            <p:nvPr/>
          </p:nvSpPr>
          <p:spPr bwMode="auto">
            <a:xfrm>
              <a:off x="1007" y="2129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828" name="AutoShape 396"/>
            <p:cNvSpPr>
              <a:spLocks noChangeArrowheads="1"/>
            </p:cNvSpPr>
            <p:nvPr/>
          </p:nvSpPr>
          <p:spPr bwMode="auto">
            <a:xfrm>
              <a:off x="960" y="2263"/>
              <a:ext cx="145" cy="89"/>
            </a:xfrm>
            <a:prstGeom prst="flowChartMulti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770" name="AutoShape 338"/>
            <p:cNvSpPr>
              <a:spLocks noChangeArrowheads="1"/>
            </p:cNvSpPr>
            <p:nvPr/>
          </p:nvSpPr>
          <p:spPr bwMode="auto">
            <a:xfrm>
              <a:off x="1152" y="2256"/>
              <a:ext cx="145" cy="89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2832" name="Group 400"/>
          <p:cNvGrpSpPr>
            <a:grpSpLocks/>
          </p:cNvGrpSpPr>
          <p:nvPr/>
        </p:nvGrpSpPr>
        <p:grpSpPr bwMode="auto">
          <a:xfrm>
            <a:off x="5562600" y="5410200"/>
            <a:ext cx="2036763" cy="379413"/>
            <a:chOff x="3504" y="3408"/>
            <a:chExt cx="1283" cy="239"/>
          </a:xfrm>
        </p:grpSpPr>
        <p:sp>
          <p:nvSpPr>
            <p:cNvPr id="402830" name="Text Box 398"/>
            <p:cNvSpPr txBox="1">
              <a:spLocks noChangeArrowheads="1"/>
            </p:cNvSpPr>
            <p:nvPr/>
          </p:nvSpPr>
          <p:spPr bwMode="auto">
            <a:xfrm>
              <a:off x="3693" y="3408"/>
              <a:ext cx="1094" cy="210"/>
            </a:xfrm>
            <a:prstGeom prst="rect">
              <a:avLst/>
            </a:prstGeom>
            <a:solidFill>
              <a:srgbClr val="CC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>
                  <a:solidFill>
                    <a:schemeClr val="tx2"/>
                  </a:solidFill>
                </a:rPr>
                <a:t>Rest of the talk</a:t>
              </a:r>
            </a:p>
          </p:txBody>
        </p:sp>
        <p:sp>
          <p:nvSpPr>
            <p:cNvPr id="402831" name="AutoShape 399"/>
            <p:cNvSpPr>
              <a:spLocks noChangeArrowheads="1"/>
            </p:cNvSpPr>
            <p:nvPr/>
          </p:nvSpPr>
          <p:spPr bwMode="auto">
            <a:xfrm rot="9408084">
              <a:off x="3504" y="3504"/>
              <a:ext cx="202" cy="143"/>
            </a:xfrm>
            <a:prstGeom prst="rightArrow">
              <a:avLst>
                <a:gd name="adj1" fmla="val 50000"/>
                <a:gd name="adj2" fmla="val 35315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0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02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0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02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0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0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0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0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02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0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402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402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402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402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20259E-6 L 0.0033 -0.15564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402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40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0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0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28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02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02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9" dur="indefinite"/>
                                        <p:tgtEl>
                                          <p:spTgt spid="402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0" dur="indefinite"/>
                                        <p:tgtEl>
                                          <p:spTgt spid="402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02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546" grpId="0" animBg="1"/>
      <p:bldP spid="402706" grpId="0" animBg="1"/>
      <p:bldP spid="402717" grpId="0" animBg="1"/>
      <p:bldP spid="402779" grpId="0" animBg="1"/>
      <p:bldP spid="402779" grpId="1" animBg="1"/>
      <p:bldP spid="402780" grpId="0" animBg="1"/>
      <p:bldP spid="402785" grpId="0" animBg="1"/>
      <p:bldP spid="402813" grpId="0" animBg="1"/>
      <p:bldP spid="402817" grpId="0" animBg="1"/>
      <p:bldP spid="402818" grpId="0" build="allAtOnce" animBg="1"/>
      <p:bldP spid="402818" grpId="1" build="allAtOnce" animBg="1"/>
      <p:bldP spid="402820" grpId="0"/>
      <p:bldP spid="402821" grpId="0" animBg="1"/>
      <p:bldP spid="402822" grpId="0" animBg="1"/>
      <p:bldP spid="402823" grpId="0" animBg="1"/>
      <p:bldP spid="4028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AA25-DE2D-445B-A490-88DB4CA6263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153400" cy="1139825"/>
          </a:xfrm>
        </p:spPr>
        <p:txBody>
          <a:bodyPr/>
          <a:lstStyle/>
          <a:p>
            <a:r>
              <a:rPr lang="en-US" sz="3800"/>
              <a:t>Estimating Good Attribute Value Occurrences: Scan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4114800"/>
          </a:xfrm>
        </p:spPr>
        <p:txBody>
          <a:bodyPr/>
          <a:lstStyle/>
          <a:p>
            <a:pPr marL="400050" indent="-400050">
              <a:lnSpc>
                <a:spcPct val="80000"/>
              </a:lnSpc>
            </a:pPr>
            <a:r>
              <a:rPr lang="en-US" sz="1800">
                <a:latin typeface="Garamond" pitchFamily="18" charset="0"/>
              </a:rPr>
              <a:t>D       – database</a:t>
            </a:r>
          </a:p>
          <a:p>
            <a:pPr marL="400050" indent="-400050">
              <a:lnSpc>
                <a:spcPct val="80000"/>
              </a:lnSpc>
            </a:pPr>
            <a:r>
              <a:rPr lang="en-US" sz="1800">
                <a:latin typeface="Garamond" pitchFamily="18" charset="0"/>
              </a:rPr>
              <a:t>Dg     – good documents in D</a:t>
            </a:r>
          </a:p>
          <a:p>
            <a:pPr marL="400050" indent="-400050">
              <a:lnSpc>
                <a:spcPct val="80000"/>
              </a:lnSpc>
            </a:pPr>
            <a:r>
              <a:rPr lang="en-US" sz="1600">
                <a:latin typeface="Garamond" pitchFamily="18" charset="0"/>
                <a:cs typeface="Arial" charset="0"/>
              </a:rPr>
              <a:t>E&lt;</a:t>
            </a:r>
            <a:r>
              <a:rPr lang="el-GR" sz="1600">
                <a:latin typeface="Garamond" pitchFamily="18" charset="0"/>
                <a:cs typeface="Arial" charset="0"/>
              </a:rPr>
              <a:t>θ</a:t>
            </a:r>
            <a:r>
              <a:rPr lang="en-US" sz="1600">
                <a:latin typeface="Garamond" pitchFamily="18" charset="0"/>
                <a:cs typeface="Arial" charset="0"/>
              </a:rPr>
              <a:t>&gt;</a:t>
            </a:r>
            <a:r>
              <a:rPr lang="en-US" sz="1800">
                <a:latin typeface="Garamond" pitchFamily="18" charset="0"/>
                <a:cs typeface="Arial" charset="0"/>
              </a:rPr>
              <a:t> – knob setting for E described by tp(</a:t>
            </a:r>
            <a:r>
              <a:rPr lang="el-GR" sz="1600">
                <a:latin typeface="Garamond" pitchFamily="18" charset="0"/>
                <a:cs typeface="Arial" charset="0"/>
              </a:rPr>
              <a:t>θ</a:t>
            </a:r>
            <a:r>
              <a:rPr lang="en-US" sz="1800">
                <a:latin typeface="Garamond" pitchFamily="18" charset="0"/>
                <a:cs typeface="Arial" charset="0"/>
              </a:rPr>
              <a:t>) and fp(</a:t>
            </a:r>
            <a:r>
              <a:rPr lang="el-GR" sz="1600">
                <a:latin typeface="Garamond" pitchFamily="18" charset="0"/>
                <a:cs typeface="Arial" charset="0"/>
              </a:rPr>
              <a:t>θ</a:t>
            </a:r>
            <a:r>
              <a:rPr lang="en-US" sz="1800">
                <a:latin typeface="Garamond" pitchFamily="18" charset="0"/>
                <a:cs typeface="Arial" charset="0"/>
              </a:rPr>
              <a:t>)</a:t>
            </a:r>
          </a:p>
          <a:p>
            <a:pPr marL="400050" indent="-400050">
              <a:lnSpc>
                <a:spcPct val="80000"/>
              </a:lnSpc>
            </a:pPr>
            <a:r>
              <a:rPr lang="en-US" sz="1800">
                <a:latin typeface="Garamond" pitchFamily="18" charset="0"/>
                <a:cs typeface="Arial" charset="0"/>
              </a:rPr>
              <a:t>X       – document retrieval strategy</a:t>
            </a:r>
            <a:endParaRPr lang="en-US" sz="1800">
              <a:latin typeface="Garamond" pitchFamily="18" charset="0"/>
            </a:endParaRPr>
          </a:p>
          <a:p>
            <a:pPr marL="400050" indent="-400050">
              <a:lnSpc>
                <a:spcPct val="80000"/>
              </a:lnSpc>
            </a:pPr>
            <a:r>
              <a:rPr lang="en-US" sz="1800">
                <a:latin typeface="Garamond" pitchFamily="18" charset="0"/>
              </a:rPr>
              <a:t>g(a)    </a:t>
            </a:r>
            <a:r>
              <a:rPr lang="en-US" sz="1800">
                <a:latin typeface="Garamond" pitchFamily="18" charset="0"/>
                <a:cs typeface="Arial" charset="0"/>
              </a:rPr>
              <a:t>– frequency in Dg</a:t>
            </a:r>
          </a:p>
          <a:p>
            <a:pPr marL="400050" indent="-400050">
              <a:lnSpc>
                <a:spcPct val="80000"/>
              </a:lnSpc>
            </a:pPr>
            <a:endParaRPr lang="en-US" sz="1800">
              <a:latin typeface="Garamond" pitchFamily="18" charset="0"/>
            </a:endParaRPr>
          </a:p>
          <a:p>
            <a:pPr marL="400050" indent="-400050">
              <a:lnSpc>
                <a:spcPct val="80000"/>
              </a:lnSpc>
            </a:pPr>
            <a:r>
              <a:rPr lang="en-US" sz="2000">
                <a:latin typeface="Garamond" pitchFamily="18" charset="0"/>
              </a:rPr>
              <a:t>We retrieve </a:t>
            </a:r>
            <a:r>
              <a:rPr lang="en-US" sz="2000">
                <a:solidFill>
                  <a:srgbClr val="FF0000"/>
                </a:solidFill>
                <a:latin typeface="Garamond" pitchFamily="18" charset="0"/>
              </a:rPr>
              <a:t>Dr</a:t>
            </a:r>
            <a:r>
              <a:rPr lang="en-US" sz="2000">
                <a:latin typeface="Garamond" pitchFamily="18" charset="0"/>
              </a:rPr>
              <a:t> documents from </a:t>
            </a:r>
            <a:r>
              <a:rPr lang="en-US" sz="2000">
                <a:solidFill>
                  <a:srgbClr val="FF0000"/>
                </a:solidFill>
                <a:latin typeface="Garamond" pitchFamily="18" charset="0"/>
              </a:rPr>
              <a:t>D</a:t>
            </a:r>
            <a:r>
              <a:rPr lang="en-US" sz="2000">
                <a:latin typeface="Garamond" pitchFamily="18" charset="0"/>
              </a:rPr>
              <a:t> using </a:t>
            </a:r>
            <a:r>
              <a:rPr lang="en-US" sz="2000">
                <a:solidFill>
                  <a:srgbClr val="FF0000"/>
                </a:solidFill>
                <a:latin typeface="Garamond" pitchFamily="18" charset="0"/>
              </a:rPr>
              <a:t>X</a:t>
            </a:r>
          </a:p>
          <a:p>
            <a:pPr marL="400050" indent="-400050">
              <a:lnSpc>
                <a:spcPct val="80000"/>
              </a:lnSpc>
            </a:pPr>
            <a:r>
              <a:rPr lang="en-US" sz="2000">
                <a:solidFill>
                  <a:schemeClr val="tx2"/>
                </a:solidFill>
                <a:latin typeface="Garamond" pitchFamily="18" charset="0"/>
                <a:cs typeface="Arial" charset="0"/>
              </a:rPr>
              <a:t>What is the probability of observing it 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  <a:cs typeface="Arial" charset="0"/>
              </a:rPr>
              <a:t>k</a:t>
            </a:r>
            <a:r>
              <a:rPr lang="en-US" sz="2000">
                <a:solidFill>
                  <a:schemeClr val="tx2"/>
                </a:solidFill>
                <a:latin typeface="Garamond" pitchFamily="18" charset="0"/>
                <a:cs typeface="Arial" charset="0"/>
              </a:rPr>
              <a:t> times after processing </a:t>
            </a:r>
            <a:r>
              <a:rPr lang="en-US" sz="200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Dr</a:t>
            </a:r>
            <a:r>
              <a:rPr lang="en-US" sz="2000">
                <a:solidFill>
                  <a:schemeClr val="tx2"/>
                </a:solidFill>
                <a:latin typeface="Garamond" pitchFamily="18" charset="0"/>
                <a:cs typeface="Arial" charset="0"/>
              </a:rPr>
              <a:t>?</a:t>
            </a:r>
          </a:p>
          <a:p>
            <a:pPr marL="400050" indent="-400050">
              <a:lnSpc>
                <a:spcPct val="80000"/>
              </a:lnSpc>
            </a:pPr>
            <a:endParaRPr lang="en-US" sz="2000">
              <a:latin typeface="Garamond" pitchFamily="18" charset="0"/>
            </a:endParaRPr>
          </a:p>
          <a:p>
            <a:pPr marL="400050" indent="-400050">
              <a:lnSpc>
                <a:spcPct val="80000"/>
              </a:lnSpc>
            </a:pPr>
            <a:r>
              <a:rPr lang="en-US" sz="2000">
                <a:latin typeface="Garamond" pitchFamily="18" charset="0"/>
              </a:rPr>
              <a:t>We can derive 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000">
                <a:latin typeface="Garamond" pitchFamily="18" charset="0"/>
              </a:rPr>
              <a:t> only from good documents </a:t>
            </a:r>
            <a:r>
              <a:rPr lang="en-US" sz="2000">
                <a:solidFill>
                  <a:srgbClr val="FF0000"/>
                </a:solidFill>
                <a:latin typeface="Garamond" pitchFamily="18" charset="0"/>
              </a:rPr>
              <a:t>Dgr</a:t>
            </a:r>
            <a:r>
              <a:rPr lang="en-US" sz="2000">
                <a:latin typeface="Garamond" pitchFamily="18" charset="0"/>
              </a:rPr>
              <a:t> among </a:t>
            </a:r>
            <a:r>
              <a:rPr lang="en-US" sz="2000">
                <a:solidFill>
                  <a:srgbClr val="FF0000"/>
                </a:solidFill>
                <a:latin typeface="Garamond" pitchFamily="18" charset="0"/>
              </a:rPr>
              <a:t>Dr</a:t>
            </a:r>
          </a:p>
          <a:p>
            <a:pPr marL="725488" lvl="1" indent="-381000">
              <a:lnSpc>
                <a:spcPct val="80000"/>
              </a:lnSpc>
              <a:buFont typeface="Wingdings" pitchFamily="2" charset="2"/>
              <a:buNone/>
            </a:pPr>
            <a:r>
              <a:rPr lang="en-US" sz="1900">
                <a:latin typeface="Garamond" pitchFamily="18" charset="0"/>
                <a:cs typeface="Arial" charset="0"/>
              </a:rPr>
              <a:t>	Model document retrieval as sampling without replacement over </a:t>
            </a:r>
            <a:r>
              <a:rPr lang="en-US" sz="1900">
                <a:solidFill>
                  <a:srgbClr val="FF0000"/>
                </a:solidFill>
                <a:latin typeface="Garamond" pitchFamily="18" charset="0"/>
                <a:cs typeface="Arial" charset="0"/>
              </a:rPr>
              <a:t>Dg</a:t>
            </a:r>
          </a:p>
          <a:p>
            <a:pPr marL="400050" indent="-400050">
              <a:lnSpc>
                <a:spcPct val="80000"/>
              </a:lnSpc>
            </a:pPr>
            <a:r>
              <a:rPr lang="en-US" sz="2000">
                <a:latin typeface="Garamond" pitchFamily="18" charset="0"/>
              </a:rPr>
              <a:t>After we extract </a:t>
            </a:r>
            <a:r>
              <a:rPr lang="en-US" sz="20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000">
                <a:latin typeface="Garamond" pitchFamily="18" charset="0"/>
              </a:rPr>
              <a:t> from </a:t>
            </a:r>
            <a:r>
              <a:rPr lang="en-US" sz="2000">
                <a:solidFill>
                  <a:srgbClr val="FF0000"/>
                </a:solidFill>
                <a:latin typeface="Garamond" pitchFamily="18" charset="0"/>
              </a:rPr>
              <a:t>Dgr</a:t>
            </a:r>
            <a:r>
              <a:rPr lang="en-US" sz="2000">
                <a:latin typeface="Garamond" pitchFamily="18" charset="0"/>
              </a:rPr>
              <a:t>, E outputs it with probability tp(</a:t>
            </a:r>
            <a:r>
              <a:rPr lang="el-GR" sz="2000">
                <a:latin typeface="Garamond" pitchFamily="18" charset="0"/>
                <a:cs typeface="Arial" charset="0"/>
              </a:rPr>
              <a:t>θ</a:t>
            </a:r>
            <a:r>
              <a:rPr lang="en-US" sz="2000">
                <a:latin typeface="Garamond" pitchFamily="18" charset="0"/>
                <a:cs typeface="Arial" charset="0"/>
              </a:rPr>
              <a:t>)</a:t>
            </a:r>
          </a:p>
          <a:p>
            <a:pPr marL="725488" lvl="1" indent="-381000">
              <a:lnSpc>
                <a:spcPct val="80000"/>
              </a:lnSpc>
              <a:buFont typeface="Wingdings" pitchFamily="2" charset="2"/>
              <a:buNone/>
            </a:pPr>
            <a:r>
              <a:rPr lang="en-US" sz="1900">
                <a:latin typeface="Garamond" pitchFamily="18" charset="0"/>
                <a:cs typeface="Arial" charset="0"/>
              </a:rPr>
              <a:t>	Expected frequency follows a binomial distribution</a:t>
            </a:r>
          </a:p>
        </p:txBody>
      </p:sp>
      <p:graphicFrame>
        <p:nvGraphicFramePr>
          <p:cNvPr id="509956" name="Object 4"/>
          <p:cNvGraphicFramePr>
            <a:graphicFrameLocks noChangeAspect="1"/>
          </p:cNvGraphicFramePr>
          <p:nvPr/>
        </p:nvGraphicFramePr>
        <p:xfrm>
          <a:off x="304800" y="5334000"/>
          <a:ext cx="8382000" cy="841375"/>
        </p:xfrm>
        <a:graphic>
          <a:graphicData uri="http://schemas.openxmlformats.org/presentationml/2006/ole">
            <p:oleObj spid="_x0000_s509956" name="Equation" r:id="rId4" imgW="4419360" imgH="444240" progId="Equation.3">
              <p:embed/>
            </p:oleObj>
          </a:graphicData>
        </a:graphic>
      </p:graphicFrame>
      <p:sp>
        <p:nvSpPr>
          <p:cNvPr id="509958" name="Oval 6"/>
          <p:cNvSpPr>
            <a:spLocks noChangeArrowheads="1"/>
          </p:cNvSpPr>
          <p:nvPr/>
        </p:nvSpPr>
        <p:spPr bwMode="auto">
          <a:xfrm>
            <a:off x="4495800" y="5562600"/>
            <a:ext cx="1219200" cy="381000"/>
          </a:xfrm>
          <a:prstGeom prst="ellipse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9959" name="Oval 7"/>
          <p:cNvSpPr>
            <a:spLocks noChangeArrowheads="1"/>
          </p:cNvSpPr>
          <p:nvPr/>
        </p:nvSpPr>
        <p:spPr bwMode="auto">
          <a:xfrm>
            <a:off x="533400" y="2133600"/>
            <a:ext cx="4343400" cy="304800"/>
          </a:xfrm>
          <a:prstGeom prst="ellipse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9960" name="Text Box 8"/>
          <p:cNvSpPr txBox="1">
            <a:spLocks noChangeArrowheads="1"/>
          </p:cNvSpPr>
          <p:nvPr/>
        </p:nvSpPr>
        <p:spPr bwMode="auto">
          <a:xfrm>
            <a:off x="5729288" y="5378450"/>
            <a:ext cx="290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509961" name="Text Box 9"/>
          <p:cNvSpPr txBox="1">
            <a:spLocks noChangeArrowheads="1"/>
          </p:cNvSpPr>
          <p:nvPr/>
        </p:nvSpPr>
        <p:spPr bwMode="auto">
          <a:xfrm>
            <a:off x="4129088" y="5318125"/>
            <a:ext cx="290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509962" name="Freeform 10"/>
          <p:cNvSpPr>
            <a:spLocks/>
          </p:cNvSpPr>
          <p:nvPr/>
        </p:nvSpPr>
        <p:spPr bwMode="auto">
          <a:xfrm>
            <a:off x="4891088" y="5418138"/>
            <a:ext cx="219075" cy="122237"/>
          </a:xfrm>
          <a:custGeom>
            <a:avLst/>
            <a:gdLst/>
            <a:ahLst/>
            <a:cxnLst>
              <a:cxn ang="0">
                <a:pos x="399" y="0"/>
              </a:cxn>
              <a:cxn ang="0">
                <a:pos x="399" y="0"/>
              </a:cxn>
              <a:cxn ang="0">
                <a:pos x="474" y="74"/>
              </a:cxn>
              <a:cxn ang="0">
                <a:pos x="474" y="74"/>
              </a:cxn>
              <a:cxn ang="0">
                <a:pos x="175" y="374"/>
              </a:cxn>
              <a:cxn ang="0">
                <a:pos x="175" y="374"/>
              </a:cxn>
              <a:cxn ang="0">
                <a:pos x="0" y="200"/>
              </a:cxn>
              <a:cxn ang="0">
                <a:pos x="0" y="200"/>
              </a:cxn>
              <a:cxn ang="0">
                <a:pos x="74" y="125"/>
              </a:cxn>
              <a:cxn ang="0">
                <a:pos x="74" y="125"/>
              </a:cxn>
              <a:cxn ang="0">
                <a:pos x="175" y="226"/>
              </a:cxn>
              <a:cxn ang="0">
                <a:pos x="175" y="226"/>
              </a:cxn>
              <a:cxn ang="0">
                <a:pos x="399" y="0"/>
              </a:cxn>
              <a:cxn ang="0">
                <a:pos x="399" y="0"/>
              </a:cxn>
            </a:cxnLst>
            <a:rect l="0" t="0" r="r" b="b"/>
            <a:pathLst>
              <a:path w="474" h="374">
                <a:moveTo>
                  <a:pt x="399" y="0"/>
                </a:moveTo>
                <a:lnTo>
                  <a:pt x="399" y="0"/>
                </a:lnTo>
                <a:lnTo>
                  <a:pt x="474" y="74"/>
                </a:lnTo>
                <a:lnTo>
                  <a:pt x="474" y="74"/>
                </a:lnTo>
                <a:lnTo>
                  <a:pt x="175" y="374"/>
                </a:lnTo>
                <a:lnTo>
                  <a:pt x="175" y="374"/>
                </a:lnTo>
                <a:lnTo>
                  <a:pt x="0" y="200"/>
                </a:lnTo>
                <a:lnTo>
                  <a:pt x="0" y="200"/>
                </a:lnTo>
                <a:lnTo>
                  <a:pt x="74" y="125"/>
                </a:lnTo>
                <a:lnTo>
                  <a:pt x="74" y="125"/>
                </a:lnTo>
                <a:lnTo>
                  <a:pt x="175" y="226"/>
                </a:lnTo>
                <a:lnTo>
                  <a:pt x="175" y="226"/>
                </a:lnTo>
                <a:lnTo>
                  <a:pt x="399" y="0"/>
                </a:lnTo>
                <a:lnTo>
                  <a:pt x="399" y="0"/>
                </a:lnTo>
                <a:close/>
              </a:path>
            </a:pathLst>
          </a:custGeom>
          <a:solidFill>
            <a:srgbClr val="67C6DD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9963" name="Freeform 11"/>
          <p:cNvSpPr>
            <a:spLocks/>
          </p:cNvSpPr>
          <p:nvPr/>
        </p:nvSpPr>
        <p:spPr bwMode="auto">
          <a:xfrm>
            <a:off x="8077200" y="5457825"/>
            <a:ext cx="219075" cy="122238"/>
          </a:xfrm>
          <a:custGeom>
            <a:avLst/>
            <a:gdLst/>
            <a:ahLst/>
            <a:cxnLst>
              <a:cxn ang="0">
                <a:pos x="399" y="0"/>
              </a:cxn>
              <a:cxn ang="0">
                <a:pos x="399" y="0"/>
              </a:cxn>
              <a:cxn ang="0">
                <a:pos x="474" y="74"/>
              </a:cxn>
              <a:cxn ang="0">
                <a:pos x="474" y="74"/>
              </a:cxn>
              <a:cxn ang="0">
                <a:pos x="175" y="374"/>
              </a:cxn>
              <a:cxn ang="0">
                <a:pos x="175" y="374"/>
              </a:cxn>
              <a:cxn ang="0">
                <a:pos x="0" y="200"/>
              </a:cxn>
              <a:cxn ang="0">
                <a:pos x="0" y="200"/>
              </a:cxn>
              <a:cxn ang="0">
                <a:pos x="74" y="125"/>
              </a:cxn>
              <a:cxn ang="0">
                <a:pos x="74" y="125"/>
              </a:cxn>
              <a:cxn ang="0">
                <a:pos x="175" y="226"/>
              </a:cxn>
              <a:cxn ang="0">
                <a:pos x="175" y="226"/>
              </a:cxn>
              <a:cxn ang="0">
                <a:pos x="399" y="0"/>
              </a:cxn>
              <a:cxn ang="0">
                <a:pos x="399" y="0"/>
              </a:cxn>
            </a:cxnLst>
            <a:rect l="0" t="0" r="r" b="b"/>
            <a:pathLst>
              <a:path w="474" h="374">
                <a:moveTo>
                  <a:pt x="399" y="0"/>
                </a:moveTo>
                <a:lnTo>
                  <a:pt x="399" y="0"/>
                </a:lnTo>
                <a:lnTo>
                  <a:pt x="474" y="74"/>
                </a:lnTo>
                <a:lnTo>
                  <a:pt x="474" y="74"/>
                </a:lnTo>
                <a:lnTo>
                  <a:pt x="175" y="374"/>
                </a:lnTo>
                <a:lnTo>
                  <a:pt x="175" y="374"/>
                </a:lnTo>
                <a:lnTo>
                  <a:pt x="0" y="200"/>
                </a:lnTo>
                <a:lnTo>
                  <a:pt x="0" y="200"/>
                </a:lnTo>
                <a:lnTo>
                  <a:pt x="74" y="125"/>
                </a:lnTo>
                <a:lnTo>
                  <a:pt x="74" y="125"/>
                </a:lnTo>
                <a:lnTo>
                  <a:pt x="175" y="226"/>
                </a:lnTo>
                <a:lnTo>
                  <a:pt x="175" y="226"/>
                </a:lnTo>
                <a:lnTo>
                  <a:pt x="399" y="0"/>
                </a:lnTo>
                <a:lnTo>
                  <a:pt x="399" y="0"/>
                </a:lnTo>
                <a:close/>
              </a:path>
            </a:pathLst>
          </a:custGeom>
          <a:solidFill>
            <a:srgbClr val="67C6DD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9964" name="Text Box 12"/>
          <p:cNvSpPr txBox="1">
            <a:spLocks noChangeArrowheads="1"/>
          </p:cNvSpPr>
          <p:nvPr/>
        </p:nvSpPr>
        <p:spPr bwMode="auto">
          <a:xfrm>
            <a:off x="533400" y="6330950"/>
            <a:ext cx="7958138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rgbClr val="0066FF"/>
                </a:solidFill>
              </a:rPr>
              <a:t>In practice, we do not know the frequency for each tuple (more on this later)</a:t>
            </a:r>
          </a:p>
        </p:txBody>
      </p:sp>
      <p:sp>
        <p:nvSpPr>
          <p:cNvPr id="509965" name="Oval 13"/>
          <p:cNvSpPr>
            <a:spLocks noChangeArrowheads="1"/>
          </p:cNvSpPr>
          <p:nvPr/>
        </p:nvSpPr>
        <p:spPr bwMode="auto">
          <a:xfrm>
            <a:off x="5486400" y="5562600"/>
            <a:ext cx="685800" cy="381000"/>
          </a:xfrm>
          <a:prstGeom prst="ellipse">
            <a:avLst/>
          </a:prstGeom>
          <a:noFill/>
          <a:ln w="190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9966" name="Group 14"/>
          <p:cNvGrpSpPr>
            <a:grpSpLocks/>
          </p:cNvGrpSpPr>
          <p:nvPr/>
        </p:nvGrpSpPr>
        <p:grpSpPr bwMode="auto">
          <a:xfrm>
            <a:off x="2286000" y="4419600"/>
            <a:ext cx="3733800" cy="1143000"/>
            <a:chOff x="1440" y="2976"/>
            <a:chExt cx="3216" cy="576"/>
          </a:xfrm>
        </p:grpSpPr>
        <p:sp>
          <p:nvSpPr>
            <p:cNvPr id="509967" name="AutoShape 15"/>
            <p:cNvSpPr>
              <a:spLocks/>
            </p:cNvSpPr>
            <p:nvPr/>
          </p:nvSpPr>
          <p:spPr bwMode="auto">
            <a:xfrm rot="16200000">
              <a:off x="2976" y="1872"/>
              <a:ext cx="144" cy="3216"/>
            </a:xfrm>
            <a:prstGeom prst="rightBrace">
              <a:avLst>
                <a:gd name="adj1" fmla="val 186111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9968" name="Line 16"/>
            <p:cNvSpPr>
              <a:spLocks noChangeShapeType="1"/>
            </p:cNvSpPr>
            <p:nvPr/>
          </p:nvSpPr>
          <p:spPr bwMode="auto">
            <a:xfrm>
              <a:off x="2160" y="2976"/>
              <a:ext cx="86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9969" name="Group 17"/>
          <p:cNvGrpSpPr>
            <a:grpSpLocks/>
          </p:cNvGrpSpPr>
          <p:nvPr/>
        </p:nvGrpSpPr>
        <p:grpSpPr bwMode="auto">
          <a:xfrm>
            <a:off x="4495800" y="5029200"/>
            <a:ext cx="3733800" cy="533400"/>
            <a:chOff x="3216" y="3312"/>
            <a:chExt cx="2304" cy="192"/>
          </a:xfrm>
        </p:grpSpPr>
        <p:sp>
          <p:nvSpPr>
            <p:cNvPr id="509970" name="AutoShape 18"/>
            <p:cNvSpPr>
              <a:spLocks/>
            </p:cNvSpPr>
            <p:nvPr/>
          </p:nvSpPr>
          <p:spPr bwMode="auto">
            <a:xfrm rot="16200000">
              <a:off x="5136" y="3120"/>
              <a:ext cx="96" cy="672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9971" name="Line 19"/>
            <p:cNvSpPr>
              <a:spLocks noChangeShapeType="1"/>
            </p:cNvSpPr>
            <p:nvPr/>
          </p:nvSpPr>
          <p:spPr bwMode="auto">
            <a:xfrm>
              <a:off x="3216" y="3312"/>
              <a:ext cx="187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9972" name="Oval 20"/>
          <p:cNvSpPr>
            <a:spLocks noChangeArrowheads="1"/>
          </p:cNvSpPr>
          <p:nvPr/>
        </p:nvSpPr>
        <p:spPr bwMode="auto">
          <a:xfrm>
            <a:off x="533400" y="1828800"/>
            <a:ext cx="4724400" cy="381000"/>
          </a:xfrm>
          <a:prstGeom prst="ellipse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9973" name="Oval 21"/>
          <p:cNvSpPr>
            <a:spLocks noChangeArrowheads="1"/>
          </p:cNvSpPr>
          <p:nvPr/>
        </p:nvSpPr>
        <p:spPr bwMode="auto">
          <a:xfrm>
            <a:off x="7620000" y="5562600"/>
            <a:ext cx="1219200" cy="381000"/>
          </a:xfrm>
          <a:prstGeom prst="ellipse">
            <a:avLst/>
          </a:prstGeom>
          <a:noFill/>
          <a:ln w="19050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9975" name="Text Box 23"/>
          <p:cNvSpPr txBox="1">
            <a:spLocks noChangeArrowheads="1"/>
          </p:cNvSpPr>
          <p:nvPr/>
        </p:nvSpPr>
        <p:spPr bwMode="auto">
          <a:xfrm>
            <a:off x="990600" y="3581400"/>
            <a:ext cx="6516688" cy="622300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rgbClr val="FF0000"/>
                </a:solidFill>
              </a:rPr>
              <a:t>Analysis for Filtered Scan depends on classifier characteristics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rgbClr val="FF0000"/>
                </a:solidFill>
              </a:rPr>
              <a:t>Analysis for PromD depends on query characteristics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9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9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9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99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9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99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0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09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09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0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509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509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0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0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0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0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0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509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509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5099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509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0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09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0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9958" grpId="0" animBg="1"/>
      <p:bldP spid="509958" grpId="1" animBg="1"/>
      <p:bldP spid="509959" grpId="0" animBg="1"/>
      <p:bldP spid="509959" grpId="1" animBg="1"/>
      <p:bldP spid="509960" grpId="0"/>
      <p:bldP spid="509961" grpId="0"/>
      <p:bldP spid="509962" grpId="0" animBg="1"/>
      <p:bldP spid="509963" grpId="0" animBg="1"/>
      <p:bldP spid="509964" grpId="0"/>
      <p:bldP spid="509965" grpId="0" animBg="1"/>
      <p:bldP spid="509972" grpId="0" animBg="1"/>
      <p:bldP spid="509972" grpId="1" animBg="1"/>
      <p:bldP spid="509973" grpId="0" animBg="1"/>
      <p:bldP spid="509973" grpId="1" animBg="1"/>
      <p:bldP spid="50997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C7881-1E02-49E9-A64A-386CB413065C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Outer/Inner Join Analysis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latin typeface="Garamond" pitchFamily="18" charset="0"/>
              </a:rPr>
              <a:t>Outer relation analysis follows from single relation analysis</a:t>
            </a:r>
          </a:p>
          <a:p>
            <a:pPr>
              <a:lnSpc>
                <a:spcPct val="90000"/>
              </a:lnSpc>
            </a:pPr>
            <a:endParaRPr lang="en-US" sz="320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>
                <a:latin typeface="Garamond" pitchFamily="18" charset="0"/>
              </a:rPr>
              <a:t>Inner relation analysis 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Garamond" pitchFamily="18" charset="0"/>
              </a:rPr>
              <a:t>Number of queries issued using values from outer relation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Garamond" pitchFamily="18" charset="0"/>
              </a:rPr>
              <a:t>Characteristics of queries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Garamond" pitchFamily="18" charset="0"/>
              </a:rPr>
              <a:t>Number of documents returned by search interface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Garamond" pitchFamily="18" charset="0"/>
              </a:rPr>
              <a:t>Number of useful documents </a:t>
            </a:r>
            <a:r>
              <a:rPr lang="en-US" sz="2400">
                <a:solidFill>
                  <a:srgbClr val="FF3300"/>
                </a:solidFill>
                <a:latin typeface="Garamond" pitchFamily="18" charset="0"/>
              </a:rPr>
              <a:t>retrieved via direct queries</a:t>
            </a:r>
            <a:r>
              <a:rPr lang="en-US" sz="2400">
                <a:latin typeface="Garamond" pitchFamily="18" charset="0"/>
              </a:rPr>
              <a:t> or via other queries as </a:t>
            </a:r>
            <a:r>
              <a:rPr lang="en-US" sz="2400">
                <a:solidFill>
                  <a:srgbClr val="FF3300"/>
                </a:solidFill>
                <a:latin typeface="Garamond" pitchFamily="18" charset="0"/>
              </a:rPr>
              <a:t>tuples are collocated</a:t>
            </a:r>
          </a:p>
        </p:txBody>
      </p:sp>
      <p:sp>
        <p:nvSpPr>
          <p:cNvPr id="320520" name="Text Box 8"/>
          <p:cNvSpPr txBox="1">
            <a:spLocks noChangeArrowheads="1"/>
          </p:cNvSpPr>
          <p:nvPr/>
        </p:nvSpPr>
        <p:spPr bwMode="auto">
          <a:xfrm>
            <a:off x="6318250" y="6400800"/>
            <a:ext cx="2243138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en-US">
                <a:solidFill>
                  <a:srgbClr val="33CCCC"/>
                </a:solidFill>
              </a:rPr>
              <a:t>See paper for details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0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0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2F8C-1322-4712-A1C0-CF5CC066FF4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Zig-Zag Join Analysis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839200" cy="2667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100">
                <a:latin typeface="Garamond" pitchFamily="18" charset="0"/>
              </a:rPr>
              <a:t>Examine important properties of a </a:t>
            </a:r>
            <a:r>
              <a:rPr lang="en-US" sz="2100">
                <a:solidFill>
                  <a:srgbClr val="FF3300"/>
                </a:solidFill>
                <a:latin typeface="Garamond" pitchFamily="18" charset="0"/>
              </a:rPr>
              <a:t>zig-zag graph</a:t>
            </a:r>
            <a:r>
              <a:rPr lang="en-US" sz="2100">
                <a:latin typeface="Garamond" pitchFamily="18" charset="0"/>
              </a:rPr>
              <a:t> for a join execution using </a:t>
            </a:r>
            <a:r>
              <a:rPr lang="en-US" sz="2100">
                <a:solidFill>
                  <a:srgbClr val="FF3300"/>
                </a:solidFill>
                <a:latin typeface="Garamond" pitchFamily="18" charset="0"/>
              </a:rPr>
              <a:t>theory of random graphs </a:t>
            </a:r>
            <a:r>
              <a:rPr lang="en-US" sz="2100">
                <a:latin typeface="Garamond" pitchFamily="18" charset="0"/>
              </a:rPr>
              <a:t>[Newman, et al. 2001]</a:t>
            </a:r>
          </a:p>
          <a:p>
            <a:pPr>
              <a:lnSpc>
                <a:spcPct val="80000"/>
              </a:lnSpc>
            </a:pPr>
            <a:endParaRPr lang="en-US" sz="2100">
              <a:solidFill>
                <a:srgbClr val="FF3300"/>
              </a:solidFill>
              <a:latin typeface="Garamond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1800">
                <a:latin typeface="Garamond" pitchFamily="18" charset="0"/>
              </a:rPr>
              <a:t>What is the probability that a randomly chosen document contains </a:t>
            </a: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k</a:t>
            </a:r>
            <a:r>
              <a:rPr lang="en-US" sz="1800">
                <a:latin typeface="Garamond" pitchFamily="18" charset="0"/>
              </a:rPr>
              <a:t> attributes?</a:t>
            </a:r>
          </a:p>
          <a:p>
            <a:pPr>
              <a:lnSpc>
                <a:spcPct val="80000"/>
              </a:lnSpc>
            </a:pPr>
            <a:endParaRPr lang="en-US" sz="1900">
              <a:latin typeface="Garamond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1800">
                <a:latin typeface="Garamond" pitchFamily="18" charset="0"/>
              </a:rPr>
              <a:t>What is the probability that a randomly attribute matches </a:t>
            </a: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k</a:t>
            </a:r>
            <a:r>
              <a:rPr lang="en-US" sz="1800">
                <a:latin typeface="Garamond" pitchFamily="18" charset="0"/>
              </a:rPr>
              <a:t> documents?</a:t>
            </a:r>
          </a:p>
          <a:p>
            <a:pPr>
              <a:lnSpc>
                <a:spcPct val="80000"/>
              </a:lnSpc>
            </a:pPr>
            <a:endParaRPr lang="en-US" sz="1900">
              <a:latin typeface="Garamond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1800">
                <a:latin typeface="Garamond" pitchFamily="18" charset="0"/>
              </a:rPr>
              <a:t>What is the frequency of an attribute or a document chosen by following a random edge?</a:t>
            </a:r>
          </a:p>
        </p:txBody>
      </p:sp>
      <p:graphicFrame>
        <p:nvGraphicFramePr>
          <p:cNvPr id="523268" name="Object 4"/>
          <p:cNvGraphicFramePr>
            <a:graphicFrameLocks noChangeAspect="1"/>
          </p:cNvGraphicFramePr>
          <p:nvPr/>
        </p:nvGraphicFramePr>
        <p:xfrm>
          <a:off x="1828800" y="3625850"/>
          <a:ext cx="4953000" cy="2943225"/>
        </p:xfrm>
        <a:graphic>
          <a:graphicData uri="http://schemas.openxmlformats.org/presentationml/2006/ole">
            <p:oleObj spid="_x0000_s523268" name="Visio" r:id="rId4" imgW="8828420" imgH="5243280" progId="Visio.Drawing.11">
              <p:embed/>
            </p:oleObj>
          </a:graphicData>
        </a:graphic>
      </p:graphicFrame>
      <p:sp>
        <p:nvSpPr>
          <p:cNvPr id="523270" name="Text Box 6"/>
          <p:cNvSpPr txBox="1">
            <a:spLocks noChangeArrowheads="1"/>
          </p:cNvSpPr>
          <p:nvPr/>
        </p:nvSpPr>
        <p:spPr bwMode="auto">
          <a:xfrm>
            <a:off x="6470650" y="6477000"/>
            <a:ext cx="2243138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en-US">
                <a:solidFill>
                  <a:srgbClr val="33CCCC"/>
                </a:solidFill>
              </a:rPr>
              <a:t>See paper for details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3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3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23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23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1488-F6AD-4B46-BFDD-C52A5807940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Estimating Parameters Using our Analysis and MLE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81534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>
                <a:latin typeface="Garamond" pitchFamily="18" charset="0"/>
              </a:rPr>
              <a:t>In practice, database-specific parameters are unknown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Garamond" pitchFamily="18" charset="0"/>
              </a:rPr>
              <a:t>Frequency of each attribute value</a:t>
            </a:r>
          </a:p>
          <a:p>
            <a:pPr lvl="2">
              <a:lnSpc>
                <a:spcPct val="90000"/>
              </a:lnSpc>
            </a:pPr>
            <a:r>
              <a:rPr lang="en-US" sz="2000">
                <a:latin typeface="Garamond" pitchFamily="18" charset="0"/>
              </a:rPr>
              <a:t>Follows a power-law distribution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latin typeface="Garamond" pitchFamily="18" charset="0"/>
              </a:rPr>
              <a:t>	</a:t>
            </a:r>
            <a:r>
              <a:rPr lang="en-US" sz="1800" b="1">
                <a:solidFill>
                  <a:schemeClr val="tx2"/>
                </a:solidFill>
                <a:latin typeface="Garamond" pitchFamily="18" charset="0"/>
              </a:rPr>
              <a:t>Distribution parameter is yet unknown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Garamond" pitchFamily="18" charset="0"/>
              </a:rPr>
              <a:t>Number of good, bad, and empty documents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Garamond" pitchFamily="18" charset="0"/>
              </a:rPr>
              <a:t>Total number of good, and bad join tuples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Garamond" pitchFamily="18" charset="0"/>
              </a:rPr>
              <a:t>…</a:t>
            </a:r>
          </a:p>
          <a:p>
            <a:pPr lvl="1">
              <a:lnSpc>
                <a:spcPct val="90000"/>
              </a:lnSpc>
            </a:pPr>
            <a:endParaRPr lang="en-US" sz="2200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600">
                <a:latin typeface="Garamond" pitchFamily="18" charset="0"/>
              </a:rPr>
              <a:t>Our approach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Garamond" pitchFamily="18" charset="0"/>
              </a:rPr>
              <a:t>Observe output and estimate parameter values most likely to generate this output</a:t>
            </a:r>
          </a:p>
          <a:p>
            <a:pPr lvl="1">
              <a:lnSpc>
                <a:spcPct val="90000"/>
              </a:lnSpc>
            </a:pPr>
            <a:endParaRPr lang="en-US" sz="2200">
              <a:latin typeface="Garamond" pitchFamily="18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200" b="1">
              <a:solidFill>
                <a:schemeClr val="tx2"/>
              </a:solidFill>
              <a:latin typeface="Garamond" pitchFamily="18" charset="0"/>
            </a:endParaRPr>
          </a:p>
        </p:txBody>
      </p:sp>
      <p:graphicFrame>
        <p:nvGraphicFramePr>
          <p:cNvPr id="52122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905000" y="5621338"/>
          <a:ext cx="4419600" cy="550862"/>
        </p:xfrm>
        <a:graphic>
          <a:graphicData uri="http://schemas.openxmlformats.org/presentationml/2006/ole">
            <p:oleObj spid="_x0000_s521220" name="Equation" r:id="rId4" imgW="2755800" imgH="342720" progId="Equation.3">
              <p:embed/>
            </p:oleObj>
          </a:graphicData>
        </a:graphic>
      </p:graphicFrame>
      <p:sp>
        <p:nvSpPr>
          <p:cNvPr id="521222" name="Text Box 6"/>
          <p:cNvSpPr txBox="1">
            <a:spLocks noChangeArrowheads="1"/>
          </p:cNvSpPr>
          <p:nvPr/>
        </p:nvSpPr>
        <p:spPr bwMode="auto">
          <a:xfrm>
            <a:off x="1752600" y="6248400"/>
            <a:ext cx="4962525" cy="409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en-US" sz="2600">
                <a:solidFill>
                  <a:schemeClr val="tx2"/>
                </a:solidFill>
              </a:rPr>
              <a:t>We can estimate values on-the-fly!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21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2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2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8848-D3C9-4664-AFAE-FE104938C05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217" name="Rectangle 49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1188" cy="731837"/>
          </a:xfrm>
          <a:ln/>
        </p:spPr>
        <p:txBody>
          <a:bodyPr lIns="90000" tIns="46800" rIns="90000" bIns="46800">
            <a:spAutoFit/>
          </a:bodyPr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Information Extraction</a:t>
            </a:r>
          </a:p>
        </p:txBody>
      </p:sp>
      <p:sp>
        <p:nvSpPr>
          <p:cNvPr id="7221" name="Rectangle 53"/>
          <p:cNvSpPr>
            <a:spLocks noGrp="1" noChangeArrowheads="1"/>
          </p:cNvSpPr>
          <p:nvPr>
            <p:ph type="body" idx="1"/>
          </p:nvPr>
        </p:nvSpPr>
        <p:spPr>
          <a:xfrm>
            <a:off x="228600" y="1130300"/>
            <a:ext cx="8686800" cy="2447925"/>
          </a:xfrm>
          <a:ln/>
        </p:spPr>
        <p:txBody>
          <a:bodyPr lIns="90000" tIns="46800" rIns="90000" bIns="46800">
            <a:spAutoFit/>
          </a:bodyPr>
          <a:lstStyle/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Garamond" pitchFamily="18" charset="0"/>
              </a:rPr>
              <a:t>Text documents embed valuable structured data</a:t>
            </a:r>
          </a:p>
          <a:p>
            <a:pPr marL="741363" lvl="1" indent="-28416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Garamond" pitchFamily="18" charset="0"/>
              </a:rPr>
              <a:t>Documents: e-mails, news articles, web pages,…</a:t>
            </a:r>
          </a:p>
          <a:p>
            <a:pPr marL="741363" lvl="1" indent="-28416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Garamond" pitchFamily="18" charset="0"/>
              </a:rPr>
              <a:t>Structured data: disease outbreaks, headquarters, executives,…</a:t>
            </a:r>
          </a:p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Garamond" pitchFamily="18" charset="0"/>
              </a:rPr>
              <a:t>Information extraction uncovers structured data</a:t>
            </a:r>
          </a:p>
        </p:txBody>
      </p:sp>
      <p:grpSp>
        <p:nvGrpSpPr>
          <p:cNvPr id="7224" name="Group 56"/>
          <p:cNvGrpSpPr>
            <a:grpSpLocks/>
          </p:cNvGrpSpPr>
          <p:nvPr/>
        </p:nvGrpSpPr>
        <p:grpSpPr bwMode="auto">
          <a:xfrm>
            <a:off x="482600" y="4343400"/>
            <a:ext cx="2971800" cy="1371600"/>
            <a:chOff x="144" y="2160"/>
            <a:chExt cx="2016" cy="864"/>
          </a:xfrm>
        </p:grpSpPr>
        <p:sp>
          <p:nvSpPr>
            <p:cNvPr id="7225" name="Text Box 57"/>
            <p:cNvSpPr txBox="1">
              <a:spLocks noChangeArrowheads="1"/>
            </p:cNvSpPr>
            <p:nvPr/>
          </p:nvSpPr>
          <p:spPr bwMode="auto">
            <a:xfrm>
              <a:off x="144" y="2160"/>
              <a:ext cx="2016" cy="7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l" defTabSz="457200">
                <a:lnSpc>
                  <a:spcPct val="100000"/>
                </a:lnSpc>
                <a:spcBef>
                  <a:spcPct val="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0" i="1">
                  <a:solidFill>
                    <a:srgbClr val="000000"/>
                  </a:solidFill>
                  <a:latin typeface="Arial" charset="0"/>
                </a:rPr>
                <a:t>BBC</a:t>
              </a:r>
              <a:r>
                <a:rPr lang="en-GB" sz="1400" b="0" i="1">
                  <a:latin typeface="Arial" charset="0"/>
                </a:rPr>
                <a:t>: </a:t>
              </a:r>
              <a:r>
                <a:rPr lang="en-GB" sz="1100" b="0" i="1">
                  <a:solidFill>
                    <a:srgbClr val="000000"/>
                  </a:solidFill>
                  <a:latin typeface="Arial" charset="0"/>
                  <a:ea typeface="Arial Unicode MS" pitchFamily="34" charset="-128"/>
                  <a:cs typeface="Arial Unicode MS" pitchFamily="34" charset="-128"/>
                </a:rPr>
                <a:t>May, 2006</a:t>
              </a:r>
            </a:p>
            <a:p>
              <a:pPr algn="l" defTabSz="457200">
                <a:lnSpc>
                  <a:spcPct val="100000"/>
                </a:lnSpc>
                <a:spcBef>
                  <a:spcPct val="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100" b="0" i="1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endParaRPr>
            </a:p>
            <a:p>
              <a:pPr algn="l" defTabSz="457200">
                <a:lnSpc>
                  <a:spcPct val="100000"/>
                </a:lnSpc>
                <a:spcBef>
                  <a:spcPct val="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500" b="0">
                  <a:solidFill>
                    <a:srgbClr val="000000"/>
                  </a:solidFill>
                  <a:latin typeface="Times New Roman" pitchFamily="18" charset="0"/>
                  <a:ea typeface="Arial Unicode MS" pitchFamily="34" charset="-128"/>
                  <a:cs typeface="Arial Unicode MS" pitchFamily="34" charset="-128"/>
                </a:rPr>
                <a:t>US Airways today announced it has completed the acquisition of America West, …</a:t>
              </a:r>
              <a:endParaRPr lang="en-GB" sz="1500" b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7226" name="AutoShape 58"/>
            <p:cNvSpPr>
              <a:spLocks noChangeArrowheads="1"/>
            </p:cNvSpPr>
            <p:nvPr/>
          </p:nvSpPr>
          <p:spPr bwMode="auto">
            <a:xfrm>
              <a:off x="144" y="2160"/>
              <a:ext cx="1968" cy="864"/>
            </a:xfrm>
            <a:prstGeom prst="flowChartDocument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27" name="AutoShape 59"/>
          <p:cNvSpPr>
            <a:spLocks noChangeArrowheads="1"/>
          </p:cNvSpPr>
          <p:nvPr/>
        </p:nvSpPr>
        <p:spPr bwMode="auto">
          <a:xfrm>
            <a:off x="5486400" y="4724400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6126163" y="4267200"/>
            <a:ext cx="80803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l" defTabSz="457200">
              <a:lnSpc>
                <a:spcPct val="100000"/>
              </a:lnSpc>
              <a:spcBef>
                <a:spcPct val="0"/>
              </a:spcBef>
              <a:buClr>
                <a:srgbClr val="FF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Mergers</a:t>
            </a:r>
          </a:p>
        </p:txBody>
      </p:sp>
      <p:sp>
        <p:nvSpPr>
          <p:cNvPr id="7229" name="Rectangle 61"/>
          <p:cNvSpPr>
            <a:spLocks noChangeArrowheads="1"/>
          </p:cNvSpPr>
          <p:nvPr/>
        </p:nvSpPr>
        <p:spPr bwMode="auto">
          <a:xfrm>
            <a:off x="571500" y="4724400"/>
            <a:ext cx="939800" cy="304800"/>
          </a:xfrm>
          <a:prstGeom prst="rect">
            <a:avLst/>
          </a:prstGeom>
          <a:solidFill>
            <a:srgbClr val="CCFFFF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>
                <a:latin typeface="Arial" charset="0"/>
              </a:rPr>
              <a:t>US Airways</a:t>
            </a:r>
          </a:p>
        </p:txBody>
      </p:sp>
      <p:sp>
        <p:nvSpPr>
          <p:cNvPr id="7230" name="Rectangle 62"/>
          <p:cNvSpPr>
            <a:spLocks noChangeArrowheads="1"/>
          </p:cNvSpPr>
          <p:nvPr/>
        </p:nvSpPr>
        <p:spPr bwMode="auto">
          <a:xfrm>
            <a:off x="584200" y="5257800"/>
            <a:ext cx="1143000" cy="228600"/>
          </a:xfrm>
          <a:prstGeom prst="rect">
            <a:avLst/>
          </a:prstGeom>
          <a:solidFill>
            <a:srgbClr val="CCFFFF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>
                <a:latin typeface="Arial" charset="0"/>
              </a:rPr>
              <a:t>America West</a:t>
            </a:r>
          </a:p>
        </p:txBody>
      </p:sp>
      <p:graphicFrame>
        <p:nvGraphicFramePr>
          <p:cNvPr id="7429" name="Group 261"/>
          <p:cNvGraphicFramePr>
            <a:graphicFrameLocks noGrp="1"/>
          </p:cNvGraphicFramePr>
          <p:nvPr/>
        </p:nvGraphicFramePr>
        <p:xfrm>
          <a:off x="6096000" y="4632325"/>
          <a:ext cx="2819400" cy="853440"/>
        </p:xfrm>
        <a:graphic>
          <a:graphicData uri="http://schemas.openxmlformats.org/drawingml/2006/table">
            <a:tbl>
              <a:tblPr/>
              <a:tblGrid>
                <a:gridCol w="1295400"/>
                <a:gridCol w="15240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31" name="AutoShape 163"/>
          <p:cNvSpPr>
            <a:spLocks noChangeArrowheads="1"/>
          </p:cNvSpPr>
          <p:nvPr/>
        </p:nvSpPr>
        <p:spPr bwMode="auto">
          <a:xfrm>
            <a:off x="4114800" y="4572000"/>
            <a:ext cx="1143000" cy="609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/>
              <a:t>Information extraction</a:t>
            </a:r>
          </a:p>
        </p:txBody>
      </p:sp>
      <p:sp>
        <p:nvSpPr>
          <p:cNvPr id="7332" name="AutoShape 164"/>
          <p:cNvSpPr>
            <a:spLocks noChangeArrowheads="1"/>
          </p:cNvSpPr>
          <p:nvPr/>
        </p:nvSpPr>
        <p:spPr bwMode="auto">
          <a:xfrm>
            <a:off x="3632200" y="4724400"/>
            <a:ext cx="381000" cy="304800"/>
          </a:xfrm>
          <a:prstGeom prst="rightArrow">
            <a:avLst>
              <a:gd name="adj1" fmla="val 50000"/>
              <a:gd name="adj2" fmla="val 31250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430" name="Group 262"/>
          <p:cNvGraphicFramePr>
            <a:graphicFrameLocks noGrp="1"/>
          </p:cNvGraphicFramePr>
          <p:nvPr/>
        </p:nvGraphicFramePr>
        <p:xfrm>
          <a:off x="6096000" y="5214938"/>
          <a:ext cx="2819400" cy="274320"/>
        </p:xfrm>
        <a:graphic>
          <a:graphicData uri="http://schemas.openxmlformats.org/drawingml/2006/table">
            <a:tbl>
              <a:tblPr/>
              <a:tblGrid>
                <a:gridCol w="1295400"/>
                <a:gridCol w="1524000"/>
              </a:tblGrid>
              <a:tr h="223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Time Warner Inc.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431" name="Group 263"/>
          <p:cNvGraphicFramePr>
            <a:graphicFrameLocks noGrp="1"/>
          </p:cNvGraphicFramePr>
          <p:nvPr/>
        </p:nvGraphicFramePr>
        <p:xfrm>
          <a:off x="6096000" y="5486400"/>
          <a:ext cx="2819400" cy="274320"/>
        </p:xfrm>
        <a:graphic>
          <a:graphicData uri="http://schemas.openxmlformats.org/drawingml/2006/table">
            <a:tbl>
              <a:tblPr/>
              <a:tblGrid>
                <a:gridCol w="1295400"/>
                <a:gridCol w="1524000"/>
              </a:tblGrid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Microsoft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Softricity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432" name="Group 264"/>
          <p:cNvGraphicFramePr>
            <a:graphicFrameLocks noGrp="1"/>
          </p:cNvGraphicFramePr>
          <p:nvPr/>
        </p:nvGraphicFramePr>
        <p:xfrm>
          <a:off x="6096000" y="5754688"/>
          <a:ext cx="2819400" cy="274320"/>
        </p:xfrm>
        <a:graphic>
          <a:graphicData uri="http://schemas.openxmlformats.org/drawingml/2006/table">
            <a:tbl>
              <a:tblPr/>
              <a:tblGrid>
                <a:gridCol w="1295400"/>
                <a:gridCol w="1524000"/>
              </a:tblGrid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7402" name="Group 234"/>
          <p:cNvGrpSpPr>
            <a:grpSpLocks/>
          </p:cNvGrpSpPr>
          <p:nvPr/>
        </p:nvGrpSpPr>
        <p:grpSpPr bwMode="auto">
          <a:xfrm>
            <a:off x="457200" y="4267200"/>
            <a:ext cx="3048000" cy="914400"/>
            <a:chOff x="288" y="2688"/>
            <a:chExt cx="1920" cy="576"/>
          </a:xfrm>
        </p:grpSpPr>
        <p:sp>
          <p:nvSpPr>
            <p:cNvPr id="7400" name="Line 232"/>
            <p:cNvSpPr>
              <a:spLocks noChangeShapeType="1"/>
            </p:cNvSpPr>
            <p:nvPr/>
          </p:nvSpPr>
          <p:spPr bwMode="auto">
            <a:xfrm>
              <a:off x="288" y="2688"/>
              <a:ext cx="19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01" name="Line 233"/>
            <p:cNvSpPr>
              <a:spLocks noChangeShapeType="1"/>
            </p:cNvSpPr>
            <p:nvPr/>
          </p:nvSpPr>
          <p:spPr bwMode="auto">
            <a:xfrm>
              <a:off x="2208" y="268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403" name="Group 235"/>
          <p:cNvGrpSpPr>
            <a:grpSpLocks/>
          </p:cNvGrpSpPr>
          <p:nvPr/>
        </p:nvGrpSpPr>
        <p:grpSpPr bwMode="auto">
          <a:xfrm>
            <a:off x="520700" y="4202113"/>
            <a:ext cx="3048000" cy="914400"/>
            <a:chOff x="288" y="2688"/>
            <a:chExt cx="1920" cy="576"/>
          </a:xfrm>
        </p:grpSpPr>
        <p:sp>
          <p:nvSpPr>
            <p:cNvPr id="7404" name="Line 236"/>
            <p:cNvSpPr>
              <a:spLocks noChangeShapeType="1"/>
            </p:cNvSpPr>
            <p:nvPr/>
          </p:nvSpPr>
          <p:spPr bwMode="auto">
            <a:xfrm>
              <a:off x="288" y="2688"/>
              <a:ext cx="19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05" name="Line 237"/>
            <p:cNvSpPr>
              <a:spLocks noChangeShapeType="1"/>
            </p:cNvSpPr>
            <p:nvPr/>
          </p:nvSpPr>
          <p:spPr bwMode="auto">
            <a:xfrm>
              <a:off x="2208" y="268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406" name="Group 238"/>
          <p:cNvGrpSpPr>
            <a:grpSpLocks/>
          </p:cNvGrpSpPr>
          <p:nvPr/>
        </p:nvGrpSpPr>
        <p:grpSpPr bwMode="auto">
          <a:xfrm>
            <a:off x="595313" y="4132263"/>
            <a:ext cx="3048000" cy="914400"/>
            <a:chOff x="288" y="2688"/>
            <a:chExt cx="1920" cy="576"/>
          </a:xfrm>
        </p:grpSpPr>
        <p:sp>
          <p:nvSpPr>
            <p:cNvPr id="7407" name="Line 239"/>
            <p:cNvSpPr>
              <a:spLocks noChangeShapeType="1"/>
            </p:cNvSpPr>
            <p:nvPr/>
          </p:nvSpPr>
          <p:spPr bwMode="auto">
            <a:xfrm>
              <a:off x="288" y="2688"/>
              <a:ext cx="19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408" name="Line 240"/>
            <p:cNvSpPr>
              <a:spLocks noChangeShapeType="1"/>
            </p:cNvSpPr>
            <p:nvPr/>
          </p:nvSpPr>
          <p:spPr bwMode="auto">
            <a:xfrm>
              <a:off x="2208" y="268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7" grpId="0" animBg="1"/>
      <p:bldP spid="7228" grpId="0"/>
      <p:bldP spid="7229" grpId="0" animBg="1"/>
      <p:bldP spid="7230" grpId="0" animBg="1"/>
      <p:bldP spid="7331" grpId="0" animBg="1"/>
      <p:bldP spid="73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8EA5-2AFC-4A41-A628-F74EC54FF54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Putting It All Together: Join Optimization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382000" cy="4530725"/>
          </a:xfrm>
        </p:spPr>
        <p:txBody>
          <a:bodyPr/>
          <a:lstStyle/>
          <a:p>
            <a:pPr marL="571500" indent="-571500">
              <a:lnSpc>
                <a:spcPct val="90000"/>
              </a:lnSpc>
            </a:pPr>
            <a:r>
              <a:rPr lang="en-US" sz="2600">
                <a:latin typeface="Garamond" pitchFamily="18" charset="0"/>
              </a:rPr>
              <a:t>Given quality requirements of </a:t>
            </a:r>
            <a:r>
              <a:rPr lang="el-GR" sz="2800">
                <a:solidFill>
                  <a:srgbClr val="FF3300"/>
                </a:solidFill>
                <a:latin typeface="Garamond" pitchFamily="18" charset="0"/>
              </a:rPr>
              <a:t>τ</a:t>
            </a:r>
            <a:r>
              <a:rPr lang="en-US" sz="2500" baseline="-25000">
                <a:solidFill>
                  <a:srgbClr val="FF3300"/>
                </a:solidFill>
                <a:latin typeface="Garamond" pitchFamily="18" charset="0"/>
              </a:rPr>
              <a:t>g </a:t>
            </a:r>
            <a:r>
              <a:rPr lang="en-US" sz="1900" b="1">
                <a:solidFill>
                  <a:srgbClr val="FF3300"/>
                </a:solidFill>
                <a:latin typeface="Garamond" pitchFamily="18" charset="0"/>
              </a:rPr>
              <a:t>good </a:t>
            </a:r>
            <a:r>
              <a:rPr lang="en-US" sz="2600">
                <a:latin typeface="Garamond" pitchFamily="18" charset="0"/>
              </a:rPr>
              <a:t>and </a:t>
            </a:r>
            <a:r>
              <a:rPr lang="el-GR" sz="2800">
                <a:solidFill>
                  <a:srgbClr val="FF3300"/>
                </a:solidFill>
                <a:latin typeface="Garamond" pitchFamily="18" charset="0"/>
              </a:rPr>
              <a:t>τ</a:t>
            </a:r>
            <a:r>
              <a:rPr lang="en-US" sz="2500" baseline="-25000">
                <a:solidFill>
                  <a:srgbClr val="FF3300"/>
                </a:solidFill>
                <a:latin typeface="Garamond" pitchFamily="18" charset="0"/>
              </a:rPr>
              <a:t>b</a:t>
            </a:r>
            <a:r>
              <a:rPr lang="en-US" sz="1900" b="1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1900" b="1">
                <a:solidFill>
                  <a:srgbClr val="FF3300"/>
                </a:solidFill>
                <a:latin typeface="Garamond" pitchFamily="18" charset="0"/>
              </a:rPr>
              <a:t>bad</a:t>
            </a:r>
            <a:r>
              <a:rPr lang="en-US" sz="1900" b="1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>
                <a:latin typeface="Garamond" pitchFamily="18" charset="0"/>
              </a:rPr>
              <a:t>tuples:</a:t>
            </a: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200">
                <a:latin typeface="Garamond" pitchFamily="18" charset="0"/>
              </a:rPr>
              <a:t>Pick an initial join execution strategy</a:t>
            </a: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2200">
              <a:latin typeface="Garamond" pitchFamily="18" charset="0"/>
            </a:endParaRP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200">
                <a:latin typeface="Garamond" pitchFamily="18" charset="0"/>
              </a:rPr>
              <a:t>Run initial execution strategy</a:t>
            </a: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2200">
              <a:latin typeface="Garamond" pitchFamily="18" charset="0"/>
            </a:endParaRP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200">
                <a:latin typeface="Garamond" pitchFamily="18" charset="0"/>
              </a:rPr>
              <a:t>Use observed output to estimate database-specific model parameters</a:t>
            </a: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2200">
              <a:latin typeface="Garamond" pitchFamily="18" charset="0"/>
            </a:endParaRP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200">
                <a:latin typeface="Garamond" pitchFamily="18" charset="0"/>
              </a:rPr>
              <a:t>Use analysis to estimate output quality and execution time of candidate execution strategies</a:t>
            </a: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2200">
              <a:latin typeface="Garamond" pitchFamily="18" charset="0"/>
            </a:endParaRPr>
          </a:p>
          <a:p>
            <a:pPr marL="839788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200">
                <a:latin typeface="Garamond" pitchFamily="18" charset="0"/>
              </a:rPr>
              <a:t>Pick an execution strategy, if desirable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4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4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4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4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D11EE-CD67-4AFC-A67D-38874DC21048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Experimental Evaluation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4724400"/>
          </a:xfrm>
        </p:spPr>
        <p:txBody>
          <a:bodyPr/>
          <a:lstStyle/>
          <a:p>
            <a:r>
              <a:rPr lang="en-US" sz="2900">
                <a:latin typeface="Garamond" pitchFamily="18" charset="0"/>
              </a:rPr>
              <a:t>Large news archives: </a:t>
            </a:r>
            <a:r>
              <a:rPr lang="en-US" sz="2500">
                <a:latin typeface="Garamond" pitchFamily="18" charset="0"/>
              </a:rPr>
              <a:t>New York Times 1995, New York Times 1996, Wall Street Journal</a:t>
            </a:r>
          </a:p>
          <a:p>
            <a:endParaRPr lang="en-US" sz="2900">
              <a:latin typeface="Garamond" pitchFamily="18" charset="0"/>
            </a:endParaRPr>
          </a:p>
          <a:p>
            <a:r>
              <a:rPr lang="en-US" sz="2900">
                <a:latin typeface="Garamond" pitchFamily="18" charset="0"/>
              </a:rPr>
              <a:t>Extraction systems: </a:t>
            </a:r>
            <a:r>
              <a:rPr lang="en-US" sz="2500">
                <a:latin typeface="Garamond" pitchFamily="18" charset="0"/>
              </a:rPr>
              <a:t>Snowball</a:t>
            </a:r>
            <a:r>
              <a:rPr lang="en-US" sz="2900">
                <a:latin typeface="Garamond" pitchFamily="18" charset="0"/>
              </a:rPr>
              <a:t> [</a:t>
            </a:r>
            <a:r>
              <a:rPr lang="en-US" sz="2100">
                <a:latin typeface="Garamond" pitchFamily="18" charset="0"/>
              </a:rPr>
              <a:t>Agichtein and Gravano, DL 2000</a:t>
            </a:r>
            <a:r>
              <a:rPr lang="en-US" sz="2900">
                <a:latin typeface="Garamond" pitchFamily="18" charset="0"/>
              </a:rPr>
              <a:t>]</a:t>
            </a:r>
          </a:p>
          <a:p>
            <a:endParaRPr lang="en-US" sz="2900">
              <a:latin typeface="Garamond" pitchFamily="18" charset="0"/>
            </a:endParaRPr>
          </a:p>
          <a:p>
            <a:r>
              <a:rPr lang="en-US" sz="2900">
                <a:latin typeface="Garamond" pitchFamily="18" charset="0"/>
              </a:rPr>
              <a:t>Extracted relations: </a:t>
            </a:r>
            <a:r>
              <a:rPr lang="en-US" sz="2500">
                <a:latin typeface="Garamond" pitchFamily="18" charset="0"/>
              </a:rPr>
              <a:t>Headquarters, Executives, and Mergers</a:t>
            </a:r>
          </a:p>
          <a:p>
            <a:endParaRPr lang="en-US" sz="2900">
              <a:latin typeface="Garamond" pitchFamily="18" charset="0"/>
            </a:endParaRPr>
          </a:p>
          <a:p>
            <a:r>
              <a:rPr lang="en-US" sz="2900">
                <a:latin typeface="Garamond" pitchFamily="18" charset="0"/>
              </a:rPr>
              <a:t> Document retrieval strategies: </a:t>
            </a:r>
            <a:r>
              <a:rPr lang="en-US" sz="2500">
                <a:latin typeface="Garamond" pitchFamily="18" charset="0"/>
              </a:rPr>
              <a:t>Scan, Filtered scan, and Automated query generation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63C0-BF9C-49B9-977B-04F0AC78F9F1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r>
              <a:rPr lang="en-US" sz="3800"/>
              <a:t>Accuracy of our Analytical Models: </a:t>
            </a:r>
            <a:r>
              <a:rPr lang="en-US" sz="3400"/>
              <a:t>Independent Join</a:t>
            </a:r>
          </a:p>
        </p:txBody>
      </p:sp>
      <p:sp>
        <p:nvSpPr>
          <p:cNvPr id="4034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4724400"/>
            <a:ext cx="8458200" cy="13716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>
                <a:latin typeface="Garamond" pitchFamily="18" charset="0"/>
              </a:rPr>
              <a:t>We verified our analytical models 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latin typeface="Garamond" pitchFamily="18" charset="0"/>
              </a:rPr>
              <a:t>Assume complete knowledge of all parameters and estimate the number of good and bad join tuples in the output for different documents retrieved</a:t>
            </a:r>
          </a:p>
          <a:p>
            <a:pPr>
              <a:lnSpc>
                <a:spcPct val="90000"/>
              </a:lnSpc>
            </a:pPr>
            <a:r>
              <a:rPr lang="en-US" sz="2100">
                <a:latin typeface="Garamond" pitchFamily="18" charset="0"/>
              </a:rPr>
              <a:t>In general, </a:t>
            </a:r>
            <a:r>
              <a:rPr lang="en-US" sz="2100">
                <a:solidFill>
                  <a:srgbClr val="FF0000"/>
                </a:solidFill>
                <a:latin typeface="Garamond" pitchFamily="18" charset="0"/>
              </a:rPr>
              <a:t>our estimated values are close to the actual values</a:t>
            </a:r>
          </a:p>
        </p:txBody>
      </p:sp>
      <p:graphicFrame>
        <p:nvGraphicFramePr>
          <p:cNvPr id="403462" name="Object 6"/>
          <p:cNvGraphicFramePr>
            <a:graphicFrameLocks noChangeAspect="1"/>
          </p:cNvGraphicFramePr>
          <p:nvPr/>
        </p:nvGraphicFramePr>
        <p:xfrm>
          <a:off x="304800" y="1336675"/>
          <a:ext cx="4191000" cy="3311525"/>
        </p:xfrm>
        <a:graphic>
          <a:graphicData uri="http://schemas.openxmlformats.org/presentationml/2006/ole">
            <p:oleObj spid="_x0000_s403462" name="Bitmap Image" r:id="rId4" imgW="8333333" imgH="6582694" progId="Paint.Picture">
              <p:embed/>
            </p:oleObj>
          </a:graphicData>
        </a:graphic>
      </p:graphicFrame>
      <p:graphicFrame>
        <p:nvGraphicFramePr>
          <p:cNvPr id="403464" name="Object 8"/>
          <p:cNvGraphicFramePr>
            <a:graphicFrameLocks noChangeAspect="1"/>
          </p:cNvGraphicFramePr>
          <p:nvPr/>
        </p:nvGraphicFramePr>
        <p:xfrm>
          <a:off x="4505325" y="1331913"/>
          <a:ext cx="4257675" cy="3313112"/>
        </p:xfrm>
        <a:graphic>
          <a:graphicData uri="http://schemas.openxmlformats.org/presentationml/2006/ole">
            <p:oleObj spid="_x0000_s403464" name="Bitmap Image" r:id="rId5" imgW="8438095" imgH="6563641" progId="Paint.Pictur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3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3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03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03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3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74DB-1032-4450-84A1-5D723DB1DD53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139825"/>
          </a:xfrm>
        </p:spPr>
        <p:txBody>
          <a:bodyPr/>
          <a:lstStyle/>
          <a:p>
            <a:r>
              <a:rPr lang="en-US" sz="3800"/>
              <a:t>Accuracy of our Analytical Models: </a:t>
            </a:r>
            <a:r>
              <a:rPr lang="en-US" sz="3400"/>
              <a:t>Outer/Inner Join</a:t>
            </a:r>
          </a:p>
        </p:txBody>
      </p:sp>
      <p:pic>
        <p:nvPicPr>
          <p:cNvPr id="52224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00200"/>
            <a:ext cx="4114800" cy="3275013"/>
          </a:xfrm>
          <a:prstGeom prst="rect">
            <a:avLst/>
          </a:prstGeom>
          <a:noFill/>
        </p:spPr>
      </p:pic>
      <p:pic>
        <p:nvPicPr>
          <p:cNvPr id="52224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52950" y="1589088"/>
            <a:ext cx="4114800" cy="3271837"/>
          </a:xfrm>
          <a:prstGeom prst="rect">
            <a:avLst/>
          </a:prstGeom>
          <a:noFill/>
        </p:spPr>
      </p:pic>
      <p:grpSp>
        <p:nvGrpSpPr>
          <p:cNvPr id="522248" name="Group 8"/>
          <p:cNvGrpSpPr>
            <a:grpSpLocks/>
          </p:cNvGrpSpPr>
          <p:nvPr/>
        </p:nvGrpSpPr>
        <p:grpSpPr bwMode="auto">
          <a:xfrm>
            <a:off x="5486400" y="1676400"/>
            <a:ext cx="2209800" cy="919163"/>
            <a:chOff x="3456" y="672"/>
            <a:chExt cx="1392" cy="579"/>
          </a:xfrm>
        </p:grpSpPr>
        <p:sp>
          <p:nvSpPr>
            <p:cNvPr id="522249" name="Text Box 9"/>
            <p:cNvSpPr txBox="1">
              <a:spLocks noChangeArrowheads="1"/>
            </p:cNvSpPr>
            <p:nvPr/>
          </p:nvSpPr>
          <p:spPr bwMode="auto">
            <a:xfrm>
              <a:off x="3456" y="672"/>
              <a:ext cx="1392" cy="350"/>
            </a:xfrm>
            <a:prstGeom prst="rect">
              <a:avLst/>
            </a:prstGeom>
            <a:solidFill>
              <a:srgbClr val="CCFF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>
                  <a:solidFill>
                    <a:schemeClr val="tx2"/>
                  </a:solidFill>
                </a:rPr>
                <a:t>Overestimation due to outlier cases</a:t>
              </a:r>
            </a:p>
          </p:txBody>
        </p:sp>
        <p:sp>
          <p:nvSpPr>
            <p:cNvPr id="522250" name="AutoShape 10"/>
            <p:cNvSpPr>
              <a:spLocks noChangeArrowheads="1"/>
            </p:cNvSpPr>
            <p:nvPr/>
          </p:nvSpPr>
          <p:spPr bwMode="auto">
            <a:xfrm rot="2865310">
              <a:off x="4167" y="1059"/>
              <a:ext cx="240" cy="144"/>
            </a:xfrm>
            <a:prstGeom prst="rightArrow">
              <a:avLst>
                <a:gd name="adj1" fmla="val 50000"/>
                <a:gd name="adj2" fmla="val 41667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2254" name="Text Box 14"/>
          <p:cNvSpPr txBox="1">
            <a:spLocks noChangeArrowheads="1"/>
          </p:cNvSpPr>
          <p:nvPr/>
        </p:nvSpPr>
        <p:spPr bwMode="auto">
          <a:xfrm rot="16200000">
            <a:off x="-737394" y="2810669"/>
            <a:ext cx="2414588" cy="2984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en-US" sz="1700" b="0">
                <a:latin typeface="Times New Roman" pitchFamily="18" charset="0"/>
              </a:rPr>
              <a:t>Number of good tuples</a:t>
            </a:r>
          </a:p>
        </p:txBody>
      </p:sp>
      <p:sp>
        <p:nvSpPr>
          <p:cNvPr id="522255" name="Text Box 15"/>
          <p:cNvSpPr txBox="1">
            <a:spLocks noChangeArrowheads="1"/>
          </p:cNvSpPr>
          <p:nvPr/>
        </p:nvSpPr>
        <p:spPr bwMode="auto">
          <a:xfrm rot="16200000">
            <a:off x="3513931" y="3037682"/>
            <a:ext cx="2414587" cy="2984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en-US" sz="1700" b="0">
                <a:latin typeface="Times New Roman" pitchFamily="18" charset="0"/>
              </a:rPr>
              <a:t>Number of bad tuples</a:t>
            </a:r>
          </a:p>
        </p:txBody>
      </p:sp>
      <p:sp>
        <p:nvSpPr>
          <p:cNvPr id="522258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304800" y="5029200"/>
            <a:ext cx="8458200" cy="11430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>
                <a:latin typeface="Garamond" pitchFamily="18" charset="0"/>
              </a:rPr>
              <a:t>We examined expected attribute frequencies with actual attribute frequencies</a:t>
            </a:r>
          </a:p>
          <a:p>
            <a:pPr lvl="1">
              <a:lnSpc>
                <a:spcPct val="80000"/>
              </a:lnSpc>
            </a:pPr>
            <a:r>
              <a:rPr lang="en-US" sz="1700">
                <a:latin typeface="Garamond" pitchFamily="18" charset="0"/>
              </a:rPr>
              <a:t>Some attributes show unexpected behavior</a:t>
            </a:r>
          </a:p>
          <a:p>
            <a:pPr lvl="1">
              <a:lnSpc>
                <a:spcPct val="80000"/>
              </a:lnSpc>
            </a:pPr>
            <a:endParaRPr lang="en-US" sz="1700">
              <a:latin typeface="Garamond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1800">
                <a:latin typeface="Garamond" pitchFamily="18" charset="0"/>
              </a:rPr>
              <a:t>In general, </a:t>
            </a:r>
            <a:r>
              <a:rPr lang="en-US" sz="1800">
                <a:solidFill>
                  <a:srgbClr val="FF0000"/>
                </a:solidFill>
                <a:latin typeface="Garamond" pitchFamily="18" charset="0"/>
              </a:rPr>
              <a:t>our estimated values are close to the actual values</a:t>
            </a:r>
            <a:endParaRPr lang="en-US" sz="180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2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22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22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A4423-7593-489F-97CF-88671473EF56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sz="3800"/>
              <a:t>Summary of Experimental Evaluation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4648200"/>
          </a:xfrm>
        </p:spPr>
        <p:txBody>
          <a:bodyPr/>
          <a:lstStyle/>
          <a:p>
            <a:r>
              <a:rPr lang="en-US">
                <a:latin typeface="Garamond" pitchFamily="18" charset="0"/>
              </a:rPr>
              <a:t>Analysis </a:t>
            </a:r>
            <a:r>
              <a:rPr lang="en-US">
                <a:solidFill>
                  <a:srgbClr val="FF3300"/>
                </a:solidFill>
                <a:latin typeface="Garamond" pitchFamily="18" charset="0"/>
              </a:rPr>
              <a:t>correctly captures output quality</a:t>
            </a:r>
            <a:r>
              <a:rPr lang="en-US">
                <a:latin typeface="Garamond" pitchFamily="18" charset="0"/>
              </a:rPr>
              <a:t> of join execution strategies</a:t>
            </a:r>
          </a:p>
          <a:p>
            <a:pPr lvl="1"/>
            <a:r>
              <a:rPr lang="en-US">
                <a:latin typeface="Garamond" pitchFamily="18" charset="0"/>
              </a:rPr>
              <a:t>Estimation error is mostly zero, or follows a Gaussian with mean at zero</a:t>
            </a:r>
          </a:p>
          <a:p>
            <a:pPr lvl="1"/>
            <a:r>
              <a:rPr lang="en-US">
                <a:latin typeface="Garamond" pitchFamily="18" charset="0"/>
              </a:rPr>
              <a:t>Zig-Zag join can reach a large fraction of tuples determined by reachability study</a:t>
            </a:r>
          </a:p>
          <a:p>
            <a:pPr lvl="2"/>
            <a:endParaRPr lang="en-US">
              <a:latin typeface="Garamond" pitchFamily="18" charset="0"/>
            </a:endParaRPr>
          </a:p>
          <a:p>
            <a:pPr lvl="2"/>
            <a:endParaRPr lang="en-US">
              <a:latin typeface="Garamond" pitchFamily="18" charset="0"/>
            </a:endParaRPr>
          </a:p>
          <a:p>
            <a:r>
              <a:rPr lang="en-US">
                <a:latin typeface="Garamond" pitchFamily="18" charset="0"/>
              </a:rPr>
              <a:t>Our optimizer </a:t>
            </a:r>
            <a:r>
              <a:rPr lang="en-US">
                <a:solidFill>
                  <a:srgbClr val="FF3300"/>
                </a:solidFill>
                <a:latin typeface="Garamond" pitchFamily="18" charset="0"/>
              </a:rPr>
              <a:t>picks desirable execution plans</a:t>
            </a:r>
            <a:r>
              <a:rPr lang="en-US">
                <a:latin typeface="Garamond" pitchFamily="18" charset="0"/>
              </a:rPr>
              <a:t> for various output quality requirements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890F-69F6-4072-BEC2-1F5663B14EF7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en-US" sz="3800"/>
              <a:t>Processing Joins over Extracted Relations: Contributions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82000" cy="4378325"/>
          </a:xfrm>
        </p:spPr>
        <p:txBody>
          <a:bodyPr/>
          <a:lstStyle/>
          <a:p>
            <a:r>
              <a:rPr lang="en-US" sz="2600">
                <a:latin typeface="Garamond" pitchFamily="18" charset="0"/>
              </a:rPr>
              <a:t>Proposed three join algorithms for extracted relations</a:t>
            </a:r>
          </a:p>
          <a:p>
            <a:endParaRPr lang="en-US" sz="2600">
              <a:latin typeface="Garamond" pitchFamily="18" charset="0"/>
            </a:endParaRPr>
          </a:p>
          <a:p>
            <a:r>
              <a:rPr lang="en-US" sz="2600">
                <a:latin typeface="Garamond" pitchFamily="18" charset="0"/>
              </a:rPr>
              <a:t>Rigorously </a:t>
            </a:r>
            <a:r>
              <a:rPr lang="en-US" sz="2600">
                <a:solidFill>
                  <a:srgbClr val="FF0000"/>
                </a:solidFill>
                <a:latin typeface="Garamond" pitchFamily="18" charset="0"/>
              </a:rPr>
              <a:t>analyzed three different join algorithms</a:t>
            </a:r>
            <a:r>
              <a:rPr lang="en-US" sz="2600">
                <a:latin typeface="Garamond" pitchFamily="18" charset="0"/>
              </a:rPr>
              <a:t> in terms of their execution efficiency and output quality</a:t>
            </a:r>
          </a:p>
          <a:p>
            <a:endParaRPr lang="en-US" sz="2600">
              <a:latin typeface="Garamond" pitchFamily="18" charset="0"/>
            </a:endParaRPr>
          </a:p>
          <a:p>
            <a:r>
              <a:rPr lang="en-US" sz="2600">
                <a:latin typeface="Garamond" pitchFamily="18" charset="0"/>
              </a:rPr>
              <a:t>Derived </a:t>
            </a:r>
            <a:r>
              <a:rPr lang="en-US" sz="2600">
                <a:solidFill>
                  <a:srgbClr val="FF0000"/>
                </a:solidFill>
                <a:latin typeface="Garamond" pitchFamily="18" charset="0"/>
              </a:rPr>
              <a:t>closed-form solutions</a:t>
            </a:r>
            <a:r>
              <a:rPr lang="en-US" sz="2600">
                <a:latin typeface="Garamond" pitchFamily="18" charset="0"/>
              </a:rPr>
              <a:t> for execution time and output quality of a join execution</a:t>
            </a:r>
          </a:p>
          <a:p>
            <a:endParaRPr lang="en-US" sz="2600">
              <a:latin typeface="Garamond" pitchFamily="18" charset="0"/>
            </a:endParaRPr>
          </a:p>
          <a:p>
            <a:r>
              <a:rPr lang="en-US" sz="2600">
                <a:latin typeface="Garamond" pitchFamily="18" charset="0"/>
              </a:rPr>
              <a:t>An </a:t>
            </a:r>
            <a:r>
              <a:rPr lang="en-US" sz="2600">
                <a:solidFill>
                  <a:srgbClr val="FF0000"/>
                </a:solidFill>
                <a:latin typeface="Garamond" pitchFamily="18" charset="0"/>
              </a:rPr>
              <a:t>end-to-end</a:t>
            </a:r>
            <a:r>
              <a:rPr lang="en-US" sz="2600">
                <a:latin typeface="Garamond" pitchFamily="18" charset="0"/>
              </a:rPr>
              <a:t> join optimization strategy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8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8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4D3-7DF4-482C-BC10-72E6BF036D9D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457200"/>
            <a:r>
              <a:rPr lang="en-US"/>
              <a:t>Related Work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5181600"/>
          </a:xfrm>
        </p:spPr>
        <p:txBody>
          <a:bodyPr/>
          <a:lstStyle/>
          <a:p>
            <a:pPr marL="341313" indent="-341313" defTabSz="457200">
              <a:lnSpc>
                <a:spcPct val="80000"/>
              </a:lnSpc>
            </a:pPr>
            <a:r>
              <a:rPr lang="en-US" sz="1900">
                <a:solidFill>
                  <a:srgbClr val="FF3300"/>
                </a:solidFill>
                <a:latin typeface="Garamond" pitchFamily="18" charset="0"/>
              </a:rPr>
              <a:t>Building</a:t>
            </a:r>
            <a:r>
              <a:rPr lang="en-US" sz="1900">
                <a:latin typeface="Garamond" pitchFamily="18" charset="0"/>
              </a:rPr>
              <a:t> </a:t>
            </a:r>
            <a:r>
              <a:rPr lang="en-US" sz="1900">
                <a:solidFill>
                  <a:srgbClr val="FF3300"/>
                </a:solidFill>
                <a:latin typeface="Garamond" pitchFamily="18" charset="0"/>
              </a:rPr>
              <a:t>information extraction systems</a:t>
            </a:r>
          </a:p>
          <a:p>
            <a:pPr marL="668338" lvl="1" defTabSz="457200">
              <a:lnSpc>
                <a:spcPct val="80000"/>
              </a:lnSpc>
            </a:pPr>
            <a:r>
              <a:rPr lang="en-US" sz="1700">
                <a:latin typeface="Garamond" pitchFamily="18" charset="0"/>
              </a:rPr>
              <a:t>Unsupervised or learning-based techniques </a:t>
            </a:r>
            <a:r>
              <a:rPr lang="en-US" sz="1400">
                <a:latin typeface="Garamond" pitchFamily="18" charset="0"/>
              </a:rPr>
              <a:t>[Agichtein and Gravano 2000; Brin, 1998; </a:t>
            </a:r>
            <a:r>
              <a:rPr lang="en-US" sz="1400">
                <a:solidFill>
                  <a:srgbClr val="000000"/>
                </a:solidFill>
                <a:latin typeface="Garamond" pitchFamily="18" charset="0"/>
              </a:rPr>
              <a:t>Etzioni</a:t>
            </a:r>
            <a:r>
              <a:rPr lang="en-US" sz="1400">
                <a:latin typeface="Garamond" pitchFamily="18" charset="0"/>
              </a:rPr>
              <a:t> et al., 2004; Riloff 1993, etc.]</a:t>
            </a:r>
          </a:p>
          <a:p>
            <a:pPr marL="668338" lvl="1" defTabSz="457200">
              <a:lnSpc>
                <a:spcPct val="80000"/>
              </a:lnSpc>
            </a:pPr>
            <a:r>
              <a:rPr lang="en-US" sz="1700">
                <a:latin typeface="Garamond" pitchFamily="18" charset="0"/>
              </a:rPr>
              <a:t>Exploit legacy data from RDBMS </a:t>
            </a:r>
            <a:r>
              <a:rPr lang="en-US" sz="1400">
                <a:latin typeface="Garamond" pitchFamily="18" charset="0"/>
              </a:rPr>
              <a:t>[</a:t>
            </a:r>
            <a:r>
              <a:rPr lang="en-US" sz="1400">
                <a:solidFill>
                  <a:srgbClr val="000000"/>
                </a:solidFill>
                <a:latin typeface="Garamond" pitchFamily="18" charset="0"/>
              </a:rPr>
              <a:t>Mansuri and Sarawagi, 2006</a:t>
            </a:r>
            <a:r>
              <a:rPr lang="en-US" sz="1400">
                <a:latin typeface="Garamond" pitchFamily="18" charset="0"/>
              </a:rPr>
              <a:t>]</a:t>
            </a:r>
          </a:p>
          <a:p>
            <a:pPr marL="668338" lvl="1" defTabSz="457200">
              <a:lnSpc>
                <a:spcPct val="80000"/>
              </a:lnSpc>
            </a:pPr>
            <a:endParaRPr lang="en-US" sz="1400">
              <a:latin typeface="Garamond" pitchFamily="18" charset="0"/>
            </a:endParaRPr>
          </a:p>
          <a:p>
            <a:pPr marL="341313" indent="-341313" defTabSz="457200">
              <a:lnSpc>
                <a:spcPct val="80000"/>
              </a:lnSpc>
            </a:pPr>
            <a:r>
              <a:rPr lang="en-US" sz="1900">
                <a:solidFill>
                  <a:srgbClr val="FF3300"/>
                </a:solidFill>
                <a:latin typeface="Garamond" pitchFamily="18" charset="0"/>
              </a:rPr>
              <a:t>Join optimization </a:t>
            </a:r>
            <a:r>
              <a:rPr lang="en-US" sz="1400">
                <a:latin typeface="Garamond" pitchFamily="18" charset="0"/>
              </a:rPr>
              <a:t>[GATE, UIMA, Xlog, etc.]</a:t>
            </a:r>
          </a:p>
          <a:p>
            <a:pPr marL="668338" lvl="1" defTabSz="457200">
              <a:lnSpc>
                <a:spcPct val="80000"/>
              </a:lnSpc>
            </a:pPr>
            <a:r>
              <a:rPr lang="en-US" sz="1700">
                <a:solidFill>
                  <a:srgbClr val="FF3300"/>
                </a:solidFill>
                <a:latin typeface="Garamond" pitchFamily="18" charset="0"/>
              </a:rPr>
              <a:t>Declarative</a:t>
            </a:r>
            <a:r>
              <a:rPr lang="en-US" sz="1700">
                <a:latin typeface="Garamond" pitchFamily="18" charset="0"/>
              </a:rPr>
              <a:t> </a:t>
            </a:r>
            <a:r>
              <a:rPr lang="en-US" sz="1700">
                <a:solidFill>
                  <a:srgbClr val="FF3300"/>
                </a:solidFill>
                <a:latin typeface="Garamond" pitchFamily="18" charset="0"/>
              </a:rPr>
              <a:t>programs</a:t>
            </a:r>
            <a:r>
              <a:rPr lang="en-US" sz="1700">
                <a:latin typeface="Garamond" pitchFamily="18" charset="0"/>
              </a:rPr>
              <a:t> for combining extraction output</a:t>
            </a:r>
          </a:p>
          <a:p>
            <a:pPr marL="668338" lvl="1" defTabSz="457200">
              <a:lnSpc>
                <a:spcPct val="80000"/>
              </a:lnSpc>
            </a:pPr>
            <a:r>
              <a:rPr lang="en-US" sz="1700">
                <a:latin typeface="Garamond" pitchFamily="18" charset="0"/>
              </a:rPr>
              <a:t>Analyze execution time</a:t>
            </a:r>
          </a:p>
          <a:p>
            <a:pPr marL="668338" lvl="1" defTabSz="457200">
              <a:lnSpc>
                <a:spcPct val="80000"/>
              </a:lnSpc>
            </a:pPr>
            <a:endParaRPr lang="en-US" sz="1700">
              <a:latin typeface="Garamond" pitchFamily="18" charset="0"/>
            </a:endParaRPr>
          </a:p>
          <a:p>
            <a:pPr marL="341313" indent="-341313" defTabSz="457200">
              <a:lnSpc>
                <a:spcPct val="80000"/>
              </a:lnSpc>
            </a:pPr>
            <a:r>
              <a:rPr lang="en-US" sz="1900">
                <a:latin typeface="Garamond" pitchFamily="18" charset="0"/>
              </a:rPr>
              <a:t>Other extraction-related scenarios</a:t>
            </a:r>
          </a:p>
          <a:p>
            <a:pPr marL="668338" lvl="1" defTabSz="457200">
              <a:lnSpc>
                <a:spcPct val="80000"/>
              </a:lnSpc>
            </a:pPr>
            <a:r>
              <a:rPr lang="en-US" sz="1700">
                <a:latin typeface="Garamond" pitchFamily="18" charset="0"/>
              </a:rPr>
              <a:t>Extraction over </a:t>
            </a:r>
            <a:r>
              <a:rPr lang="en-US" sz="1700">
                <a:solidFill>
                  <a:srgbClr val="FF3300"/>
                </a:solidFill>
                <a:latin typeface="Garamond" pitchFamily="18" charset="0"/>
              </a:rPr>
              <a:t>dynamic data</a:t>
            </a:r>
            <a:r>
              <a:rPr lang="en-US" sz="1700">
                <a:latin typeface="Garamond" pitchFamily="18" charset="0"/>
              </a:rPr>
              <a:t> [Chen et al., 2008; ]</a:t>
            </a:r>
          </a:p>
          <a:p>
            <a:pPr marL="668338" lvl="1" defTabSz="457200">
              <a:lnSpc>
                <a:spcPct val="80000"/>
              </a:lnSpc>
            </a:pPr>
            <a:r>
              <a:rPr lang="en-US" sz="1700">
                <a:solidFill>
                  <a:srgbClr val="FF3300"/>
                </a:solidFill>
                <a:latin typeface="Garamond" pitchFamily="18" charset="0"/>
              </a:rPr>
              <a:t>Schema discovery</a:t>
            </a:r>
            <a:r>
              <a:rPr lang="en-US" sz="1700">
                <a:latin typeface="Garamond" pitchFamily="18" charset="0"/>
              </a:rPr>
              <a:t> [Cafarella et al., 2007]</a:t>
            </a:r>
            <a:endParaRPr lang="en-US" sz="1200">
              <a:latin typeface="Garamond" pitchFamily="18" charset="0"/>
            </a:endParaRPr>
          </a:p>
          <a:p>
            <a:pPr marL="668338" lvl="1" defTabSz="457200">
              <a:lnSpc>
                <a:spcPct val="80000"/>
              </a:lnSpc>
            </a:pPr>
            <a:r>
              <a:rPr lang="en-US" sz="1700">
                <a:solidFill>
                  <a:srgbClr val="FF0000"/>
                </a:solidFill>
                <a:latin typeface="Garamond" pitchFamily="18" charset="0"/>
              </a:rPr>
              <a:t>Probabilistic database</a:t>
            </a:r>
            <a:r>
              <a:rPr lang="en-US" sz="1700">
                <a:latin typeface="Garamond" pitchFamily="18" charset="0"/>
              </a:rPr>
              <a:t> for processing queries </a:t>
            </a:r>
            <a:r>
              <a:rPr lang="en-US" sz="1200">
                <a:latin typeface="Garamond" pitchFamily="18" charset="0"/>
              </a:rPr>
              <a:t>[Gupta and Sarawagi, 2006, Cafarella et al., 2007]</a:t>
            </a:r>
            <a:endParaRPr lang="en-US" sz="1700">
              <a:latin typeface="Garamond" pitchFamily="18" charset="0"/>
            </a:endParaRPr>
          </a:p>
          <a:p>
            <a:pPr marL="668338" lvl="1" defTabSz="457200">
              <a:lnSpc>
                <a:spcPct val="80000"/>
              </a:lnSpc>
            </a:pPr>
            <a:endParaRPr lang="en-US" sz="1700">
              <a:latin typeface="Garamond" pitchFamily="18" charset="0"/>
            </a:endParaRPr>
          </a:p>
          <a:p>
            <a:pPr marL="341313" indent="-341313" defTabSz="457200">
              <a:lnSpc>
                <a:spcPct val="80000"/>
              </a:lnSpc>
            </a:pPr>
            <a:r>
              <a:rPr lang="en-US" sz="1900">
                <a:latin typeface="Garamond" pitchFamily="18" charset="0"/>
              </a:rPr>
              <a:t>Online query optimization approach</a:t>
            </a:r>
          </a:p>
          <a:p>
            <a:pPr marL="668338" lvl="1" defTabSz="457200">
              <a:lnSpc>
                <a:spcPct val="80000"/>
              </a:lnSpc>
            </a:pPr>
            <a:r>
              <a:rPr lang="en-US" sz="1700">
                <a:latin typeface="Garamond" pitchFamily="18" charset="0"/>
              </a:rPr>
              <a:t>Trust information extraction output and optimize over single-relation [</a:t>
            </a:r>
            <a:r>
              <a:rPr lang="en-US" sz="1100">
                <a:latin typeface="Garamond" pitchFamily="18" charset="0"/>
              </a:rPr>
              <a:t>Ipeirotis et al., 2006</a:t>
            </a:r>
            <a:r>
              <a:rPr lang="en-US" sz="1700">
                <a:latin typeface="Garamond" pitchFamily="18" charset="0"/>
              </a:rPr>
              <a:t>]</a:t>
            </a:r>
          </a:p>
          <a:p>
            <a:pPr marL="668338" lvl="1" defTabSz="457200">
              <a:lnSpc>
                <a:spcPct val="80000"/>
              </a:lnSpc>
            </a:pPr>
            <a:r>
              <a:rPr lang="en-US" sz="1700">
                <a:latin typeface="Garamond" pitchFamily="18" charset="0"/>
              </a:rPr>
              <a:t>Simple SQL queries using only one join algorithm [Jain et al., 2008]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FCF4-F491-46F4-AAFB-5A741BCCEDD5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			Thank you!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89482-945A-4D4F-BFC2-9CC31825A8B2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Overflow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7462-9BD9-4661-9F2E-A32C19C487F1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sz="3800"/>
              <a:t>Analyzing Document Retrieval:  Independent Join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1676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1800">
                <a:latin typeface="Garamond" pitchFamily="18" charset="0"/>
              </a:rPr>
              <a:t>        – common join attribute in R</a:t>
            </a:r>
            <a:r>
              <a:rPr lang="en-US" sz="1800" baseline="-25000">
                <a:latin typeface="Garamond" pitchFamily="18" charset="0"/>
              </a:rPr>
              <a:t>1</a:t>
            </a:r>
            <a:r>
              <a:rPr lang="en-US" sz="1800">
                <a:latin typeface="Garamond" pitchFamily="18" charset="0"/>
              </a:rPr>
              <a:t> and R</a:t>
            </a:r>
            <a:r>
              <a:rPr lang="en-US" sz="1800" baseline="-25000">
                <a:latin typeface="Garamond" pitchFamily="18" charset="0"/>
              </a:rPr>
              <a:t>2</a:t>
            </a:r>
          </a:p>
          <a:p>
            <a:pPr>
              <a:lnSpc>
                <a:spcPct val="80000"/>
              </a:lnSpc>
            </a:pP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1800">
                <a:latin typeface="Garamond" pitchFamily="18" charset="0"/>
              </a:rPr>
              <a:t>         – an attribute value for A</a:t>
            </a:r>
          </a:p>
          <a:p>
            <a:pPr>
              <a:lnSpc>
                <a:spcPct val="80000"/>
              </a:lnSpc>
            </a:pP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gr</a:t>
            </a:r>
            <a:r>
              <a:rPr lang="en-US" sz="1800" b="1" baseline="-25000">
                <a:solidFill>
                  <a:srgbClr val="FF0000"/>
                </a:solidFill>
                <a:latin typeface="Garamond" pitchFamily="18" charset="0"/>
              </a:rPr>
              <a:t>1</a:t>
            </a: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(a)</a:t>
            </a:r>
            <a:r>
              <a:rPr lang="en-US" sz="1800">
                <a:latin typeface="Garamond" pitchFamily="18" charset="0"/>
              </a:rPr>
              <a:t> – number of times we observe a after processing Dr</a:t>
            </a:r>
            <a:r>
              <a:rPr lang="en-US" sz="1800" baseline="-25000">
                <a:latin typeface="Garamond" pitchFamily="18" charset="0"/>
              </a:rPr>
              <a:t>1</a:t>
            </a:r>
          </a:p>
          <a:p>
            <a:pPr>
              <a:lnSpc>
                <a:spcPct val="80000"/>
              </a:lnSpc>
            </a:pP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gr</a:t>
            </a:r>
            <a:r>
              <a:rPr lang="en-US" sz="1800" b="1" baseline="-25000">
                <a:solidFill>
                  <a:srgbClr val="FF0000"/>
                </a:solidFill>
                <a:latin typeface="Garamond" pitchFamily="18" charset="0"/>
              </a:rPr>
              <a:t>2</a:t>
            </a: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(a)</a:t>
            </a:r>
            <a:r>
              <a:rPr lang="en-US" sz="1800">
                <a:latin typeface="Garamond" pitchFamily="18" charset="0"/>
              </a:rPr>
              <a:t> – number of times we observe a after processing Dr</a:t>
            </a:r>
            <a:r>
              <a:rPr lang="en-US" sz="1800" baseline="-25000">
                <a:latin typeface="Garamond" pitchFamily="18" charset="0"/>
              </a:rPr>
              <a:t>2</a:t>
            </a:r>
          </a:p>
          <a:p>
            <a:pPr>
              <a:lnSpc>
                <a:spcPct val="80000"/>
              </a:lnSpc>
            </a:pPr>
            <a:endParaRPr lang="en-US" sz="1800" baseline="-25000">
              <a:latin typeface="Garamond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>
                <a:latin typeface="Garamond" pitchFamily="18" charset="0"/>
              </a:rPr>
              <a:t>	  </a:t>
            </a:r>
            <a:r>
              <a:rPr lang="en-US" sz="1800" b="1">
                <a:solidFill>
                  <a:schemeClr val="tx2"/>
                </a:solidFill>
                <a:latin typeface="Garamond" pitchFamily="18" charset="0"/>
              </a:rPr>
              <a:t>Expected join tuples with A = a is gr</a:t>
            </a:r>
            <a:r>
              <a:rPr lang="en-US" sz="1900" b="1" baseline="-25000">
                <a:solidFill>
                  <a:schemeClr val="tx2"/>
                </a:solidFill>
                <a:latin typeface="Garamond" pitchFamily="18" charset="0"/>
              </a:rPr>
              <a:t>1</a:t>
            </a:r>
            <a:r>
              <a:rPr lang="en-US" sz="1800" b="1">
                <a:solidFill>
                  <a:schemeClr val="tx2"/>
                </a:solidFill>
                <a:latin typeface="Garamond" pitchFamily="18" charset="0"/>
              </a:rPr>
              <a:t>(a) . gr</a:t>
            </a:r>
            <a:r>
              <a:rPr lang="en-US" sz="1900" b="1" baseline="-25000">
                <a:solidFill>
                  <a:schemeClr val="tx2"/>
                </a:solidFill>
                <a:latin typeface="Garamond" pitchFamily="18" charset="0"/>
              </a:rPr>
              <a:t>2</a:t>
            </a:r>
            <a:r>
              <a:rPr lang="en-US" sz="1800" b="1">
                <a:solidFill>
                  <a:schemeClr val="tx2"/>
                </a:solidFill>
                <a:latin typeface="Garamond" pitchFamily="18" charset="0"/>
              </a:rPr>
              <a:t>(a)</a:t>
            </a:r>
            <a:endParaRPr lang="en-US" sz="1800">
              <a:latin typeface="Garamond" pitchFamily="18" charset="0"/>
            </a:endParaRPr>
          </a:p>
        </p:txBody>
      </p:sp>
      <p:sp>
        <p:nvSpPr>
          <p:cNvPr id="530436" name="Text Box 4"/>
          <p:cNvSpPr txBox="1">
            <a:spLocks noChangeArrowheads="1"/>
          </p:cNvSpPr>
          <p:nvPr/>
        </p:nvSpPr>
        <p:spPr bwMode="auto">
          <a:xfrm>
            <a:off x="304800" y="2895600"/>
            <a:ext cx="8001000" cy="58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rgbClr val="0066FF"/>
                </a:solidFill>
              </a:rPr>
              <a:t>How many times will be observe attribute value </a:t>
            </a:r>
            <a:r>
              <a:rPr lang="en-US">
                <a:solidFill>
                  <a:srgbClr val="FF0000"/>
                </a:solidFill>
              </a:rPr>
              <a:t>a</a:t>
            </a:r>
            <a:r>
              <a:rPr lang="en-US">
                <a:solidFill>
                  <a:srgbClr val="0066FF"/>
                </a:solidFill>
              </a:rPr>
              <a:t> after processing Dr</a:t>
            </a:r>
            <a:r>
              <a:rPr lang="en-US" baseline="-25000">
                <a:solidFill>
                  <a:srgbClr val="0066FF"/>
                </a:solidFill>
              </a:rPr>
              <a:t>1</a:t>
            </a:r>
            <a:r>
              <a:rPr lang="en-US">
                <a:solidFill>
                  <a:srgbClr val="0066FF"/>
                </a:solidFill>
              </a:rPr>
              <a:t> and Dr</a:t>
            </a:r>
            <a:r>
              <a:rPr lang="en-US" baseline="-25000">
                <a:solidFill>
                  <a:srgbClr val="0066FF"/>
                </a:solidFill>
              </a:rPr>
              <a:t>2</a:t>
            </a:r>
            <a:r>
              <a:rPr lang="en-US" sz="2100">
                <a:solidFill>
                  <a:srgbClr val="0066FF"/>
                </a:solidFill>
              </a:rPr>
              <a:t> documents?</a:t>
            </a:r>
          </a:p>
        </p:txBody>
      </p:sp>
      <p:sp>
        <p:nvSpPr>
          <p:cNvPr id="530437" name="Rectangle 5"/>
          <p:cNvSpPr>
            <a:spLocks noChangeArrowheads="1"/>
          </p:cNvSpPr>
          <p:nvPr/>
        </p:nvSpPr>
        <p:spPr bwMode="auto">
          <a:xfrm>
            <a:off x="381000" y="42672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</a:pPr>
            <a:r>
              <a:rPr lang="en-US" sz="2000" b="0"/>
              <a:t>Dg   – good documents in D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2000" b="0"/>
              <a:t>Dr   – retrieved documents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2000" b="0"/>
              <a:t>Dgr  – good documents observed in Dr</a:t>
            </a:r>
          </a:p>
          <a:p>
            <a:pPr marL="342900" indent="-342900" algn="l">
              <a:lnSpc>
                <a:spcPct val="90000"/>
              </a:lnSpc>
            </a:pPr>
            <a:endParaRPr lang="en-US" sz="2000" b="0"/>
          </a:p>
          <a:p>
            <a:pPr marL="342900" indent="-342900" algn="l">
              <a:lnSpc>
                <a:spcPct val="90000"/>
              </a:lnSpc>
              <a:buFont typeface="Wingdings" pitchFamily="2" charset="2"/>
              <a:buNone/>
            </a:pPr>
            <a:r>
              <a:rPr lang="en-US" sz="2000" b="0"/>
              <a:t>Model document retrieval as sampling without replacement over D</a:t>
            </a:r>
          </a:p>
        </p:txBody>
      </p:sp>
      <p:sp>
        <p:nvSpPr>
          <p:cNvPr id="530438" name="Text Box 6"/>
          <p:cNvSpPr txBox="1">
            <a:spLocks noChangeArrowheads="1"/>
          </p:cNvSpPr>
          <p:nvPr/>
        </p:nvSpPr>
        <p:spPr bwMode="auto">
          <a:xfrm>
            <a:off x="381000" y="3657600"/>
            <a:ext cx="7494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2"/>
                </a:solidFill>
              </a:rPr>
              <a:t>How many good documents will we observe after retrieving Dr documents?</a:t>
            </a:r>
          </a:p>
        </p:txBody>
      </p:sp>
      <p:graphicFrame>
        <p:nvGraphicFramePr>
          <p:cNvPr id="530439" name="Object 7"/>
          <p:cNvGraphicFramePr>
            <a:graphicFrameLocks noChangeAspect="1"/>
          </p:cNvGraphicFramePr>
          <p:nvPr/>
        </p:nvGraphicFramePr>
        <p:xfrm>
          <a:off x="304800" y="6172200"/>
          <a:ext cx="7835900" cy="500063"/>
        </p:xfrm>
        <a:graphic>
          <a:graphicData uri="http://schemas.openxmlformats.org/presentationml/2006/ole">
            <p:oleObj spid="_x0000_s530439" name="Equation" r:id="rId4" imgW="3187440" imgH="203040" progId="Equation.3">
              <p:embed/>
            </p:oleObj>
          </a:graphicData>
        </a:graphic>
      </p:graphicFrame>
      <p:pic>
        <p:nvPicPr>
          <p:cNvPr id="530440" name="Picture 8" descr="MCj0431512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4953000"/>
            <a:ext cx="304800" cy="304800"/>
          </a:xfrm>
          <a:prstGeom prst="rect">
            <a:avLst/>
          </a:prstGeom>
          <a:noFill/>
        </p:spPr>
      </p:pic>
      <p:sp>
        <p:nvSpPr>
          <p:cNvPr id="530441" name="Text Box 9"/>
          <p:cNvSpPr txBox="1">
            <a:spLocks noChangeArrowheads="1"/>
          </p:cNvSpPr>
          <p:nvPr/>
        </p:nvSpPr>
        <p:spPr bwMode="auto">
          <a:xfrm>
            <a:off x="1066800" y="8912225"/>
            <a:ext cx="6507163" cy="612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rgbClr val="FF0000"/>
                </a:solidFill>
              </a:rPr>
              <a:t>Analysis for Filtered Scan depends on classifier characteristics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rgbClr val="FF0000"/>
                </a:solidFill>
              </a:rPr>
              <a:t>Analysis for PromD depends on query characteristics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0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30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30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0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0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30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30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30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3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30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3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3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36" grpId="0"/>
      <p:bldP spid="530438" grpId="0"/>
      <p:bldP spid="5304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082E-20BA-471C-B93A-775DA6FAA9A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Joining Information Extraction Output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>
                <a:latin typeface="Garamond" pitchFamily="18" charset="0"/>
              </a:rPr>
              <a:t>Real-world architectures often stitch together output from multiple extraction systems</a:t>
            </a:r>
          </a:p>
        </p:txBody>
      </p:sp>
      <p:sp>
        <p:nvSpPr>
          <p:cNvPr id="450564" name="Text Box 4"/>
          <p:cNvSpPr txBox="1">
            <a:spLocks noChangeArrowheads="1"/>
          </p:cNvSpPr>
          <p:nvPr/>
        </p:nvSpPr>
        <p:spPr bwMode="auto">
          <a:xfrm>
            <a:off x="1354138" y="5200650"/>
            <a:ext cx="1130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/>
              <a:t>SeekingAlpha</a:t>
            </a:r>
          </a:p>
        </p:txBody>
      </p:sp>
      <p:grpSp>
        <p:nvGrpSpPr>
          <p:cNvPr id="450565" name="Group 5"/>
          <p:cNvGrpSpPr>
            <a:grpSpLocks/>
          </p:cNvGrpSpPr>
          <p:nvPr/>
        </p:nvGrpSpPr>
        <p:grpSpPr bwMode="auto">
          <a:xfrm>
            <a:off x="895350" y="5273675"/>
            <a:ext cx="2133600" cy="536575"/>
            <a:chOff x="528" y="3502"/>
            <a:chExt cx="1366" cy="434"/>
          </a:xfrm>
        </p:grpSpPr>
        <p:sp>
          <p:nvSpPr>
            <p:cNvPr id="450566" name="AutoShape 6"/>
            <p:cNvSpPr>
              <a:spLocks noChangeArrowheads="1"/>
            </p:cNvSpPr>
            <p:nvPr/>
          </p:nvSpPr>
          <p:spPr bwMode="auto">
            <a:xfrm>
              <a:off x="528" y="3502"/>
              <a:ext cx="1366" cy="434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50567" name="AutoShape 7"/>
            <p:cNvSpPr>
              <a:spLocks noChangeArrowheads="1"/>
            </p:cNvSpPr>
            <p:nvPr/>
          </p:nvSpPr>
          <p:spPr bwMode="auto">
            <a:xfrm>
              <a:off x="624" y="3731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68" name="AutoShape 8"/>
            <p:cNvSpPr>
              <a:spLocks noChangeArrowheads="1"/>
            </p:cNvSpPr>
            <p:nvPr/>
          </p:nvSpPr>
          <p:spPr bwMode="auto">
            <a:xfrm>
              <a:off x="960" y="3731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69" name="AutoShape 9"/>
            <p:cNvSpPr>
              <a:spLocks noChangeArrowheads="1"/>
            </p:cNvSpPr>
            <p:nvPr/>
          </p:nvSpPr>
          <p:spPr bwMode="auto">
            <a:xfrm>
              <a:off x="1296" y="3779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70" name="AutoShape 10"/>
            <p:cNvSpPr>
              <a:spLocks noChangeArrowheads="1"/>
            </p:cNvSpPr>
            <p:nvPr/>
          </p:nvSpPr>
          <p:spPr bwMode="auto">
            <a:xfrm>
              <a:off x="1632" y="3683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71" name="AutoShape 11"/>
            <p:cNvSpPr>
              <a:spLocks noChangeArrowheads="1"/>
            </p:cNvSpPr>
            <p:nvPr/>
          </p:nvSpPr>
          <p:spPr bwMode="auto">
            <a:xfrm>
              <a:off x="768" y="3635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72" name="AutoShape 12"/>
            <p:cNvSpPr>
              <a:spLocks noChangeArrowheads="1"/>
            </p:cNvSpPr>
            <p:nvPr/>
          </p:nvSpPr>
          <p:spPr bwMode="auto">
            <a:xfrm>
              <a:off x="1392" y="3635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0573" name="AutoShape 13"/>
          <p:cNvSpPr>
            <a:spLocks noChangeArrowheads="1"/>
          </p:cNvSpPr>
          <p:nvPr/>
        </p:nvSpPr>
        <p:spPr bwMode="auto">
          <a:xfrm>
            <a:off x="1809750" y="5038725"/>
            <a:ext cx="228600" cy="152400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74" name="Text Box 14"/>
          <p:cNvSpPr txBox="1">
            <a:spLocks noChangeArrowheads="1"/>
          </p:cNvSpPr>
          <p:nvPr/>
        </p:nvSpPr>
        <p:spPr bwMode="auto">
          <a:xfrm>
            <a:off x="6354763" y="5162550"/>
            <a:ext cx="14843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/>
              <a:t>Wall Street Journal</a:t>
            </a:r>
          </a:p>
        </p:txBody>
      </p:sp>
      <p:grpSp>
        <p:nvGrpSpPr>
          <p:cNvPr id="450575" name="Group 15"/>
          <p:cNvGrpSpPr>
            <a:grpSpLocks/>
          </p:cNvGrpSpPr>
          <p:nvPr/>
        </p:nvGrpSpPr>
        <p:grpSpPr bwMode="auto">
          <a:xfrm>
            <a:off x="6048375" y="5235575"/>
            <a:ext cx="2133600" cy="536575"/>
            <a:chOff x="3744" y="3502"/>
            <a:chExt cx="1366" cy="434"/>
          </a:xfrm>
        </p:grpSpPr>
        <p:sp>
          <p:nvSpPr>
            <p:cNvPr id="450576" name="AutoShape 16"/>
            <p:cNvSpPr>
              <a:spLocks noChangeArrowheads="1"/>
            </p:cNvSpPr>
            <p:nvPr/>
          </p:nvSpPr>
          <p:spPr bwMode="auto">
            <a:xfrm>
              <a:off x="3744" y="3502"/>
              <a:ext cx="1366" cy="434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50577" name="AutoShape 17"/>
            <p:cNvSpPr>
              <a:spLocks noChangeArrowheads="1"/>
            </p:cNvSpPr>
            <p:nvPr/>
          </p:nvSpPr>
          <p:spPr bwMode="auto">
            <a:xfrm>
              <a:off x="3840" y="3731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78" name="AutoShape 18"/>
            <p:cNvSpPr>
              <a:spLocks noChangeArrowheads="1"/>
            </p:cNvSpPr>
            <p:nvPr/>
          </p:nvSpPr>
          <p:spPr bwMode="auto">
            <a:xfrm>
              <a:off x="4176" y="3731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79" name="AutoShape 19"/>
            <p:cNvSpPr>
              <a:spLocks noChangeArrowheads="1"/>
            </p:cNvSpPr>
            <p:nvPr/>
          </p:nvSpPr>
          <p:spPr bwMode="auto">
            <a:xfrm>
              <a:off x="4512" y="3779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80" name="AutoShape 20"/>
            <p:cNvSpPr>
              <a:spLocks noChangeArrowheads="1"/>
            </p:cNvSpPr>
            <p:nvPr/>
          </p:nvSpPr>
          <p:spPr bwMode="auto">
            <a:xfrm>
              <a:off x="4848" y="3683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81" name="AutoShape 21"/>
            <p:cNvSpPr>
              <a:spLocks noChangeArrowheads="1"/>
            </p:cNvSpPr>
            <p:nvPr/>
          </p:nvSpPr>
          <p:spPr bwMode="auto">
            <a:xfrm>
              <a:off x="3984" y="3635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582" name="AutoShape 22"/>
            <p:cNvSpPr>
              <a:spLocks noChangeArrowheads="1"/>
            </p:cNvSpPr>
            <p:nvPr/>
          </p:nvSpPr>
          <p:spPr bwMode="auto">
            <a:xfrm>
              <a:off x="4608" y="3635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0583" name="AutoShape 23"/>
          <p:cNvSpPr>
            <a:spLocks noChangeArrowheads="1"/>
          </p:cNvSpPr>
          <p:nvPr/>
        </p:nvSpPr>
        <p:spPr bwMode="auto">
          <a:xfrm>
            <a:off x="6924675" y="5038725"/>
            <a:ext cx="228600" cy="152400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50650" name="Group 90"/>
          <p:cNvGraphicFramePr>
            <a:graphicFrameLocks noGrp="1"/>
          </p:cNvGraphicFramePr>
          <p:nvPr/>
        </p:nvGraphicFramePr>
        <p:xfrm>
          <a:off x="828675" y="3514725"/>
          <a:ext cx="2209800" cy="822960"/>
        </p:xfrm>
        <a:graphic>
          <a:graphicData uri="http://schemas.openxmlformats.org/drawingml/2006/table">
            <a:tbl>
              <a:tblPr/>
              <a:tblGrid>
                <a:gridCol w="923925"/>
                <a:gridCol w="1285875"/>
              </a:tblGrid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Time Warner Inc.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0654" name="Group 94"/>
          <p:cNvGraphicFramePr>
            <a:graphicFrameLocks noGrp="1"/>
          </p:cNvGraphicFramePr>
          <p:nvPr/>
        </p:nvGraphicFramePr>
        <p:xfrm>
          <a:off x="6010275" y="3514725"/>
          <a:ext cx="1981200" cy="822960"/>
        </p:xfrm>
        <a:graphic>
          <a:graphicData uri="http://schemas.openxmlformats.org/drawingml/2006/table">
            <a:tbl>
              <a:tblPr/>
              <a:tblGrid>
                <a:gridCol w="923925"/>
                <a:gridCol w="1057275"/>
              </a:tblGrid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Virginia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0652" name="Group 92"/>
          <p:cNvGraphicFramePr>
            <a:graphicFrameLocks noGrp="1"/>
          </p:cNvGraphicFramePr>
          <p:nvPr/>
        </p:nvGraphicFramePr>
        <p:xfrm>
          <a:off x="2990850" y="2286000"/>
          <a:ext cx="3200400" cy="838200"/>
        </p:xfrm>
        <a:graphic>
          <a:graphicData uri="http://schemas.openxmlformats.org/drawingml/2006/table">
            <a:tbl>
              <a:tblPr/>
              <a:tblGrid>
                <a:gridCol w="895350"/>
                <a:gridCol w="1470025"/>
                <a:gridCol w="835025"/>
              </a:tblGrid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Time Warner Inc.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Virginia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50630" name="Group 70"/>
          <p:cNvGrpSpPr>
            <a:grpSpLocks/>
          </p:cNvGrpSpPr>
          <p:nvPr/>
        </p:nvGrpSpPr>
        <p:grpSpPr bwMode="auto">
          <a:xfrm>
            <a:off x="2733675" y="3128963"/>
            <a:ext cx="3886200" cy="381000"/>
            <a:chOff x="1728" y="2157"/>
            <a:chExt cx="2448" cy="240"/>
          </a:xfrm>
        </p:grpSpPr>
        <p:sp>
          <p:nvSpPr>
            <p:cNvPr id="450631" name="Line 71"/>
            <p:cNvSpPr>
              <a:spLocks noChangeShapeType="1"/>
            </p:cNvSpPr>
            <p:nvPr/>
          </p:nvSpPr>
          <p:spPr bwMode="auto">
            <a:xfrm>
              <a:off x="2899" y="2157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0632" name="Line 72"/>
            <p:cNvSpPr>
              <a:spLocks noChangeShapeType="1"/>
            </p:cNvSpPr>
            <p:nvPr/>
          </p:nvSpPr>
          <p:spPr bwMode="auto">
            <a:xfrm>
              <a:off x="1728" y="2253"/>
              <a:ext cx="24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0633" name="Line 73"/>
            <p:cNvSpPr>
              <a:spLocks noChangeShapeType="1"/>
            </p:cNvSpPr>
            <p:nvPr/>
          </p:nvSpPr>
          <p:spPr bwMode="auto">
            <a:xfrm>
              <a:off x="1728" y="2253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0634" name="Line 74"/>
            <p:cNvSpPr>
              <a:spLocks noChangeShapeType="1"/>
            </p:cNvSpPr>
            <p:nvPr/>
          </p:nvSpPr>
          <p:spPr bwMode="auto">
            <a:xfrm>
              <a:off x="4176" y="2253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635" name="Rectangle 75"/>
          <p:cNvSpPr>
            <a:spLocks noChangeArrowheads="1"/>
          </p:cNvSpPr>
          <p:nvPr/>
        </p:nvSpPr>
        <p:spPr bwMode="auto">
          <a:xfrm>
            <a:off x="1057275" y="4619625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sp>
        <p:nvSpPr>
          <p:cNvPr id="450636" name="Text Box 76"/>
          <p:cNvSpPr txBox="1">
            <a:spLocks noChangeArrowheads="1"/>
          </p:cNvSpPr>
          <p:nvPr/>
        </p:nvSpPr>
        <p:spPr bwMode="auto">
          <a:xfrm>
            <a:off x="762000" y="3257550"/>
            <a:ext cx="849313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Mergers</a:t>
            </a:r>
          </a:p>
        </p:txBody>
      </p:sp>
      <p:sp>
        <p:nvSpPr>
          <p:cNvPr id="450637" name="Text Box 77"/>
          <p:cNvSpPr txBox="1">
            <a:spLocks noChangeArrowheads="1"/>
          </p:cNvSpPr>
          <p:nvPr/>
        </p:nvSpPr>
        <p:spPr bwMode="auto">
          <a:xfrm>
            <a:off x="6775450" y="3259138"/>
            <a:ext cx="1292225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Headquarters</a:t>
            </a:r>
          </a:p>
        </p:txBody>
      </p:sp>
      <p:sp>
        <p:nvSpPr>
          <p:cNvPr id="450638" name="Rectangle 78"/>
          <p:cNvSpPr>
            <a:spLocks noChangeArrowheads="1"/>
          </p:cNvSpPr>
          <p:nvPr/>
        </p:nvSpPr>
        <p:spPr bwMode="auto">
          <a:xfrm>
            <a:off x="6086475" y="4619625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sp>
        <p:nvSpPr>
          <p:cNvPr id="450639" name="AutoShape 79"/>
          <p:cNvSpPr>
            <a:spLocks noChangeArrowheads="1"/>
          </p:cNvSpPr>
          <p:nvPr/>
        </p:nvSpPr>
        <p:spPr bwMode="auto">
          <a:xfrm>
            <a:off x="6870700" y="4383088"/>
            <a:ext cx="228600" cy="152400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40" name="AutoShape 80"/>
          <p:cNvSpPr>
            <a:spLocks noChangeArrowheads="1"/>
          </p:cNvSpPr>
          <p:nvPr/>
        </p:nvSpPr>
        <p:spPr bwMode="auto">
          <a:xfrm>
            <a:off x="1828800" y="4383088"/>
            <a:ext cx="228600" cy="152400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41" name="Text Box 81"/>
          <p:cNvSpPr txBox="1">
            <a:spLocks noChangeArrowheads="1"/>
          </p:cNvSpPr>
          <p:nvPr/>
        </p:nvSpPr>
        <p:spPr bwMode="auto">
          <a:xfrm>
            <a:off x="3352800" y="1905000"/>
            <a:ext cx="2338388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Mergers        Headquarters</a:t>
            </a:r>
          </a:p>
        </p:txBody>
      </p:sp>
      <p:grpSp>
        <p:nvGrpSpPr>
          <p:cNvPr id="450642" name="Group 82"/>
          <p:cNvGrpSpPr>
            <a:grpSpLocks/>
          </p:cNvGrpSpPr>
          <p:nvPr/>
        </p:nvGrpSpPr>
        <p:grpSpPr bwMode="auto">
          <a:xfrm>
            <a:off x="4222750" y="1947863"/>
            <a:ext cx="152400" cy="152400"/>
            <a:chOff x="2208" y="3408"/>
            <a:chExt cx="144" cy="144"/>
          </a:xfrm>
        </p:grpSpPr>
        <p:sp>
          <p:nvSpPr>
            <p:cNvPr id="450643" name="Line 83"/>
            <p:cNvSpPr>
              <a:spLocks noChangeShapeType="1"/>
            </p:cNvSpPr>
            <p:nvPr/>
          </p:nvSpPr>
          <p:spPr bwMode="auto">
            <a:xfrm>
              <a:off x="2208" y="3408"/>
              <a:ext cx="0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0644" name="Line 84"/>
            <p:cNvSpPr>
              <a:spLocks noChangeShapeType="1"/>
            </p:cNvSpPr>
            <p:nvPr/>
          </p:nvSpPr>
          <p:spPr bwMode="auto">
            <a:xfrm>
              <a:off x="2352" y="3408"/>
              <a:ext cx="0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0645" name="Line 85"/>
            <p:cNvSpPr>
              <a:spLocks noChangeShapeType="1"/>
            </p:cNvSpPr>
            <p:nvPr/>
          </p:nvSpPr>
          <p:spPr bwMode="auto">
            <a:xfrm flipV="1">
              <a:off x="2208" y="3408"/>
              <a:ext cx="144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0646" name="Line 86"/>
            <p:cNvSpPr>
              <a:spLocks noChangeShapeType="1"/>
            </p:cNvSpPr>
            <p:nvPr/>
          </p:nvSpPr>
          <p:spPr bwMode="auto">
            <a:xfrm>
              <a:off x="2208" y="3408"/>
              <a:ext cx="144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648" name="Text Box 88"/>
          <p:cNvSpPr txBox="1">
            <a:spLocks noChangeArrowheads="1"/>
          </p:cNvSpPr>
          <p:nvPr/>
        </p:nvSpPr>
        <p:spPr bwMode="auto">
          <a:xfrm>
            <a:off x="1676400" y="6248400"/>
            <a:ext cx="5562600" cy="349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2100">
                <a:solidFill>
                  <a:srgbClr val="0066FF"/>
                </a:solidFill>
              </a:rPr>
              <a:t>But, information extraction is a noisy process!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0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50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50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50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50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50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50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50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50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5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50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50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50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50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50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50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50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4" grpId="0"/>
      <p:bldP spid="450573" grpId="0" animBg="1"/>
      <p:bldP spid="450574" grpId="0"/>
      <p:bldP spid="450583" grpId="0" animBg="1"/>
      <p:bldP spid="450635" grpId="0" animBg="1"/>
      <p:bldP spid="450636" grpId="0"/>
      <p:bldP spid="450637" grpId="0"/>
      <p:bldP spid="450638" grpId="0" animBg="1"/>
      <p:bldP spid="450639" grpId="0" animBg="1"/>
      <p:bldP spid="450640" grpId="0" animBg="1"/>
      <p:bldP spid="4506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2EE66-2B21-4496-A121-44F74957AD37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139825"/>
          </a:xfrm>
        </p:spPr>
        <p:txBody>
          <a:bodyPr/>
          <a:lstStyle/>
          <a:p>
            <a:r>
              <a:rPr lang="en-US" sz="3800"/>
              <a:t>Joining Output Quality Depends on Extraction System Characteristics</a:t>
            </a:r>
          </a:p>
        </p:txBody>
      </p:sp>
      <p:sp>
        <p:nvSpPr>
          <p:cNvPr id="447569" name="Text Box 81"/>
          <p:cNvSpPr txBox="1">
            <a:spLocks noChangeArrowheads="1"/>
          </p:cNvSpPr>
          <p:nvPr/>
        </p:nvSpPr>
        <p:spPr bwMode="auto">
          <a:xfrm>
            <a:off x="1277938" y="5334000"/>
            <a:ext cx="1130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/>
              <a:t>SeekingAlpha</a:t>
            </a:r>
          </a:p>
        </p:txBody>
      </p:sp>
      <p:grpSp>
        <p:nvGrpSpPr>
          <p:cNvPr id="447570" name="Group 82"/>
          <p:cNvGrpSpPr>
            <a:grpSpLocks/>
          </p:cNvGrpSpPr>
          <p:nvPr/>
        </p:nvGrpSpPr>
        <p:grpSpPr bwMode="auto">
          <a:xfrm>
            <a:off x="819150" y="5407025"/>
            <a:ext cx="2133600" cy="536575"/>
            <a:chOff x="528" y="3502"/>
            <a:chExt cx="1366" cy="434"/>
          </a:xfrm>
        </p:grpSpPr>
        <p:sp>
          <p:nvSpPr>
            <p:cNvPr id="447571" name="AutoShape 83"/>
            <p:cNvSpPr>
              <a:spLocks noChangeArrowheads="1"/>
            </p:cNvSpPr>
            <p:nvPr/>
          </p:nvSpPr>
          <p:spPr bwMode="auto">
            <a:xfrm>
              <a:off x="528" y="3502"/>
              <a:ext cx="1366" cy="434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47572" name="AutoShape 84"/>
            <p:cNvSpPr>
              <a:spLocks noChangeArrowheads="1"/>
            </p:cNvSpPr>
            <p:nvPr/>
          </p:nvSpPr>
          <p:spPr bwMode="auto">
            <a:xfrm>
              <a:off x="624" y="3731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73" name="AutoShape 85"/>
            <p:cNvSpPr>
              <a:spLocks noChangeArrowheads="1"/>
            </p:cNvSpPr>
            <p:nvPr/>
          </p:nvSpPr>
          <p:spPr bwMode="auto">
            <a:xfrm>
              <a:off x="960" y="3731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74" name="AutoShape 86"/>
            <p:cNvSpPr>
              <a:spLocks noChangeArrowheads="1"/>
            </p:cNvSpPr>
            <p:nvPr/>
          </p:nvSpPr>
          <p:spPr bwMode="auto">
            <a:xfrm>
              <a:off x="1296" y="3779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75" name="AutoShape 87"/>
            <p:cNvSpPr>
              <a:spLocks noChangeArrowheads="1"/>
            </p:cNvSpPr>
            <p:nvPr/>
          </p:nvSpPr>
          <p:spPr bwMode="auto">
            <a:xfrm>
              <a:off x="1632" y="3683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76" name="AutoShape 88"/>
            <p:cNvSpPr>
              <a:spLocks noChangeArrowheads="1"/>
            </p:cNvSpPr>
            <p:nvPr/>
          </p:nvSpPr>
          <p:spPr bwMode="auto">
            <a:xfrm>
              <a:off x="768" y="3635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77" name="AutoShape 89"/>
            <p:cNvSpPr>
              <a:spLocks noChangeArrowheads="1"/>
            </p:cNvSpPr>
            <p:nvPr/>
          </p:nvSpPr>
          <p:spPr bwMode="auto">
            <a:xfrm>
              <a:off x="1392" y="3635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7578" name="AutoShape 90"/>
          <p:cNvSpPr>
            <a:spLocks noChangeArrowheads="1"/>
          </p:cNvSpPr>
          <p:nvPr/>
        </p:nvSpPr>
        <p:spPr bwMode="auto">
          <a:xfrm>
            <a:off x="1733550" y="5172075"/>
            <a:ext cx="228600" cy="152400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7579" name="Text Box 91"/>
          <p:cNvSpPr txBox="1">
            <a:spLocks noChangeArrowheads="1"/>
          </p:cNvSpPr>
          <p:nvPr/>
        </p:nvSpPr>
        <p:spPr bwMode="auto">
          <a:xfrm>
            <a:off x="6278563" y="5295900"/>
            <a:ext cx="14843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/>
              <a:t>Wall Street Journal</a:t>
            </a:r>
          </a:p>
        </p:txBody>
      </p:sp>
      <p:grpSp>
        <p:nvGrpSpPr>
          <p:cNvPr id="447580" name="Group 92"/>
          <p:cNvGrpSpPr>
            <a:grpSpLocks/>
          </p:cNvGrpSpPr>
          <p:nvPr/>
        </p:nvGrpSpPr>
        <p:grpSpPr bwMode="auto">
          <a:xfrm>
            <a:off x="5972175" y="5368925"/>
            <a:ext cx="2133600" cy="536575"/>
            <a:chOff x="3744" y="3502"/>
            <a:chExt cx="1366" cy="434"/>
          </a:xfrm>
        </p:grpSpPr>
        <p:sp>
          <p:nvSpPr>
            <p:cNvPr id="447581" name="AutoShape 93"/>
            <p:cNvSpPr>
              <a:spLocks noChangeArrowheads="1"/>
            </p:cNvSpPr>
            <p:nvPr/>
          </p:nvSpPr>
          <p:spPr bwMode="auto">
            <a:xfrm>
              <a:off x="3744" y="3502"/>
              <a:ext cx="1366" cy="434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47582" name="AutoShape 94"/>
            <p:cNvSpPr>
              <a:spLocks noChangeArrowheads="1"/>
            </p:cNvSpPr>
            <p:nvPr/>
          </p:nvSpPr>
          <p:spPr bwMode="auto">
            <a:xfrm>
              <a:off x="3840" y="3731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83" name="AutoShape 95"/>
            <p:cNvSpPr>
              <a:spLocks noChangeArrowheads="1"/>
            </p:cNvSpPr>
            <p:nvPr/>
          </p:nvSpPr>
          <p:spPr bwMode="auto">
            <a:xfrm>
              <a:off x="4176" y="3731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84" name="AutoShape 96"/>
            <p:cNvSpPr>
              <a:spLocks noChangeArrowheads="1"/>
            </p:cNvSpPr>
            <p:nvPr/>
          </p:nvSpPr>
          <p:spPr bwMode="auto">
            <a:xfrm>
              <a:off x="4512" y="3779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85" name="AutoShape 97"/>
            <p:cNvSpPr>
              <a:spLocks noChangeArrowheads="1"/>
            </p:cNvSpPr>
            <p:nvPr/>
          </p:nvSpPr>
          <p:spPr bwMode="auto">
            <a:xfrm>
              <a:off x="4848" y="3683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86" name="AutoShape 98"/>
            <p:cNvSpPr>
              <a:spLocks noChangeArrowheads="1"/>
            </p:cNvSpPr>
            <p:nvPr/>
          </p:nvSpPr>
          <p:spPr bwMode="auto">
            <a:xfrm>
              <a:off x="3984" y="3635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587" name="AutoShape 99"/>
            <p:cNvSpPr>
              <a:spLocks noChangeArrowheads="1"/>
            </p:cNvSpPr>
            <p:nvPr/>
          </p:nvSpPr>
          <p:spPr bwMode="auto">
            <a:xfrm>
              <a:off x="4608" y="3635"/>
              <a:ext cx="232" cy="109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7588" name="AutoShape 100"/>
          <p:cNvSpPr>
            <a:spLocks noChangeArrowheads="1"/>
          </p:cNvSpPr>
          <p:nvPr/>
        </p:nvSpPr>
        <p:spPr bwMode="auto">
          <a:xfrm>
            <a:off x="6848475" y="5172075"/>
            <a:ext cx="228600" cy="152400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47718" name="Group 230"/>
          <p:cNvGraphicFramePr>
            <a:graphicFrameLocks noGrp="1"/>
          </p:cNvGraphicFramePr>
          <p:nvPr/>
        </p:nvGraphicFramePr>
        <p:xfrm>
          <a:off x="838200" y="3373438"/>
          <a:ext cx="2286000" cy="1097280"/>
        </p:xfrm>
        <a:graphic>
          <a:graphicData uri="http://schemas.openxmlformats.org/drawingml/2006/table">
            <a:tbl>
              <a:tblPr/>
              <a:tblGrid>
                <a:gridCol w="990600"/>
                <a:gridCol w="1295400"/>
              </a:tblGrid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Garamond" pitchFamily="18" charset="0"/>
                        </a:rPr>
                        <a:t>Time Warner Inc.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United Airlines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7722" name="Group 234"/>
          <p:cNvGraphicFramePr>
            <a:graphicFrameLocks noGrp="1"/>
          </p:cNvGraphicFramePr>
          <p:nvPr/>
        </p:nvGraphicFramePr>
        <p:xfrm>
          <a:off x="6019800" y="3373438"/>
          <a:ext cx="1981200" cy="1097280"/>
        </p:xfrm>
        <a:graphic>
          <a:graphicData uri="http://schemas.openxmlformats.org/drawingml/2006/table">
            <a:tbl>
              <a:tblPr/>
              <a:tblGrid>
                <a:gridCol w="914400"/>
                <a:gridCol w="1066800"/>
              </a:tblGrid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Apple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New York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Virginia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7720" name="Group 232"/>
          <p:cNvGraphicFramePr>
            <a:graphicFrameLocks noGrp="1"/>
          </p:cNvGraphicFramePr>
          <p:nvPr/>
        </p:nvGraphicFramePr>
        <p:xfrm>
          <a:off x="2895600" y="1885950"/>
          <a:ext cx="3305175" cy="1117600"/>
        </p:xfrm>
        <a:graphic>
          <a:graphicData uri="http://schemas.openxmlformats.org/drawingml/2006/table">
            <a:tbl>
              <a:tblPr/>
              <a:tblGrid>
                <a:gridCol w="914400"/>
                <a:gridCol w="1555750"/>
                <a:gridCol w="835025"/>
              </a:tblGrid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MergedWith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America West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Garamond" pitchFamily="18" charset="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Garamond" pitchFamily="18" charset="0"/>
                        </a:rPr>
                        <a:t>Time Warner Inc.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Garamond" pitchFamily="18" charset="0"/>
                        </a:rPr>
                        <a:t>Virginia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US Airways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United Airlines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Arizona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47635" name="Group 147"/>
          <p:cNvGrpSpPr>
            <a:grpSpLocks/>
          </p:cNvGrpSpPr>
          <p:nvPr/>
        </p:nvGrpSpPr>
        <p:grpSpPr bwMode="auto">
          <a:xfrm>
            <a:off x="2743200" y="3028950"/>
            <a:ext cx="3886200" cy="339725"/>
            <a:chOff x="1728" y="2157"/>
            <a:chExt cx="2448" cy="240"/>
          </a:xfrm>
        </p:grpSpPr>
        <p:sp>
          <p:nvSpPr>
            <p:cNvPr id="447636" name="Line 148"/>
            <p:cNvSpPr>
              <a:spLocks noChangeShapeType="1"/>
            </p:cNvSpPr>
            <p:nvPr/>
          </p:nvSpPr>
          <p:spPr bwMode="auto">
            <a:xfrm>
              <a:off x="2899" y="2157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37" name="Line 149"/>
            <p:cNvSpPr>
              <a:spLocks noChangeShapeType="1"/>
            </p:cNvSpPr>
            <p:nvPr/>
          </p:nvSpPr>
          <p:spPr bwMode="auto">
            <a:xfrm>
              <a:off x="1728" y="2253"/>
              <a:ext cx="24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38" name="Line 150"/>
            <p:cNvSpPr>
              <a:spLocks noChangeShapeType="1"/>
            </p:cNvSpPr>
            <p:nvPr/>
          </p:nvSpPr>
          <p:spPr bwMode="auto">
            <a:xfrm>
              <a:off x="1728" y="2253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39" name="Line 151"/>
            <p:cNvSpPr>
              <a:spLocks noChangeShapeType="1"/>
            </p:cNvSpPr>
            <p:nvPr/>
          </p:nvSpPr>
          <p:spPr bwMode="auto">
            <a:xfrm>
              <a:off x="4176" y="2253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7640" name="Rectangle 152"/>
          <p:cNvSpPr>
            <a:spLocks noChangeArrowheads="1"/>
          </p:cNvSpPr>
          <p:nvPr/>
        </p:nvSpPr>
        <p:spPr bwMode="auto">
          <a:xfrm>
            <a:off x="981075" y="4752975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sp>
        <p:nvSpPr>
          <p:cNvPr id="447641" name="Text Box 153"/>
          <p:cNvSpPr txBox="1">
            <a:spLocks noChangeArrowheads="1"/>
          </p:cNvSpPr>
          <p:nvPr/>
        </p:nvSpPr>
        <p:spPr bwMode="auto">
          <a:xfrm>
            <a:off x="771525" y="3116263"/>
            <a:ext cx="849313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Mergers</a:t>
            </a:r>
          </a:p>
        </p:txBody>
      </p:sp>
      <p:sp>
        <p:nvSpPr>
          <p:cNvPr id="447642" name="Text Box 154"/>
          <p:cNvSpPr txBox="1">
            <a:spLocks noChangeArrowheads="1"/>
          </p:cNvSpPr>
          <p:nvPr/>
        </p:nvSpPr>
        <p:spPr bwMode="auto">
          <a:xfrm>
            <a:off x="6784975" y="3117850"/>
            <a:ext cx="1292225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Headquarters</a:t>
            </a:r>
          </a:p>
        </p:txBody>
      </p:sp>
      <p:sp>
        <p:nvSpPr>
          <p:cNvPr id="447643" name="Rectangle 155"/>
          <p:cNvSpPr>
            <a:spLocks noChangeArrowheads="1"/>
          </p:cNvSpPr>
          <p:nvPr/>
        </p:nvSpPr>
        <p:spPr bwMode="auto">
          <a:xfrm>
            <a:off x="6010275" y="4752975"/>
            <a:ext cx="1981200" cy="304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EBFFEB"/>
                </a:solidFill>
              </a:rPr>
              <a:t>Information extraction</a:t>
            </a:r>
          </a:p>
        </p:txBody>
      </p:sp>
      <p:sp>
        <p:nvSpPr>
          <p:cNvPr id="447644" name="AutoShape 156"/>
          <p:cNvSpPr>
            <a:spLocks noChangeArrowheads="1"/>
          </p:cNvSpPr>
          <p:nvPr/>
        </p:nvSpPr>
        <p:spPr bwMode="auto">
          <a:xfrm>
            <a:off x="6880225" y="4519613"/>
            <a:ext cx="228600" cy="152400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7645" name="AutoShape 157"/>
          <p:cNvSpPr>
            <a:spLocks noChangeArrowheads="1"/>
          </p:cNvSpPr>
          <p:nvPr/>
        </p:nvSpPr>
        <p:spPr bwMode="auto">
          <a:xfrm>
            <a:off x="1752600" y="4519613"/>
            <a:ext cx="228600" cy="152400"/>
          </a:xfrm>
          <a:prstGeom prst="up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7646" name="Text Box 158"/>
          <p:cNvSpPr txBox="1">
            <a:spLocks noChangeArrowheads="1"/>
          </p:cNvSpPr>
          <p:nvPr/>
        </p:nvSpPr>
        <p:spPr bwMode="auto">
          <a:xfrm>
            <a:off x="3605213" y="1524000"/>
            <a:ext cx="2338387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500">
                <a:solidFill>
                  <a:srgbClr val="FF0000"/>
                </a:solidFill>
              </a:rPr>
              <a:t>Mergers        Headquarters</a:t>
            </a:r>
          </a:p>
        </p:txBody>
      </p:sp>
      <p:grpSp>
        <p:nvGrpSpPr>
          <p:cNvPr id="447647" name="Group 159"/>
          <p:cNvGrpSpPr>
            <a:grpSpLocks/>
          </p:cNvGrpSpPr>
          <p:nvPr/>
        </p:nvGrpSpPr>
        <p:grpSpPr bwMode="auto">
          <a:xfrm>
            <a:off x="4475163" y="1566863"/>
            <a:ext cx="152400" cy="152400"/>
            <a:chOff x="2208" y="3408"/>
            <a:chExt cx="144" cy="144"/>
          </a:xfrm>
        </p:grpSpPr>
        <p:sp>
          <p:nvSpPr>
            <p:cNvPr id="447648" name="Line 160"/>
            <p:cNvSpPr>
              <a:spLocks noChangeShapeType="1"/>
            </p:cNvSpPr>
            <p:nvPr/>
          </p:nvSpPr>
          <p:spPr bwMode="auto">
            <a:xfrm>
              <a:off x="2208" y="3408"/>
              <a:ext cx="0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49" name="Line 161"/>
            <p:cNvSpPr>
              <a:spLocks noChangeShapeType="1"/>
            </p:cNvSpPr>
            <p:nvPr/>
          </p:nvSpPr>
          <p:spPr bwMode="auto">
            <a:xfrm>
              <a:off x="2352" y="3408"/>
              <a:ext cx="0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50" name="Line 162"/>
            <p:cNvSpPr>
              <a:spLocks noChangeShapeType="1"/>
            </p:cNvSpPr>
            <p:nvPr/>
          </p:nvSpPr>
          <p:spPr bwMode="auto">
            <a:xfrm flipV="1">
              <a:off x="2208" y="3408"/>
              <a:ext cx="144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51" name="Line 163"/>
            <p:cNvSpPr>
              <a:spLocks noChangeShapeType="1"/>
            </p:cNvSpPr>
            <p:nvPr/>
          </p:nvSpPr>
          <p:spPr bwMode="auto">
            <a:xfrm>
              <a:off x="2208" y="3408"/>
              <a:ext cx="144" cy="1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7666" name="Group 178"/>
          <p:cNvGrpSpPr>
            <a:grpSpLocks/>
          </p:cNvGrpSpPr>
          <p:nvPr/>
        </p:nvGrpSpPr>
        <p:grpSpPr bwMode="auto">
          <a:xfrm>
            <a:off x="533400" y="4248150"/>
            <a:ext cx="152400" cy="152400"/>
            <a:chOff x="624" y="3984"/>
            <a:chExt cx="144" cy="96"/>
          </a:xfrm>
        </p:grpSpPr>
        <p:sp>
          <p:nvSpPr>
            <p:cNvPr id="447667" name="Line 179"/>
            <p:cNvSpPr>
              <a:spLocks noChangeShapeType="1"/>
            </p:cNvSpPr>
            <p:nvPr/>
          </p:nvSpPr>
          <p:spPr bwMode="auto">
            <a:xfrm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68" name="Line 180"/>
            <p:cNvSpPr>
              <a:spLocks noChangeShapeType="1"/>
            </p:cNvSpPr>
            <p:nvPr/>
          </p:nvSpPr>
          <p:spPr bwMode="auto">
            <a:xfrm flipH="1"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7669" name="Group 181"/>
          <p:cNvGrpSpPr>
            <a:grpSpLocks/>
          </p:cNvGrpSpPr>
          <p:nvPr/>
        </p:nvGrpSpPr>
        <p:grpSpPr bwMode="auto">
          <a:xfrm>
            <a:off x="8142288" y="3954463"/>
            <a:ext cx="152400" cy="152400"/>
            <a:chOff x="624" y="3984"/>
            <a:chExt cx="144" cy="96"/>
          </a:xfrm>
        </p:grpSpPr>
        <p:sp>
          <p:nvSpPr>
            <p:cNvPr id="447670" name="Line 182"/>
            <p:cNvSpPr>
              <a:spLocks noChangeShapeType="1"/>
            </p:cNvSpPr>
            <p:nvPr/>
          </p:nvSpPr>
          <p:spPr bwMode="auto">
            <a:xfrm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71" name="Line 183"/>
            <p:cNvSpPr>
              <a:spLocks noChangeShapeType="1"/>
            </p:cNvSpPr>
            <p:nvPr/>
          </p:nvSpPr>
          <p:spPr bwMode="auto">
            <a:xfrm flipH="1"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7672" name="Text Box 184"/>
          <p:cNvSpPr txBox="1">
            <a:spLocks noChangeArrowheads="1"/>
          </p:cNvSpPr>
          <p:nvPr/>
        </p:nvSpPr>
        <p:spPr bwMode="auto">
          <a:xfrm>
            <a:off x="457200" y="3867150"/>
            <a:ext cx="284163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en-US"/>
              <a:t>?</a:t>
            </a:r>
          </a:p>
        </p:txBody>
      </p:sp>
      <p:grpSp>
        <p:nvGrpSpPr>
          <p:cNvPr id="447676" name="Group 188"/>
          <p:cNvGrpSpPr>
            <a:grpSpLocks/>
          </p:cNvGrpSpPr>
          <p:nvPr/>
        </p:nvGrpSpPr>
        <p:grpSpPr bwMode="auto">
          <a:xfrm>
            <a:off x="533400" y="3638550"/>
            <a:ext cx="217488" cy="152400"/>
            <a:chOff x="2599" y="3168"/>
            <a:chExt cx="281" cy="144"/>
          </a:xfrm>
        </p:grpSpPr>
        <p:sp>
          <p:nvSpPr>
            <p:cNvPr id="447674" name="Line 186"/>
            <p:cNvSpPr>
              <a:spLocks noChangeShapeType="1"/>
            </p:cNvSpPr>
            <p:nvPr/>
          </p:nvSpPr>
          <p:spPr bwMode="auto">
            <a:xfrm>
              <a:off x="2599" y="3264"/>
              <a:ext cx="96" cy="4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75" name="Line 187"/>
            <p:cNvSpPr>
              <a:spLocks noChangeShapeType="1"/>
            </p:cNvSpPr>
            <p:nvPr/>
          </p:nvSpPr>
          <p:spPr bwMode="auto">
            <a:xfrm flipV="1">
              <a:off x="2688" y="3168"/>
              <a:ext cx="192" cy="144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7680" name="Group 192"/>
          <p:cNvGrpSpPr>
            <a:grpSpLocks/>
          </p:cNvGrpSpPr>
          <p:nvPr/>
        </p:nvGrpSpPr>
        <p:grpSpPr bwMode="auto">
          <a:xfrm>
            <a:off x="8077200" y="3638550"/>
            <a:ext cx="217488" cy="152400"/>
            <a:chOff x="2599" y="3168"/>
            <a:chExt cx="281" cy="144"/>
          </a:xfrm>
        </p:grpSpPr>
        <p:sp>
          <p:nvSpPr>
            <p:cNvPr id="447681" name="Line 193"/>
            <p:cNvSpPr>
              <a:spLocks noChangeShapeType="1"/>
            </p:cNvSpPr>
            <p:nvPr/>
          </p:nvSpPr>
          <p:spPr bwMode="auto">
            <a:xfrm>
              <a:off x="2599" y="3264"/>
              <a:ext cx="96" cy="4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82" name="Line 194"/>
            <p:cNvSpPr>
              <a:spLocks noChangeShapeType="1"/>
            </p:cNvSpPr>
            <p:nvPr/>
          </p:nvSpPr>
          <p:spPr bwMode="auto">
            <a:xfrm flipV="1">
              <a:off x="2688" y="3168"/>
              <a:ext cx="192" cy="144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7683" name="Group 195"/>
          <p:cNvGrpSpPr>
            <a:grpSpLocks/>
          </p:cNvGrpSpPr>
          <p:nvPr/>
        </p:nvGrpSpPr>
        <p:grpSpPr bwMode="auto">
          <a:xfrm>
            <a:off x="8077200" y="4248150"/>
            <a:ext cx="217488" cy="152400"/>
            <a:chOff x="2599" y="3168"/>
            <a:chExt cx="281" cy="144"/>
          </a:xfrm>
        </p:grpSpPr>
        <p:sp>
          <p:nvSpPr>
            <p:cNvPr id="447684" name="Line 196"/>
            <p:cNvSpPr>
              <a:spLocks noChangeShapeType="1"/>
            </p:cNvSpPr>
            <p:nvPr/>
          </p:nvSpPr>
          <p:spPr bwMode="auto">
            <a:xfrm>
              <a:off x="2599" y="3264"/>
              <a:ext cx="96" cy="4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685" name="Line 197"/>
            <p:cNvSpPr>
              <a:spLocks noChangeShapeType="1"/>
            </p:cNvSpPr>
            <p:nvPr/>
          </p:nvSpPr>
          <p:spPr bwMode="auto">
            <a:xfrm flipV="1">
              <a:off x="2688" y="3168"/>
              <a:ext cx="192" cy="144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7705" name="Group 217"/>
          <p:cNvGrpSpPr>
            <a:grpSpLocks/>
          </p:cNvGrpSpPr>
          <p:nvPr/>
        </p:nvGrpSpPr>
        <p:grpSpPr bwMode="auto">
          <a:xfrm>
            <a:off x="6259513" y="2190750"/>
            <a:ext cx="217487" cy="152400"/>
            <a:chOff x="2599" y="3168"/>
            <a:chExt cx="281" cy="144"/>
          </a:xfrm>
        </p:grpSpPr>
        <p:sp>
          <p:nvSpPr>
            <p:cNvPr id="447706" name="Line 218"/>
            <p:cNvSpPr>
              <a:spLocks noChangeShapeType="1"/>
            </p:cNvSpPr>
            <p:nvPr/>
          </p:nvSpPr>
          <p:spPr bwMode="auto">
            <a:xfrm>
              <a:off x="2599" y="3264"/>
              <a:ext cx="96" cy="4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707" name="Line 219"/>
            <p:cNvSpPr>
              <a:spLocks noChangeShapeType="1"/>
            </p:cNvSpPr>
            <p:nvPr/>
          </p:nvSpPr>
          <p:spPr bwMode="auto">
            <a:xfrm flipV="1">
              <a:off x="2688" y="3168"/>
              <a:ext cx="192" cy="144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7708" name="Group 220"/>
          <p:cNvGrpSpPr>
            <a:grpSpLocks/>
          </p:cNvGrpSpPr>
          <p:nvPr/>
        </p:nvGrpSpPr>
        <p:grpSpPr bwMode="auto">
          <a:xfrm>
            <a:off x="6324600" y="2800350"/>
            <a:ext cx="152400" cy="152400"/>
            <a:chOff x="624" y="3984"/>
            <a:chExt cx="144" cy="96"/>
          </a:xfrm>
        </p:grpSpPr>
        <p:sp>
          <p:nvSpPr>
            <p:cNvPr id="447709" name="Line 221"/>
            <p:cNvSpPr>
              <a:spLocks noChangeShapeType="1"/>
            </p:cNvSpPr>
            <p:nvPr/>
          </p:nvSpPr>
          <p:spPr bwMode="auto">
            <a:xfrm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7710" name="Line 222"/>
            <p:cNvSpPr>
              <a:spLocks noChangeShapeType="1"/>
            </p:cNvSpPr>
            <p:nvPr/>
          </p:nvSpPr>
          <p:spPr bwMode="auto">
            <a:xfrm flipH="1">
              <a:off x="624" y="3984"/>
              <a:ext cx="144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7712" name="Text Box 224"/>
          <p:cNvSpPr txBox="1">
            <a:spLocks noChangeArrowheads="1"/>
          </p:cNvSpPr>
          <p:nvPr/>
        </p:nvSpPr>
        <p:spPr bwMode="auto">
          <a:xfrm>
            <a:off x="6205538" y="2430463"/>
            <a:ext cx="284162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</a:pPr>
            <a:r>
              <a:rPr lang="en-US"/>
              <a:t>?</a:t>
            </a:r>
          </a:p>
        </p:txBody>
      </p:sp>
      <p:sp>
        <p:nvSpPr>
          <p:cNvPr id="447715" name="Rectangle 227"/>
          <p:cNvSpPr>
            <a:spLocks noChangeArrowheads="1"/>
          </p:cNvSpPr>
          <p:nvPr/>
        </p:nvSpPr>
        <p:spPr bwMode="auto">
          <a:xfrm>
            <a:off x="1439863" y="6248400"/>
            <a:ext cx="5719762" cy="352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rgbClr val="0000FF"/>
                </a:solidFill>
              </a:rPr>
              <a:t>Join execution plans may differ in their output quality!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7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4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4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4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4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4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4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4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4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4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4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47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4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641" grpId="0"/>
      <p:bldP spid="447642" grpId="0"/>
      <p:bldP spid="447645" grpId="0" animBg="1"/>
      <p:bldP spid="447646" grpId="1"/>
      <p:bldP spid="447672" grpId="0"/>
      <p:bldP spid="447712" grpId="0"/>
      <p:bldP spid="4477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C405-77CE-4F29-9899-B9A1D811DE9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Designing Join Optimization Strategies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Garamond" pitchFamily="18" charset="0"/>
              </a:rPr>
              <a:t>How should we </a:t>
            </a:r>
            <a:r>
              <a:rPr lang="en-US">
                <a:solidFill>
                  <a:srgbClr val="FF3300"/>
                </a:solidFill>
                <a:latin typeface="Garamond" pitchFamily="18" charset="0"/>
              </a:rPr>
              <a:t>configure</a:t>
            </a:r>
            <a:r>
              <a:rPr lang="en-US">
                <a:latin typeface="Garamond" pitchFamily="18" charset="0"/>
              </a:rPr>
              <a:t> underlying extraction systems?</a:t>
            </a:r>
          </a:p>
          <a:p>
            <a:pPr>
              <a:lnSpc>
                <a:spcPct val="90000"/>
              </a:lnSpc>
            </a:pPr>
            <a:endParaRPr lang="en-US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Garamond" pitchFamily="18" charset="0"/>
              </a:rPr>
              <a:t>How should we </a:t>
            </a:r>
            <a:r>
              <a:rPr lang="en-US">
                <a:solidFill>
                  <a:srgbClr val="FF3300"/>
                </a:solidFill>
                <a:latin typeface="Garamond" pitchFamily="18" charset="0"/>
              </a:rPr>
              <a:t>retrieve and process documents</a:t>
            </a:r>
            <a:r>
              <a:rPr lang="en-US">
                <a:latin typeface="Garamond" pitchFamily="18" charset="0"/>
              </a:rPr>
              <a:t> from database?</a:t>
            </a:r>
          </a:p>
          <a:p>
            <a:pPr>
              <a:lnSpc>
                <a:spcPct val="90000"/>
              </a:lnSpc>
            </a:pPr>
            <a:endParaRPr lang="en-US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Garamond" pitchFamily="18" charset="0"/>
              </a:rPr>
              <a:t>What </a:t>
            </a:r>
            <a:r>
              <a:rPr lang="en-US">
                <a:solidFill>
                  <a:srgbClr val="FF3300"/>
                </a:solidFill>
                <a:latin typeface="Garamond" pitchFamily="18" charset="0"/>
              </a:rPr>
              <a:t>join algorithms</a:t>
            </a:r>
            <a:r>
              <a:rPr lang="en-US">
                <a:latin typeface="Garamond" pitchFamily="18" charset="0"/>
              </a:rPr>
              <a:t> are possible?</a:t>
            </a:r>
          </a:p>
          <a:p>
            <a:pPr>
              <a:lnSpc>
                <a:spcPct val="90000"/>
              </a:lnSpc>
            </a:pPr>
            <a:endParaRPr lang="en-US">
              <a:latin typeface="Garamond" pitchFamily="18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Garamond" pitchFamily="18" charset="0"/>
              </a:rPr>
              <a:t>What is the </a:t>
            </a:r>
            <a:r>
              <a:rPr lang="en-US">
                <a:solidFill>
                  <a:srgbClr val="FF3300"/>
                </a:solidFill>
                <a:latin typeface="Garamond" pitchFamily="18" charset="0"/>
              </a:rPr>
              <a:t>impact</a:t>
            </a:r>
            <a:r>
              <a:rPr lang="en-US">
                <a:latin typeface="Garamond" pitchFamily="18" charset="0"/>
              </a:rPr>
              <a:t> of individual components on overall execution characteristics?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1D8-AF79-4A86-9092-9FE626C8E52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Outline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458200" cy="4530725"/>
          </a:xfrm>
        </p:spPr>
        <p:txBody>
          <a:bodyPr/>
          <a:lstStyle/>
          <a:p>
            <a:pPr marL="619125" indent="-619125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>
                <a:latin typeface="Garamond" pitchFamily="18" charset="0"/>
              </a:rPr>
              <a:t>Single relation extraction and output quality</a:t>
            </a:r>
          </a:p>
          <a:p>
            <a:pPr marL="619125" indent="-619125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endParaRPr lang="en-US">
              <a:latin typeface="Garamond" pitchFamily="18" charset="0"/>
            </a:endParaRPr>
          </a:p>
          <a:p>
            <a:pPr marL="619125" indent="-619125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>
                <a:latin typeface="Garamond" pitchFamily="18" charset="0"/>
              </a:rPr>
              <a:t>Join algorithms for extracted relations</a:t>
            </a:r>
          </a:p>
          <a:p>
            <a:pPr marL="619125" indent="-619125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endParaRPr lang="en-US">
              <a:latin typeface="Garamond" pitchFamily="18" charset="0"/>
            </a:endParaRPr>
          </a:p>
          <a:p>
            <a:pPr marL="619125" indent="-619125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>
                <a:latin typeface="Garamond" pitchFamily="18" charset="0"/>
              </a:rPr>
              <a:t>Analysis of a join execution algorithm</a:t>
            </a:r>
          </a:p>
          <a:p>
            <a:pPr marL="619125" indent="-619125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endParaRPr lang="en-US">
              <a:latin typeface="Garamond" pitchFamily="18" charset="0"/>
            </a:endParaRPr>
          </a:p>
          <a:p>
            <a:pPr marL="619125" indent="-619125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>
                <a:latin typeface="Garamond" pitchFamily="18" charset="0"/>
              </a:rPr>
              <a:t>Join optimization strategy</a:t>
            </a:r>
          </a:p>
          <a:p>
            <a:pPr marL="619125" indent="-619125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endParaRPr lang="en-US">
              <a:latin typeface="Garamond" pitchFamily="18" charset="0"/>
            </a:endParaRPr>
          </a:p>
          <a:p>
            <a:pPr marL="619125" indent="-619125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>
                <a:latin typeface="Garamond" pitchFamily="18" charset="0"/>
              </a:rPr>
              <a:t>Experiments and conclusion</a:t>
            </a:r>
            <a:endParaRPr lang="en-US" sz="260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0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30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08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308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08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308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3459-4ECD-4A25-8FC3-58C6A123EAF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Tuning Extraction Systems</a:t>
            </a:r>
          </a:p>
        </p:txBody>
      </p:sp>
      <p:sp>
        <p:nvSpPr>
          <p:cNvPr id="452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82000" cy="3429000"/>
          </a:xfrm>
        </p:spPr>
        <p:txBody>
          <a:bodyPr/>
          <a:lstStyle/>
          <a:p>
            <a:r>
              <a:rPr lang="en-US" sz="2500">
                <a:latin typeface="Garamond" pitchFamily="18" charset="0"/>
              </a:rPr>
              <a:t>Knob settings control the good and bad tuples in output</a:t>
            </a:r>
          </a:p>
          <a:p>
            <a:pPr lvl="1"/>
            <a:r>
              <a:rPr lang="en-US" sz="2400">
                <a:latin typeface="Garamond" pitchFamily="18" charset="0"/>
              </a:rPr>
              <a:t>Extraction system </a:t>
            </a:r>
            <a:r>
              <a:rPr lang="en-US" sz="2400">
                <a:solidFill>
                  <a:srgbClr val="FF3300"/>
                </a:solidFill>
                <a:latin typeface="Garamond" pitchFamily="18" charset="0"/>
              </a:rPr>
              <a:t>decides</a:t>
            </a:r>
            <a:r>
              <a:rPr lang="en-US" sz="2400" i="1">
                <a:latin typeface="Garamond" pitchFamily="18" charset="0"/>
              </a:rPr>
              <a:t> </a:t>
            </a:r>
            <a:r>
              <a:rPr lang="en-US" sz="2400">
                <a:latin typeface="Garamond" pitchFamily="18" charset="0"/>
              </a:rPr>
              <a:t>if tuple should be output based on knob setting </a:t>
            </a:r>
            <a:r>
              <a:rPr lang="el-GR" sz="2400">
                <a:latin typeface="Garamond" pitchFamily="18" charset="0"/>
                <a:cs typeface="Arial" charset="0"/>
              </a:rPr>
              <a:t>θ</a:t>
            </a:r>
            <a:endParaRPr lang="en-US" sz="2400">
              <a:latin typeface="Garamond" pitchFamily="18" charset="0"/>
              <a:cs typeface="Arial" charset="0"/>
            </a:endParaRPr>
          </a:p>
          <a:p>
            <a:pPr lvl="2">
              <a:buFont typeface="Wingdings" pitchFamily="2" charset="2"/>
              <a:buNone/>
            </a:pPr>
            <a:r>
              <a:rPr lang="en-US" sz="2000">
                <a:latin typeface="Garamond" pitchFamily="18" charset="0"/>
                <a:cs typeface="Arial" charset="0"/>
              </a:rPr>
              <a:t>Example: minimum similarity between patterns and candidate tuple context</a:t>
            </a:r>
          </a:p>
          <a:p>
            <a:pPr lvl="1"/>
            <a:endParaRPr lang="el-GR" sz="2400">
              <a:latin typeface="Garamond" pitchFamily="18" charset="0"/>
              <a:cs typeface="Arial" charset="0"/>
            </a:endParaRPr>
          </a:p>
          <a:p>
            <a:r>
              <a:rPr lang="en-US" sz="2500">
                <a:latin typeface="Garamond" pitchFamily="18" charset="0"/>
                <a:cs typeface="Arial" charset="0"/>
              </a:rPr>
              <a:t>Effect of knob setting can be characterized by:</a:t>
            </a:r>
          </a:p>
          <a:p>
            <a:pPr lvl="1"/>
            <a:r>
              <a:rPr lang="en-US" sz="2400">
                <a:solidFill>
                  <a:srgbClr val="FF3300"/>
                </a:solidFill>
                <a:latin typeface="Garamond" pitchFamily="18" charset="0"/>
                <a:cs typeface="Arial" charset="0"/>
              </a:rPr>
              <a:t>True positive rate</a:t>
            </a:r>
            <a:r>
              <a:rPr lang="en-US" sz="2400">
                <a:latin typeface="Garamond" pitchFamily="18" charset="0"/>
                <a:cs typeface="Arial" charset="0"/>
              </a:rPr>
              <a:t>, fraction of good tuples generated</a:t>
            </a:r>
          </a:p>
          <a:p>
            <a:pPr lvl="1"/>
            <a:r>
              <a:rPr lang="en-US" sz="2400">
                <a:solidFill>
                  <a:srgbClr val="FF3300"/>
                </a:solidFill>
                <a:latin typeface="Garamond" pitchFamily="18" charset="0"/>
                <a:cs typeface="Arial" charset="0"/>
              </a:rPr>
              <a:t>False positive rates</a:t>
            </a:r>
            <a:r>
              <a:rPr lang="en-US" sz="2400">
                <a:latin typeface="Garamond" pitchFamily="18" charset="0"/>
                <a:cs typeface="Arial" charset="0"/>
              </a:rPr>
              <a:t>, fraction of bad tuples generated</a:t>
            </a:r>
          </a:p>
        </p:txBody>
      </p:sp>
      <p:sp>
        <p:nvSpPr>
          <p:cNvPr id="452633" name="Text Box 25"/>
          <p:cNvSpPr txBox="1">
            <a:spLocks noChangeArrowheads="1"/>
          </p:cNvSpPr>
          <p:nvPr/>
        </p:nvSpPr>
        <p:spPr bwMode="auto">
          <a:xfrm>
            <a:off x="1524000" y="5162550"/>
            <a:ext cx="5867400" cy="349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2100">
                <a:solidFill>
                  <a:srgbClr val="0066FF"/>
                </a:solidFill>
              </a:rPr>
              <a:t>We will represent each knob setting by tp(</a:t>
            </a:r>
            <a:r>
              <a:rPr lang="el-GR" sz="2100">
                <a:solidFill>
                  <a:srgbClr val="0066FF"/>
                </a:solidFill>
              </a:rPr>
              <a:t>θ</a:t>
            </a:r>
            <a:r>
              <a:rPr lang="en-US" sz="2100">
                <a:solidFill>
                  <a:srgbClr val="0066FF"/>
                </a:solidFill>
              </a:rPr>
              <a:t>), fp(</a:t>
            </a:r>
            <a:r>
              <a:rPr lang="el-GR" sz="2100">
                <a:solidFill>
                  <a:srgbClr val="0066FF"/>
                </a:solidFill>
              </a:rPr>
              <a:t>θ</a:t>
            </a:r>
            <a:r>
              <a:rPr lang="en-US" sz="2100">
                <a:solidFill>
                  <a:srgbClr val="0066FF"/>
                </a:solidFill>
              </a:rPr>
              <a:t>)</a:t>
            </a:r>
          </a:p>
        </p:txBody>
      </p:sp>
      <p:sp>
        <p:nvSpPr>
          <p:cNvPr id="452635" name="Text Box 27"/>
          <p:cNvSpPr txBox="1">
            <a:spLocks noChangeArrowheads="1"/>
          </p:cNvSpPr>
          <p:nvPr/>
        </p:nvSpPr>
        <p:spPr bwMode="auto">
          <a:xfrm>
            <a:off x="5410200" y="6248400"/>
            <a:ext cx="1809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l" defTabSz="457200">
              <a:lnSpc>
                <a:spcPct val="100000"/>
              </a:lnSpc>
              <a:buFont typeface="Wingdings" pitchFamily="2" charset="2"/>
              <a:buNone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en-US" sz="1600" b="0">
              <a:solidFill>
                <a:schemeClr val="accent1"/>
              </a:solidFill>
              <a:latin typeface="Georgia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2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52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52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B359-1013-42F3-A7D7-9A7E9C32B48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Good, the Bad, and the Empty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>
                <a:latin typeface="Garamond" pitchFamily="18" charset="0"/>
              </a:rPr>
              <a:t>Existence of a good or bad tuple </a:t>
            </a:r>
            <a:r>
              <a:rPr lang="en-US" sz="2000">
                <a:solidFill>
                  <a:srgbClr val="FF3300"/>
                </a:solidFill>
                <a:latin typeface="Garamond" pitchFamily="18" charset="0"/>
              </a:rPr>
              <a:t>partitions</a:t>
            </a:r>
            <a:r>
              <a:rPr lang="en-US" sz="2000">
                <a:latin typeface="Garamond" pitchFamily="18" charset="0"/>
              </a:rPr>
              <a:t> the database</a:t>
            </a:r>
          </a:p>
          <a:p>
            <a:pPr lvl="1">
              <a:lnSpc>
                <a:spcPct val="80000"/>
              </a:lnSpc>
            </a:pPr>
            <a:r>
              <a:rPr lang="en-US" sz="2200" b="1">
                <a:solidFill>
                  <a:srgbClr val="FF3300"/>
                </a:solidFill>
                <a:latin typeface="Garamond" pitchFamily="18" charset="0"/>
              </a:rPr>
              <a:t>Good</a:t>
            </a:r>
            <a:r>
              <a:rPr lang="en-US" sz="2200">
                <a:latin typeface="Garamond" pitchFamily="18" charset="0"/>
              </a:rPr>
              <a:t>    documents contain good tuples </a:t>
            </a:r>
          </a:p>
          <a:p>
            <a:pPr lvl="1">
              <a:lnSpc>
                <a:spcPct val="80000"/>
              </a:lnSpc>
            </a:pPr>
            <a:r>
              <a:rPr lang="en-US" sz="2200" b="1">
                <a:solidFill>
                  <a:srgbClr val="FF3300"/>
                </a:solidFill>
                <a:latin typeface="Garamond" pitchFamily="18" charset="0"/>
              </a:rPr>
              <a:t>Bad</a:t>
            </a:r>
            <a:r>
              <a:rPr lang="en-US" sz="2200">
                <a:latin typeface="Garamond" pitchFamily="18" charset="0"/>
              </a:rPr>
              <a:t>      documents contain no good tuples and only bad tuples</a:t>
            </a:r>
          </a:p>
          <a:p>
            <a:pPr lvl="1">
              <a:lnSpc>
                <a:spcPct val="80000"/>
              </a:lnSpc>
            </a:pPr>
            <a:r>
              <a:rPr lang="en-US" sz="2200" b="1">
                <a:solidFill>
                  <a:srgbClr val="FF3300"/>
                </a:solidFill>
                <a:latin typeface="Garamond" pitchFamily="18" charset="0"/>
              </a:rPr>
              <a:t>Empty</a:t>
            </a:r>
            <a:r>
              <a:rPr lang="en-US" sz="2200">
                <a:latin typeface="Garamond" pitchFamily="18" charset="0"/>
              </a:rPr>
              <a:t> documents contain no tuples</a:t>
            </a:r>
          </a:p>
          <a:p>
            <a:pPr>
              <a:lnSpc>
                <a:spcPct val="80000"/>
              </a:lnSpc>
            </a:pPr>
            <a:endParaRPr lang="en-US" sz="2000">
              <a:latin typeface="Garamond" pitchFamily="18" charset="0"/>
            </a:endParaRPr>
          </a:p>
        </p:txBody>
      </p:sp>
      <p:sp>
        <p:nvSpPr>
          <p:cNvPr id="454660" name="Text Box 4"/>
          <p:cNvSpPr txBox="1">
            <a:spLocks noChangeArrowheads="1"/>
          </p:cNvSpPr>
          <p:nvPr/>
        </p:nvSpPr>
        <p:spPr bwMode="auto">
          <a:xfrm>
            <a:off x="838200" y="2895600"/>
            <a:ext cx="7610475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Extraction output naturally depends on the</a:t>
            </a:r>
            <a:r>
              <a:rPr lang="en-US"/>
              <a:t> </a:t>
            </a:r>
            <a:r>
              <a:rPr lang="en-US">
                <a:solidFill>
                  <a:srgbClr val="FF3300"/>
                </a:solidFill>
              </a:rPr>
              <a:t>input document composition</a:t>
            </a:r>
            <a:endParaRPr lang="en-US"/>
          </a:p>
        </p:txBody>
      </p:sp>
      <p:graphicFrame>
        <p:nvGraphicFramePr>
          <p:cNvPr id="454661" name="Object 5"/>
          <p:cNvGraphicFramePr>
            <a:graphicFrameLocks noChangeAspect="1"/>
          </p:cNvGraphicFramePr>
          <p:nvPr/>
        </p:nvGraphicFramePr>
        <p:xfrm>
          <a:off x="152400" y="4246563"/>
          <a:ext cx="2133600" cy="928687"/>
        </p:xfrm>
        <a:graphic>
          <a:graphicData uri="http://schemas.openxmlformats.org/presentationml/2006/ole">
            <p:oleObj spid="_x0000_s454661" name="Visio" r:id="rId4" imgW="2260282" imgH="1060132" progId="Visio.Drawing.11">
              <p:embed/>
            </p:oleObj>
          </a:graphicData>
        </a:graphic>
      </p:graphicFrame>
      <p:sp>
        <p:nvSpPr>
          <p:cNvPr id="454662" name="AutoShape 6"/>
          <p:cNvSpPr>
            <a:spLocks noChangeArrowheads="1"/>
          </p:cNvSpPr>
          <p:nvPr/>
        </p:nvSpPr>
        <p:spPr bwMode="auto">
          <a:xfrm>
            <a:off x="2343150" y="4572000"/>
            <a:ext cx="228600" cy="2286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4663" name="Rectangle 7"/>
          <p:cNvSpPr>
            <a:spLocks noChangeArrowheads="1"/>
          </p:cNvSpPr>
          <p:nvPr/>
        </p:nvSpPr>
        <p:spPr bwMode="auto">
          <a:xfrm>
            <a:off x="2667000" y="4438650"/>
            <a:ext cx="13716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/>
              <a:t>Document retrieval strategy</a:t>
            </a:r>
          </a:p>
        </p:txBody>
      </p:sp>
      <p:grpSp>
        <p:nvGrpSpPr>
          <p:cNvPr id="454664" name="Group 8"/>
          <p:cNvGrpSpPr>
            <a:grpSpLocks/>
          </p:cNvGrpSpPr>
          <p:nvPr/>
        </p:nvGrpSpPr>
        <p:grpSpPr bwMode="auto">
          <a:xfrm>
            <a:off x="3962400" y="3962400"/>
            <a:ext cx="1524000" cy="609600"/>
            <a:chOff x="2496" y="2496"/>
            <a:chExt cx="960" cy="384"/>
          </a:xfrm>
        </p:grpSpPr>
        <p:sp>
          <p:nvSpPr>
            <p:cNvPr id="454665" name="Line 9"/>
            <p:cNvSpPr>
              <a:spLocks noChangeShapeType="1"/>
            </p:cNvSpPr>
            <p:nvPr/>
          </p:nvSpPr>
          <p:spPr bwMode="auto">
            <a:xfrm flipV="1">
              <a:off x="2538" y="2496"/>
              <a:ext cx="822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4666" name="Rectangle 10"/>
            <p:cNvSpPr>
              <a:spLocks noChangeArrowheads="1"/>
            </p:cNvSpPr>
            <p:nvPr/>
          </p:nvSpPr>
          <p:spPr bwMode="auto">
            <a:xfrm rot="19980000">
              <a:off x="2496" y="2496"/>
              <a:ext cx="960" cy="1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342900" indent="-342900" algn="l">
                <a:buClrTx/>
                <a:buSzTx/>
                <a:buFontTx/>
                <a:buNone/>
              </a:pPr>
              <a:r>
                <a:rPr lang="en-US" sz="1300" b="0"/>
                <a:t>Good documents</a:t>
              </a:r>
              <a:endParaRPr lang="en-US" sz="1300" b="0">
                <a:latin typeface="Arial" charset="0"/>
              </a:endParaRPr>
            </a:p>
          </p:txBody>
        </p:sp>
      </p:grpSp>
      <p:grpSp>
        <p:nvGrpSpPr>
          <p:cNvPr id="454667" name="Group 11"/>
          <p:cNvGrpSpPr>
            <a:grpSpLocks/>
          </p:cNvGrpSpPr>
          <p:nvPr/>
        </p:nvGrpSpPr>
        <p:grpSpPr bwMode="auto">
          <a:xfrm>
            <a:off x="4000500" y="4876800"/>
            <a:ext cx="1447800" cy="571500"/>
            <a:chOff x="2520" y="3072"/>
            <a:chExt cx="912" cy="360"/>
          </a:xfrm>
        </p:grpSpPr>
        <p:sp>
          <p:nvSpPr>
            <p:cNvPr id="454668" name="Line 12"/>
            <p:cNvSpPr>
              <a:spLocks noChangeShapeType="1"/>
            </p:cNvSpPr>
            <p:nvPr/>
          </p:nvSpPr>
          <p:spPr bwMode="auto">
            <a:xfrm>
              <a:off x="2538" y="3072"/>
              <a:ext cx="822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4669" name="Rectangle 13"/>
            <p:cNvSpPr>
              <a:spLocks noChangeArrowheads="1"/>
            </p:cNvSpPr>
            <p:nvPr/>
          </p:nvSpPr>
          <p:spPr bwMode="auto">
            <a:xfrm rot="1380000">
              <a:off x="2520" y="3274"/>
              <a:ext cx="912" cy="1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342900" indent="-342900" algn="l">
                <a:buClrTx/>
                <a:buSzTx/>
                <a:buFontTx/>
                <a:buNone/>
              </a:pPr>
              <a:r>
                <a:rPr lang="en-US" sz="1300" b="0"/>
                <a:t>Empty documents</a:t>
              </a:r>
              <a:endParaRPr lang="en-US" sz="1300" b="0">
                <a:latin typeface="Arial" charset="0"/>
              </a:endParaRPr>
            </a:p>
          </p:txBody>
        </p:sp>
      </p:grpSp>
      <p:grpSp>
        <p:nvGrpSpPr>
          <p:cNvPr id="454670" name="Group 14"/>
          <p:cNvGrpSpPr>
            <a:grpSpLocks/>
          </p:cNvGrpSpPr>
          <p:nvPr/>
        </p:nvGrpSpPr>
        <p:grpSpPr bwMode="auto">
          <a:xfrm>
            <a:off x="4029075" y="4503738"/>
            <a:ext cx="1381125" cy="449262"/>
            <a:chOff x="2538" y="2837"/>
            <a:chExt cx="870" cy="283"/>
          </a:xfrm>
        </p:grpSpPr>
        <p:sp>
          <p:nvSpPr>
            <p:cNvPr id="454671" name="Line 15"/>
            <p:cNvSpPr>
              <a:spLocks noChangeShapeType="1"/>
            </p:cNvSpPr>
            <p:nvPr/>
          </p:nvSpPr>
          <p:spPr bwMode="auto">
            <a:xfrm>
              <a:off x="2538" y="2964"/>
              <a:ext cx="870" cy="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4672" name="Rectangle 16"/>
            <p:cNvSpPr>
              <a:spLocks noChangeArrowheads="1"/>
            </p:cNvSpPr>
            <p:nvPr/>
          </p:nvSpPr>
          <p:spPr bwMode="auto">
            <a:xfrm>
              <a:off x="2688" y="2837"/>
              <a:ext cx="624" cy="28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342900" indent="-342900">
                <a:buClrTx/>
                <a:buSzTx/>
                <a:buFontTx/>
                <a:buNone/>
              </a:pPr>
              <a:r>
                <a:rPr lang="en-US" sz="1300" b="0"/>
                <a:t>Bad </a:t>
              </a:r>
            </a:p>
            <a:p>
              <a:pPr marL="342900" indent="-342900">
                <a:buClrTx/>
                <a:buSzTx/>
                <a:buFontTx/>
                <a:buNone/>
              </a:pPr>
              <a:r>
                <a:rPr lang="en-US" sz="1300" b="0"/>
                <a:t>documents</a:t>
              </a:r>
              <a:endParaRPr lang="en-US" sz="1300" b="0">
                <a:latin typeface="Arial" charset="0"/>
              </a:endParaRPr>
            </a:p>
          </p:txBody>
        </p:sp>
      </p:grpSp>
      <p:grpSp>
        <p:nvGrpSpPr>
          <p:cNvPr id="454673" name="Group 17"/>
          <p:cNvGrpSpPr>
            <a:grpSpLocks/>
          </p:cNvGrpSpPr>
          <p:nvPr/>
        </p:nvGrpSpPr>
        <p:grpSpPr bwMode="auto">
          <a:xfrm>
            <a:off x="5505450" y="3505200"/>
            <a:ext cx="3429000" cy="609600"/>
            <a:chOff x="3468" y="2208"/>
            <a:chExt cx="2160" cy="384"/>
          </a:xfrm>
        </p:grpSpPr>
        <p:graphicFrame>
          <p:nvGraphicFramePr>
            <p:cNvPr id="454674" name="Object 18"/>
            <p:cNvGraphicFramePr>
              <a:graphicFrameLocks noChangeAspect="1"/>
            </p:cNvGraphicFramePr>
            <p:nvPr/>
          </p:nvGraphicFramePr>
          <p:xfrm>
            <a:off x="3468" y="2208"/>
            <a:ext cx="374" cy="384"/>
          </p:xfrm>
          <a:graphic>
            <a:graphicData uri="http://schemas.openxmlformats.org/presentationml/2006/ole">
              <p:oleObj spid="_x0000_s454674" name="Visio" r:id="rId5" imgW="860941" imgH="884694" progId="Visio.Drawing.11">
                <p:embed/>
              </p:oleObj>
            </a:graphicData>
          </a:graphic>
        </p:graphicFrame>
        <p:sp>
          <p:nvSpPr>
            <p:cNvPr id="454675" name="Rectangle 19"/>
            <p:cNvSpPr>
              <a:spLocks noChangeArrowheads="1"/>
            </p:cNvSpPr>
            <p:nvPr/>
          </p:nvSpPr>
          <p:spPr bwMode="auto">
            <a:xfrm>
              <a:off x="4188" y="2238"/>
              <a:ext cx="528" cy="24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500" b="0"/>
                <a:t>Extract</a:t>
              </a:r>
            </a:p>
          </p:txBody>
        </p:sp>
        <p:sp>
          <p:nvSpPr>
            <p:cNvPr id="454676" name="AutoShape 20"/>
            <p:cNvSpPr>
              <a:spLocks noChangeArrowheads="1"/>
            </p:cNvSpPr>
            <p:nvPr/>
          </p:nvSpPr>
          <p:spPr bwMode="auto">
            <a:xfrm>
              <a:off x="3948" y="2304"/>
              <a:ext cx="192" cy="96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4677" name="Text Box 21"/>
            <p:cNvSpPr txBox="1">
              <a:spLocks noChangeArrowheads="1"/>
            </p:cNvSpPr>
            <p:nvPr/>
          </p:nvSpPr>
          <p:spPr bwMode="auto">
            <a:xfrm>
              <a:off x="4860" y="2260"/>
              <a:ext cx="768" cy="3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500" b="0"/>
                <a:t>Good and</a:t>
              </a:r>
            </a:p>
            <a:p>
              <a:pPr marL="342900" indent="-342900">
                <a:buFont typeface="Wingdings" pitchFamily="2" charset="2"/>
                <a:buNone/>
              </a:pPr>
              <a:r>
                <a:rPr lang="en-US" sz="1500" b="0"/>
                <a:t>bad tuples</a:t>
              </a:r>
            </a:p>
          </p:txBody>
        </p:sp>
        <p:sp>
          <p:nvSpPr>
            <p:cNvPr id="454678" name="Line 22"/>
            <p:cNvSpPr>
              <a:spLocks noChangeShapeType="1"/>
            </p:cNvSpPr>
            <p:nvPr/>
          </p:nvSpPr>
          <p:spPr bwMode="auto">
            <a:xfrm>
              <a:off x="4764" y="2352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4679" name="Group 23"/>
          <p:cNvGrpSpPr>
            <a:grpSpLocks/>
          </p:cNvGrpSpPr>
          <p:nvPr/>
        </p:nvGrpSpPr>
        <p:grpSpPr bwMode="auto">
          <a:xfrm>
            <a:off x="5581650" y="4419600"/>
            <a:ext cx="3352800" cy="609600"/>
            <a:chOff x="3516" y="2784"/>
            <a:chExt cx="2112" cy="384"/>
          </a:xfrm>
        </p:grpSpPr>
        <p:graphicFrame>
          <p:nvGraphicFramePr>
            <p:cNvPr id="454680" name="Object 24"/>
            <p:cNvGraphicFramePr>
              <a:graphicFrameLocks noChangeAspect="1"/>
            </p:cNvGraphicFramePr>
            <p:nvPr/>
          </p:nvGraphicFramePr>
          <p:xfrm>
            <a:off x="3516" y="2784"/>
            <a:ext cx="373" cy="384"/>
          </p:xfrm>
          <a:graphic>
            <a:graphicData uri="http://schemas.openxmlformats.org/presentationml/2006/ole">
              <p:oleObj spid="_x0000_s454680" name="Visio" r:id="rId6" imgW="860941" imgH="886778" progId="Visio.Drawing.11">
                <p:embed/>
              </p:oleObj>
            </a:graphicData>
          </a:graphic>
        </p:graphicFrame>
        <p:sp>
          <p:nvSpPr>
            <p:cNvPr id="454681" name="Rectangle 25"/>
            <p:cNvSpPr>
              <a:spLocks noChangeArrowheads="1"/>
            </p:cNvSpPr>
            <p:nvPr/>
          </p:nvSpPr>
          <p:spPr bwMode="auto">
            <a:xfrm>
              <a:off x="4188" y="2862"/>
              <a:ext cx="528" cy="24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500" b="0"/>
                <a:t>Extract</a:t>
              </a:r>
            </a:p>
          </p:txBody>
        </p:sp>
        <p:sp>
          <p:nvSpPr>
            <p:cNvPr id="454682" name="AutoShape 26"/>
            <p:cNvSpPr>
              <a:spLocks noChangeArrowheads="1"/>
            </p:cNvSpPr>
            <p:nvPr/>
          </p:nvSpPr>
          <p:spPr bwMode="auto">
            <a:xfrm>
              <a:off x="3948" y="2928"/>
              <a:ext cx="192" cy="96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4683" name="Line 27"/>
            <p:cNvSpPr>
              <a:spLocks noChangeShapeType="1"/>
            </p:cNvSpPr>
            <p:nvPr/>
          </p:nvSpPr>
          <p:spPr bwMode="auto">
            <a:xfrm>
              <a:off x="4764" y="2976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4684" name="Text Box 28"/>
            <p:cNvSpPr txBox="1">
              <a:spLocks noChangeArrowheads="1"/>
            </p:cNvSpPr>
            <p:nvPr/>
          </p:nvSpPr>
          <p:spPr bwMode="auto">
            <a:xfrm>
              <a:off x="4860" y="2899"/>
              <a:ext cx="768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500" b="0"/>
                <a:t>Bad tuples</a:t>
              </a:r>
            </a:p>
          </p:txBody>
        </p:sp>
      </p:grpSp>
      <p:grpSp>
        <p:nvGrpSpPr>
          <p:cNvPr id="454685" name="Group 29"/>
          <p:cNvGrpSpPr>
            <a:grpSpLocks/>
          </p:cNvGrpSpPr>
          <p:nvPr/>
        </p:nvGrpSpPr>
        <p:grpSpPr bwMode="auto">
          <a:xfrm>
            <a:off x="5581650" y="5291138"/>
            <a:ext cx="3352800" cy="500062"/>
            <a:chOff x="3516" y="3333"/>
            <a:chExt cx="2112" cy="315"/>
          </a:xfrm>
        </p:grpSpPr>
        <p:graphicFrame>
          <p:nvGraphicFramePr>
            <p:cNvPr id="454686" name="Object 30"/>
            <p:cNvGraphicFramePr>
              <a:graphicFrameLocks noChangeAspect="1"/>
            </p:cNvGraphicFramePr>
            <p:nvPr/>
          </p:nvGraphicFramePr>
          <p:xfrm>
            <a:off x="3516" y="3333"/>
            <a:ext cx="336" cy="315"/>
          </p:xfrm>
          <a:graphic>
            <a:graphicData uri="http://schemas.openxmlformats.org/presentationml/2006/ole">
              <p:oleObj spid="_x0000_s454686" name="Visio" r:id="rId7" imgW="831771" imgH="780514" progId="Visio.Drawing.11">
                <p:embed/>
              </p:oleObj>
            </a:graphicData>
          </a:graphic>
        </p:graphicFrame>
        <p:sp>
          <p:nvSpPr>
            <p:cNvPr id="454687" name="Rectangle 31"/>
            <p:cNvSpPr>
              <a:spLocks noChangeArrowheads="1"/>
            </p:cNvSpPr>
            <p:nvPr/>
          </p:nvSpPr>
          <p:spPr bwMode="auto">
            <a:xfrm>
              <a:off x="4188" y="3408"/>
              <a:ext cx="528" cy="24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500" b="0"/>
                <a:t>Extract</a:t>
              </a:r>
            </a:p>
          </p:txBody>
        </p:sp>
        <p:sp>
          <p:nvSpPr>
            <p:cNvPr id="454688" name="AutoShape 32"/>
            <p:cNvSpPr>
              <a:spLocks noChangeArrowheads="1"/>
            </p:cNvSpPr>
            <p:nvPr/>
          </p:nvSpPr>
          <p:spPr bwMode="auto">
            <a:xfrm>
              <a:off x="3948" y="3456"/>
              <a:ext cx="192" cy="96"/>
            </a:xfrm>
            <a:prstGeom prst="rightArrow">
              <a:avLst>
                <a:gd name="adj1" fmla="val 50000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4689" name="Line 33"/>
            <p:cNvSpPr>
              <a:spLocks noChangeShapeType="1"/>
            </p:cNvSpPr>
            <p:nvPr/>
          </p:nvSpPr>
          <p:spPr bwMode="auto">
            <a:xfrm>
              <a:off x="4764" y="3522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4690" name="Text Box 34"/>
            <p:cNvSpPr txBox="1">
              <a:spLocks noChangeArrowheads="1"/>
            </p:cNvSpPr>
            <p:nvPr/>
          </p:nvSpPr>
          <p:spPr bwMode="auto">
            <a:xfrm>
              <a:off x="4860" y="3420"/>
              <a:ext cx="768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500" b="0"/>
                <a:t>No tuples</a:t>
              </a:r>
            </a:p>
          </p:txBody>
        </p:sp>
      </p:grpSp>
      <p:sp>
        <p:nvSpPr>
          <p:cNvPr id="454692" name="Text Box 36"/>
          <p:cNvSpPr txBox="1">
            <a:spLocks noChangeArrowheads="1"/>
          </p:cNvSpPr>
          <p:nvPr/>
        </p:nvSpPr>
        <p:spPr bwMode="auto">
          <a:xfrm>
            <a:off x="381000" y="6305550"/>
            <a:ext cx="8451850" cy="323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algn="l">
              <a:buFont typeface="Wingdings" pitchFamily="2" charset="2"/>
              <a:buNone/>
            </a:pPr>
            <a:r>
              <a:rPr lang="en-US">
                <a:solidFill>
                  <a:srgbClr val="0066FF"/>
                </a:solidFill>
              </a:rPr>
              <a:t>Ideally, a document retrieval strategy should retrieve no empty or bad documents</a:t>
            </a:r>
          </a:p>
        </p:txBody>
      </p:sp>
      <p:sp>
        <p:nvSpPr>
          <p:cNvPr id="454693" name="Text Box 37"/>
          <p:cNvSpPr txBox="1">
            <a:spLocks noChangeArrowheads="1"/>
          </p:cNvSpPr>
          <p:nvPr/>
        </p:nvSpPr>
        <p:spPr bwMode="auto">
          <a:xfrm>
            <a:off x="609600" y="4191000"/>
            <a:ext cx="1406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0"/>
              <a:t>Text database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54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4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54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4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54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54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54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54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5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60" grpId="0"/>
      <p:bldP spid="454662" grpId="0" animBg="1"/>
      <p:bldP spid="454663" grpId="0" animBg="1"/>
      <p:bldP spid="4546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C760-0E75-492B-9582-3721849AA024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Choosing Document Retrieval Strategy</a:t>
            </a:r>
          </a:p>
        </p:txBody>
      </p:sp>
      <p:sp>
        <p:nvSpPr>
          <p:cNvPr id="456715" name="Text Box 11"/>
          <p:cNvSpPr txBox="1">
            <a:spLocks noChangeArrowheads="1"/>
          </p:cNvSpPr>
          <p:nvPr/>
        </p:nvSpPr>
        <p:spPr bwMode="auto">
          <a:xfrm>
            <a:off x="228600" y="3276600"/>
            <a:ext cx="8686800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chemeClr val="tx2"/>
                </a:solidFill>
              </a:rPr>
              <a:t>Scan: </a:t>
            </a:r>
            <a:r>
              <a:rPr lang="en-US" sz="2000" b="0"/>
              <a:t>Sequentially </a:t>
            </a:r>
            <a:r>
              <a:rPr lang="en-US" sz="1700" b="0"/>
              <a:t>retrieves all database documents</a:t>
            </a:r>
          </a:p>
          <a:p>
            <a:pPr marL="800100" lvl="1" indent="-342900" algn="l"/>
            <a:r>
              <a:rPr lang="en-US" sz="1700" b="0"/>
              <a:t>Processes all good, bad, and empty documents</a:t>
            </a:r>
          </a:p>
          <a:p>
            <a:pPr marL="800100" lvl="1" indent="-342900" algn="l"/>
            <a:endParaRPr lang="en-US" sz="1700" b="0"/>
          </a:p>
          <a:p>
            <a:pPr marL="342900" indent="-342900"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chemeClr val="tx2"/>
                </a:solidFill>
              </a:rPr>
              <a:t>Filtered Scan: </a:t>
            </a:r>
            <a:r>
              <a:rPr lang="en-US" sz="2000" b="0"/>
              <a:t>Uses a document classifier to decide if document is relevant</a:t>
            </a:r>
          </a:p>
          <a:p>
            <a:pPr marL="800100" lvl="1" indent="-342900" algn="l"/>
            <a:r>
              <a:rPr lang="en-US" sz="1700" b="0"/>
              <a:t>Avoids processing all documents</a:t>
            </a:r>
          </a:p>
          <a:p>
            <a:pPr marL="800100" lvl="1" indent="-342900" algn="l"/>
            <a:r>
              <a:rPr lang="en-US" sz="1700" b="0"/>
              <a:t>May miss some good documents</a:t>
            </a:r>
          </a:p>
          <a:p>
            <a:pPr marL="800100" lvl="1" indent="-342900" algn="l"/>
            <a:endParaRPr lang="en-US" sz="2000">
              <a:solidFill>
                <a:schemeClr val="tx2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chemeClr val="tx2"/>
                </a:solidFill>
              </a:rPr>
              <a:t>Automatic Query Generation</a:t>
            </a:r>
            <a:r>
              <a:rPr lang="en-US" sz="2000" b="0"/>
              <a:t>:  Uses queries to retrieve good documents</a:t>
            </a:r>
          </a:p>
          <a:p>
            <a:pPr marL="800100" lvl="1" indent="-342900" algn="l"/>
            <a:r>
              <a:rPr lang="en-US" sz="1700" b="0"/>
              <a:t>Avoids processing all documents</a:t>
            </a:r>
          </a:p>
          <a:p>
            <a:pPr marL="800100" lvl="1" indent="-342900" algn="l"/>
            <a:r>
              <a:rPr lang="en-US" sz="1700" b="0"/>
              <a:t>May miss some answer tuples</a:t>
            </a:r>
          </a:p>
        </p:txBody>
      </p:sp>
      <p:sp>
        <p:nvSpPr>
          <p:cNvPr id="456717" name="Rectangle 13"/>
          <p:cNvSpPr>
            <a:spLocks noChangeArrowheads="1"/>
          </p:cNvSpPr>
          <p:nvPr/>
        </p:nvSpPr>
        <p:spPr bwMode="auto">
          <a:xfrm>
            <a:off x="4905375" y="1600200"/>
            <a:ext cx="1447800" cy="685800"/>
          </a:xfrm>
          <a:prstGeom prst="rect">
            <a:avLst/>
          </a:prstGeom>
          <a:solidFill>
            <a:schemeClr val="tx1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EBFFEB"/>
                </a:solidFill>
              </a:rPr>
              <a:t>Information extraction</a:t>
            </a:r>
          </a:p>
        </p:txBody>
      </p:sp>
      <p:grpSp>
        <p:nvGrpSpPr>
          <p:cNvPr id="456780" name="Group 76"/>
          <p:cNvGrpSpPr>
            <a:grpSpLocks/>
          </p:cNvGrpSpPr>
          <p:nvPr/>
        </p:nvGrpSpPr>
        <p:grpSpPr bwMode="auto">
          <a:xfrm>
            <a:off x="4905375" y="1600200"/>
            <a:ext cx="1905000" cy="685800"/>
            <a:chOff x="2957" y="1344"/>
            <a:chExt cx="1200" cy="432"/>
          </a:xfrm>
        </p:grpSpPr>
        <p:sp>
          <p:nvSpPr>
            <p:cNvPr id="456781" name="AutoShape 77"/>
            <p:cNvSpPr>
              <a:spLocks noChangeArrowheads="1"/>
            </p:cNvSpPr>
            <p:nvPr/>
          </p:nvSpPr>
          <p:spPr bwMode="auto">
            <a:xfrm>
              <a:off x="3940" y="1471"/>
              <a:ext cx="217" cy="192"/>
            </a:xfrm>
            <a:prstGeom prst="rightArrow">
              <a:avLst>
                <a:gd name="adj1" fmla="val 50000"/>
                <a:gd name="adj2" fmla="val 2825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82" name="Rectangle 78"/>
            <p:cNvSpPr>
              <a:spLocks noChangeArrowheads="1"/>
            </p:cNvSpPr>
            <p:nvPr/>
          </p:nvSpPr>
          <p:spPr bwMode="auto">
            <a:xfrm>
              <a:off x="2957" y="1344"/>
              <a:ext cx="816" cy="432"/>
            </a:xfrm>
            <a:prstGeom prst="rect">
              <a:avLst/>
            </a:prstGeom>
            <a:noFill/>
            <a:ln w="2857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Document classifier</a:t>
              </a:r>
            </a:p>
          </p:txBody>
        </p:sp>
      </p:grpSp>
      <p:sp>
        <p:nvSpPr>
          <p:cNvPr id="456783" name="AutoShape 79"/>
          <p:cNvSpPr>
            <a:spLocks noChangeArrowheads="1"/>
          </p:cNvSpPr>
          <p:nvPr/>
        </p:nvSpPr>
        <p:spPr bwMode="auto">
          <a:xfrm>
            <a:off x="3962400" y="1752600"/>
            <a:ext cx="344488" cy="304800"/>
          </a:xfrm>
          <a:prstGeom prst="rightArrow">
            <a:avLst>
              <a:gd name="adj1" fmla="val 50000"/>
              <a:gd name="adj2" fmla="val 2825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6784" name="Group 80"/>
          <p:cNvGrpSpPr>
            <a:grpSpLocks/>
          </p:cNvGrpSpPr>
          <p:nvPr/>
        </p:nvGrpSpPr>
        <p:grpSpPr bwMode="auto">
          <a:xfrm>
            <a:off x="4892675" y="1600200"/>
            <a:ext cx="1905000" cy="685800"/>
            <a:chOff x="2957" y="1344"/>
            <a:chExt cx="1200" cy="432"/>
          </a:xfrm>
        </p:grpSpPr>
        <p:sp>
          <p:nvSpPr>
            <p:cNvPr id="456785" name="AutoShape 81"/>
            <p:cNvSpPr>
              <a:spLocks noChangeArrowheads="1"/>
            </p:cNvSpPr>
            <p:nvPr/>
          </p:nvSpPr>
          <p:spPr bwMode="auto">
            <a:xfrm>
              <a:off x="3940" y="1471"/>
              <a:ext cx="217" cy="192"/>
            </a:xfrm>
            <a:prstGeom prst="rightArrow">
              <a:avLst>
                <a:gd name="adj1" fmla="val 50000"/>
                <a:gd name="adj2" fmla="val 2825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86" name="Rectangle 82"/>
            <p:cNvSpPr>
              <a:spLocks noChangeArrowheads="1"/>
            </p:cNvSpPr>
            <p:nvPr/>
          </p:nvSpPr>
          <p:spPr bwMode="auto">
            <a:xfrm>
              <a:off x="2957" y="1344"/>
              <a:ext cx="816" cy="432"/>
            </a:xfrm>
            <a:prstGeom prst="rect">
              <a:avLst/>
            </a:prstGeom>
            <a:noFill/>
            <a:ln w="1905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Issue queries</a:t>
              </a:r>
            </a:p>
          </p:txBody>
        </p:sp>
      </p:grpSp>
      <p:graphicFrame>
        <p:nvGraphicFramePr>
          <p:cNvPr id="456789" name="Object 85"/>
          <p:cNvGraphicFramePr>
            <a:graphicFrameLocks noChangeAspect="1"/>
          </p:cNvGraphicFramePr>
          <p:nvPr>
            <p:ph idx="1"/>
          </p:nvPr>
        </p:nvGraphicFramePr>
        <p:xfrm>
          <a:off x="533400" y="1236663"/>
          <a:ext cx="3048000" cy="1430337"/>
        </p:xfrm>
        <a:graphic>
          <a:graphicData uri="http://schemas.openxmlformats.org/presentationml/2006/ole">
            <p:oleObj spid="_x0000_s456789" name="Visio" r:id="rId4" imgW="2260282" imgH="1060132" progId="Visio.Drawing.11">
              <p:embed/>
            </p:oleObj>
          </a:graphicData>
        </a:graphic>
      </p:graphicFrame>
      <p:sp>
        <p:nvSpPr>
          <p:cNvPr id="456791" name="Text Box 87"/>
          <p:cNvSpPr txBox="1">
            <a:spLocks noChangeArrowheads="1"/>
          </p:cNvSpPr>
          <p:nvPr/>
        </p:nvSpPr>
        <p:spPr bwMode="auto">
          <a:xfrm>
            <a:off x="1447800" y="1201738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0"/>
              <a:t>Text database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0" dur="500" fill="hold"/>
                                        <p:tgtEl>
                                          <p:spTgt spid="4567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6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6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56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56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456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56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56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56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56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15" grpId="0" build="allAtOnce"/>
      <p:bldP spid="456717" grpId="0" animBg="1"/>
      <p:bldP spid="456791" grpId="0"/>
    </p:bldLst>
  </p:timing>
</p:sld>
</file>

<file path=ppt/theme/theme1.xml><?xml version="1.0" encoding="utf-8"?>
<a:theme xmlns:a="http://schemas.openxmlformats.org/drawingml/2006/main" name="Edge">
  <a:themeElements>
    <a:clrScheme name="Edge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6188</TotalTime>
  <Words>1924</Words>
  <Application>Microsoft PowerPoint</Application>
  <PresentationFormat>On-screen Show (4:3)</PresentationFormat>
  <Paragraphs>506</Paragraphs>
  <Slides>29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Garamond</vt:lpstr>
      <vt:lpstr>Times New Roman</vt:lpstr>
      <vt:lpstr>Wingdings</vt:lpstr>
      <vt:lpstr>Arial Unicode MS</vt:lpstr>
      <vt:lpstr>Georgia</vt:lpstr>
      <vt:lpstr>Edge</vt:lpstr>
      <vt:lpstr>Bitmap Image</vt:lpstr>
      <vt:lpstr>Microsoft Visio Drawing</vt:lpstr>
      <vt:lpstr>Microsoft Equation 3.0</vt:lpstr>
      <vt:lpstr>Join Optimization of  Information Extraction Output: Quality Matters!</vt:lpstr>
      <vt:lpstr>Information Extraction</vt:lpstr>
      <vt:lpstr>Joining Information Extraction Output</vt:lpstr>
      <vt:lpstr>Joining Output Quality Depends on Extraction System Characteristics</vt:lpstr>
      <vt:lpstr>Designing Join Optimization Strategies</vt:lpstr>
      <vt:lpstr>Outline</vt:lpstr>
      <vt:lpstr>Tuning Extraction Systems</vt:lpstr>
      <vt:lpstr>The Good, the Bad, and the Empty</vt:lpstr>
      <vt:lpstr>Choosing Document Retrieval Strategy</vt:lpstr>
      <vt:lpstr>Independently Joining Extracted Relations: Independent Join</vt:lpstr>
      <vt:lpstr>Adapting Index Nested-Loops : Outer/Inner Join</vt:lpstr>
      <vt:lpstr>Interleaving Extraction Process: Zig-Zag Join</vt:lpstr>
      <vt:lpstr>Understanding Join Output Quality</vt:lpstr>
      <vt:lpstr>Analyzing Join Quality:  General Scheme</vt:lpstr>
      <vt:lpstr>Join Cardinality Depends on Attribute Value Occurrences: Example</vt:lpstr>
      <vt:lpstr>Estimating Good Attribute Value Occurrences: Scan</vt:lpstr>
      <vt:lpstr>Outer/Inner Join Analysis</vt:lpstr>
      <vt:lpstr>Zig-Zag Join Analysis</vt:lpstr>
      <vt:lpstr>Estimating Parameters Using our Analysis and MLE</vt:lpstr>
      <vt:lpstr>Putting It All Together: Join Optimization</vt:lpstr>
      <vt:lpstr>Experimental Evaluation</vt:lpstr>
      <vt:lpstr>Accuracy of our Analytical Models: Independent Join</vt:lpstr>
      <vt:lpstr>Accuracy of our Analytical Models: Outer/Inner Join</vt:lpstr>
      <vt:lpstr>Summary of Experimental Evaluation</vt:lpstr>
      <vt:lpstr>Processing Joins over Extracted Relations: Contributions</vt:lpstr>
      <vt:lpstr>Related Work</vt:lpstr>
      <vt:lpstr>   Thank you!</vt:lpstr>
      <vt:lpstr>Overflow</vt:lpstr>
      <vt:lpstr>Analyzing Document Retrieval:  Independent Join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Optimizing SQL Queries Over Text</dc:title>
  <dc:creator>alpa</dc:creator>
  <cp:lastModifiedBy>Panos Ipeirotis</cp:lastModifiedBy>
  <cp:revision>4359</cp:revision>
  <dcterms:created xsi:type="dcterms:W3CDTF">2008-04-01T23:04:35Z</dcterms:created>
  <dcterms:modified xsi:type="dcterms:W3CDTF">2009-03-30T21:29:42Z</dcterms:modified>
</cp:coreProperties>
</file>