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handoutMasterIdLst>
    <p:handoutMasterId r:id="rId62"/>
  </p:handoutMasterIdLst>
  <p:sldIdLst>
    <p:sldId id="256" r:id="rId3"/>
    <p:sldId id="432" r:id="rId4"/>
    <p:sldId id="433" r:id="rId5"/>
    <p:sldId id="434" r:id="rId6"/>
    <p:sldId id="435" r:id="rId7"/>
    <p:sldId id="306" r:id="rId8"/>
    <p:sldId id="352" r:id="rId9"/>
    <p:sldId id="353" r:id="rId10"/>
    <p:sldId id="343" r:id="rId11"/>
    <p:sldId id="420" r:id="rId12"/>
    <p:sldId id="341" r:id="rId13"/>
    <p:sldId id="320" r:id="rId14"/>
    <p:sldId id="423" r:id="rId15"/>
    <p:sldId id="424" r:id="rId16"/>
    <p:sldId id="395" r:id="rId17"/>
    <p:sldId id="328" r:id="rId18"/>
    <p:sldId id="371" r:id="rId19"/>
    <p:sldId id="412" r:id="rId20"/>
    <p:sldId id="413" r:id="rId21"/>
    <p:sldId id="414" r:id="rId22"/>
    <p:sldId id="417" r:id="rId23"/>
    <p:sldId id="418" r:id="rId24"/>
    <p:sldId id="436" r:id="rId25"/>
    <p:sldId id="384" r:id="rId26"/>
    <p:sldId id="419" r:id="rId27"/>
    <p:sldId id="438" r:id="rId28"/>
    <p:sldId id="437" r:id="rId29"/>
    <p:sldId id="440" r:id="rId30"/>
    <p:sldId id="439" r:id="rId31"/>
    <p:sldId id="409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08" r:id="rId40"/>
    <p:sldId id="421" r:id="rId41"/>
    <p:sldId id="422" r:id="rId42"/>
    <p:sldId id="377" r:id="rId43"/>
    <p:sldId id="380" r:id="rId44"/>
    <p:sldId id="347" r:id="rId45"/>
    <p:sldId id="348" r:id="rId46"/>
    <p:sldId id="349" r:id="rId47"/>
    <p:sldId id="350" r:id="rId48"/>
    <p:sldId id="392" r:id="rId49"/>
    <p:sldId id="393" r:id="rId50"/>
    <p:sldId id="394" r:id="rId51"/>
    <p:sldId id="396" r:id="rId52"/>
    <p:sldId id="397" r:id="rId53"/>
    <p:sldId id="398" r:id="rId54"/>
    <p:sldId id="399" r:id="rId55"/>
    <p:sldId id="441" r:id="rId56"/>
    <p:sldId id="442" r:id="rId57"/>
    <p:sldId id="443" r:id="rId58"/>
    <p:sldId id="444" r:id="rId59"/>
    <p:sldId id="445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80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0"/>
    <a:srgbClr val="FFF2BB"/>
    <a:srgbClr val="DCE8F4"/>
    <a:srgbClr val="FFD9BF"/>
    <a:srgbClr val="B2B2B2"/>
    <a:srgbClr val="FFF5C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84561" autoAdjust="0"/>
  </p:normalViewPr>
  <p:slideViewPr>
    <p:cSldViewPr>
      <p:cViewPr varScale="1">
        <p:scale>
          <a:sx n="74" d="100"/>
          <a:sy n="74" d="100"/>
        </p:scale>
        <p:origin x="-1260" y="-102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45.xml"/><Relationship Id="rId18" Type="http://schemas.openxmlformats.org/officeDocument/2006/relationships/slide" Target="slides/slide53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12" Type="http://schemas.openxmlformats.org/officeDocument/2006/relationships/slide" Target="slides/slide44.xml"/><Relationship Id="rId17" Type="http://schemas.openxmlformats.org/officeDocument/2006/relationships/slide" Target="slides/slide52.xml"/><Relationship Id="rId2" Type="http://schemas.openxmlformats.org/officeDocument/2006/relationships/slide" Target="slides/slide7.xml"/><Relationship Id="rId16" Type="http://schemas.openxmlformats.org/officeDocument/2006/relationships/slide" Target="slides/slide51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43.xml"/><Relationship Id="rId5" Type="http://schemas.openxmlformats.org/officeDocument/2006/relationships/slide" Target="slides/slide10.xml"/><Relationship Id="rId15" Type="http://schemas.openxmlformats.org/officeDocument/2006/relationships/slide" Target="slides/slide50.xml"/><Relationship Id="rId10" Type="http://schemas.openxmlformats.org/officeDocument/2006/relationships/slide" Target="slides/slide17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os%20Ipeirotis\Desktop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[Book1.xlsx]Sheet4!PivotTable1</c:name>
    <c:fmtId val="2"/>
  </c:pivotSource>
  <c:chart>
    <c:autoTitleDeleted val="1"/>
    <c:pivotFmts>
      <c:pivotFmt>
        <c:idx val="0"/>
        <c:spPr>
          <a:ln w="19050"/>
        </c:spPr>
        <c:marker>
          <c:symbol val="diamond"/>
          <c:size val="5"/>
          <c:spPr>
            <a:solidFill>
              <a:schemeClr val="accent1"/>
            </a:solidFill>
          </c:spPr>
        </c:marker>
      </c:pivotFmt>
      <c:pivotFmt>
        <c:idx val="1"/>
        <c:spPr>
          <a:ln w="19050"/>
        </c:spPr>
        <c:marker>
          <c:symbol val="diamond"/>
          <c:size val="5"/>
          <c:spPr>
            <a:solidFill>
              <a:schemeClr val="accent1"/>
            </a:solidFill>
          </c:spPr>
        </c:marker>
      </c:pivotFmt>
    </c:pivotFmts>
    <c:plotArea>
      <c:layout>
        <c:manualLayout>
          <c:layoutTarget val="inner"/>
          <c:xMode val="edge"/>
          <c:yMode val="edge"/>
          <c:x val="7.7793406474200841E-2"/>
          <c:y val="5.9775273362363907E-2"/>
          <c:w val="0.90345126278957311"/>
          <c:h val="0.73240717636468078"/>
        </c:manualLayout>
      </c:layout>
      <c:lineChart>
        <c:grouping val="standard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ln w="19050"/>
          </c:spPr>
          <c:marker>
            <c:symbol val="diamond"/>
            <c:size val="5"/>
            <c:spPr>
              <a:solidFill>
                <a:schemeClr val="accent1"/>
              </a:solidFill>
            </c:spPr>
          </c:marker>
          <c:cat>
            <c:strRef>
              <c:f>Sheet4!$A$2:$A$22</c:f>
              <c:strCache>
                <c:ptCount val="20"/>
                <c:pt idx="0">
                  <c:v>-1--0.9</c:v>
                </c:pt>
                <c:pt idx="1">
                  <c:v>-0.9--0.8</c:v>
                </c:pt>
                <c:pt idx="2">
                  <c:v>-0.8--0.7</c:v>
                </c:pt>
                <c:pt idx="3">
                  <c:v>-0.7--0.6</c:v>
                </c:pt>
                <c:pt idx="4">
                  <c:v>-0.6--0.5</c:v>
                </c:pt>
                <c:pt idx="5">
                  <c:v>-0.5--0.4</c:v>
                </c:pt>
                <c:pt idx="6">
                  <c:v>-0.4--0.3</c:v>
                </c:pt>
                <c:pt idx="7">
                  <c:v>-0.3--0.2</c:v>
                </c:pt>
                <c:pt idx="8">
                  <c:v>-0.2--0.1</c:v>
                </c:pt>
                <c:pt idx="9">
                  <c:v>-0.1-0.0</c:v>
                </c:pt>
                <c:pt idx="10">
                  <c:v>0-0.1</c:v>
                </c:pt>
                <c:pt idx="11">
                  <c:v>0.1-0.2</c:v>
                </c:pt>
                <c:pt idx="12">
                  <c:v>0.2-0.3</c:v>
                </c:pt>
                <c:pt idx="13">
                  <c:v>0.3-0.4</c:v>
                </c:pt>
                <c:pt idx="14">
                  <c:v>0.4-0.5</c:v>
                </c:pt>
                <c:pt idx="15">
                  <c:v>0.5-0.6</c:v>
                </c:pt>
                <c:pt idx="16">
                  <c:v>0.6-0.7</c:v>
                </c:pt>
                <c:pt idx="17">
                  <c:v>0.7-0.8</c:v>
                </c:pt>
                <c:pt idx="18">
                  <c:v>0.8-0.9</c:v>
                </c:pt>
                <c:pt idx="19">
                  <c:v>0.9-1</c:v>
                </c:pt>
              </c:strCache>
            </c:strRef>
          </c:cat>
          <c:val>
            <c:numRef>
              <c:f>Sheet4!$B$2:$B$22</c:f>
              <c:numCache>
                <c:formatCode>General</c:formatCode>
                <c:ptCount val="20"/>
                <c:pt idx="0">
                  <c:v>1237</c:v>
                </c:pt>
                <c:pt idx="1">
                  <c:v>1242</c:v>
                </c:pt>
                <c:pt idx="2">
                  <c:v>1595</c:v>
                </c:pt>
                <c:pt idx="3">
                  <c:v>1746</c:v>
                </c:pt>
                <c:pt idx="4">
                  <c:v>2008</c:v>
                </c:pt>
                <c:pt idx="5">
                  <c:v>2376</c:v>
                </c:pt>
                <c:pt idx="6">
                  <c:v>2744</c:v>
                </c:pt>
                <c:pt idx="7">
                  <c:v>3148</c:v>
                </c:pt>
                <c:pt idx="8">
                  <c:v>4955</c:v>
                </c:pt>
                <c:pt idx="9">
                  <c:v>12445</c:v>
                </c:pt>
                <c:pt idx="10">
                  <c:v>17661</c:v>
                </c:pt>
                <c:pt idx="11">
                  <c:v>15703</c:v>
                </c:pt>
                <c:pt idx="12">
                  <c:v>8037</c:v>
                </c:pt>
                <c:pt idx="13">
                  <c:v>5030</c:v>
                </c:pt>
                <c:pt idx="14">
                  <c:v>5060</c:v>
                </c:pt>
                <c:pt idx="15">
                  <c:v>5296</c:v>
                </c:pt>
                <c:pt idx="16">
                  <c:v>3540</c:v>
                </c:pt>
                <c:pt idx="17">
                  <c:v>2413</c:v>
                </c:pt>
                <c:pt idx="18">
                  <c:v>1053</c:v>
                </c:pt>
                <c:pt idx="19">
                  <c:v>89</c:v>
                </c:pt>
              </c:numCache>
            </c:numRef>
          </c:val>
          <c:smooth val="1"/>
        </c:ser>
        <c:marker val="1"/>
        <c:axId val="61280640"/>
        <c:axId val="61282176"/>
      </c:lineChart>
      <c:catAx>
        <c:axId val="61280640"/>
        <c:scaling>
          <c:orientation val="minMax"/>
        </c:scaling>
        <c:axPos val="b"/>
        <c:majorGridlines>
          <c:spPr>
            <a:ln>
              <a:prstDash val="sysDot"/>
            </a:ln>
          </c:spPr>
        </c:majorGridlines>
        <c:numFmt formatCode="#,##0.0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1282176"/>
        <c:crosses val="autoZero"/>
        <c:auto val="1"/>
        <c:lblAlgn val="ctr"/>
        <c:lblOffset val="100"/>
      </c:catAx>
      <c:valAx>
        <c:axId val="61282176"/>
        <c:scaling>
          <c:orientation val="minMax"/>
        </c:scaling>
        <c:axPos val="l"/>
        <c:majorGridlines>
          <c:spPr>
            <a:ln>
              <a:solidFill>
                <a:srgbClr val="4F81BD">
                  <a:shade val="95000"/>
                  <a:satMod val="105000"/>
                </a:srgbClr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12806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[Book1.xlsx]Sheet5!PivotTable2</c:name>
    <c:fmtId val="3"/>
  </c:pivotSource>
  <c:chart>
    <c:autoTitleDeleted val="1"/>
    <c:pivotFmts>
      <c:pivotFmt>
        <c:idx val="0"/>
        <c:spPr>
          <a:ln w="19050"/>
        </c:spPr>
        <c:marker>
          <c:symbol val="diamond"/>
          <c:size val="4"/>
        </c:marker>
      </c:pivotFmt>
      <c:pivotFmt>
        <c:idx val="1"/>
        <c:spPr>
          <a:ln w="19050"/>
        </c:spPr>
        <c:marker>
          <c:symbol val="diamond"/>
          <c:size val="4"/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Sheet5!$B$1</c:f>
              <c:strCache>
                <c:ptCount val="1"/>
                <c:pt idx="0">
                  <c:v>Total</c:v>
                </c:pt>
              </c:strCache>
            </c:strRef>
          </c:tx>
          <c:spPr>
            <a:ln w="19050"/>
          </c:spPr>
          <c:marker>
            <c:symbol val="diamond"/>
            <c:size val="4"/>
          </c:marker>
          <c:cat>
            <c:strRef>
              <c:f>Sheet5!$A$2:$A$21</c:f>
              <c:strCache>
                <c:ptCount val="19"/>
                <c:pt idx="0">
                  <c:v>-1--0.9</c:v>
                </c:pt>
                <c:pt idx="1">
                  <c:v>-0.9--0.8</c:v>
                </c:pt>
                <c:pt idx="2">
                  <c:v>-0.8--0.7</c:v>
                </c:pt>
                <c:pt idx="3">
                  <c:v>-0.7--0.6</c:v>
                </c:pt>
                <c:pt idx="4">
                  <c:v>-0.6--0.5</c:v>
                </c:pt>
                <c:pt idx="5">
                  <c:v>-0.5--0.4</c:v>
                </c:pt>
                <c:pt idx="6">
                  <c:v>-0.4--0.3</c:v>
                </c:pt>
                <c:pt idx="7">
                  <c:v>-0.3--0.2</c:v>
                </c:pt>
                <c:pt idx="8">
                  <c:v>-0.2--0.1</c:v>
                </c:pt>
                <c:pt idx="9">
                  <c:v>-0.1-0.0</c:v>
                </c:pt>
                <c:pt idx="10">
                  <c:v>0-0.1</c:v>
                </c:pt>
                <c:pt idx="11">
                  <c:v>0.1-0.2</c:v>
                </c:pt>
                <c:pt idx="12">
                  <c:v>0.2-0.3</c:v>
                </c:pt>
                <c:pt idx="13">
                  <c:v>0.3-0.4</c:v>
                </c:pt>
                <c:pt idx="14">
                  <c:v>0.4-0.5</c:v>
                </c:pt>
                <c:pt idx="15">
                  <c:v>0.5-0.6</c:v>
                </c:pt>
                <c:pt idx="16">
                  <c:v>0.6-0.7</c:v>
                </c:pt>
                <c:pt idx="17">
                  <c:v>0.7-0.8</c:v>
                </c:pt>
                <c:pt idx="18">
                  <c:v>0.8-0.9</c:v>
                </c:pt>
              </c:strCache>
            </c:strRef>
          </c:cat>
          <c:val>
            <c:numRef>
              <c:f>Sheet5!$B$2:$B$21</c:f>
              <c:numCache>
                <c:formatCode>General</c:formatCode>
                <c:ptCount val="19"/>
                <c:pt idx="0">
                  <c:v>113</c:v>
                </c:pt>
                <c:pt idx="1">
                  <c:v>149</c:v>
                </c:pt>
                <c:pt idx="2">
                  <c:v>145</c:v>
                </c:pt>
                <c:pt idx="3">
                  <c:v>218</c:v>
                </c:pt>
                <c:pt idx="4">
                  <c:v>214</c:v>
                </c:pt>
                <c:pt idx="5">
                  <c:v>274</c:v>
                </c:pt>
                <c:pt idx="6">
                  <c:v>317</c:v>
                </c:pt>
                <c:pt idx="7">
                  <c:v>318</c:v>
                </c:pt>
                <c:pt idx="8">
                  <c:v>238</c:v>
                </c:pt>
                <c:pt idx="9">
                  <c:v>308</c:v>
                </c:pt>
                <c:pt idx="10">
                  <c:v>2219</c:v>
                </c:pt>
                <c:pt idx="11">
                  <c:v>2024</c:v>
                </c:pt>
                <c:pt idx="12">
                  <c:v>1036</c:v>
                </c:pt>
                <c:pt idx="13">
                  <c:v>784</c:v>
                </c:pt>
                <c:pt idx="14">
                  <c:v>289</c:v>
                </c:pt>
                <c:pt idx="15">
                  <c:v>160</c:v>
                </c:pt>
                <c:pt idx="16">
                  <c:v>23</c:v>
                </c:pt>
                <c:pt idx="17">
                  <c:v>3</c:v>
                </c:pt>
                <c:pt idx="18">
                  <c:v>2</c:v>
                </c:pt>
              </c:numCache>
            </c:numRef>
          </c:val>
          <c:smooth val="1"/>
        </c:ser>
        <c:marker val="1"/>
        <c:axId val="61310464"/>
        <c:axId val="61312000"/>
      </c:lineChart>
      <c:catAx>
        <c:axId val="61310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1312000"/>
        <c:crosses val="autoZero"/>
        <c:auto val="1"/>
        <c:lblAlgn val="ctr"/>
        <c:lblOffset val="100"/>
      </c:catAx>
      <c:valAx>
        <c:axId val="6131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310464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Business</a:t>
            </a:r>
          </a:p>
        </c:rich>
      </c:tx>
      <c:layout>
        <c:manualLayout>
          <c:xMode val="edge"/>
          <c:yMode val="edge"/>
          <c:x val="0.18815972222222221"/>
          <c:y val="3.488372093023255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</c:v>
                </c:pt>
              </c:strCache>
            </c:strRef>
          </c:tx>
          <c:dLbls>
            <c:dLbl>
              <c:idx val="0"/>
              <c:layout>
                <c:manualLayout>
                  <c:x val="1.6827974628171503E-3"/>
                  <c:y val="-2.896905328694378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Personalized</c:v>
                </c:pt>
                <c:pt idx="1">
                  <c:v>Average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08333333333337"/>
          <c:y val="0.19333262396254516"/>
          <c:w val="0.47500000000000026"/>
          <c:h val="0.35563827248866631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/>
            </a:pPr>
            <a:r>
              <a:rPr lang="en-US"/>
              <a:t>Family</a:t>
            </a:r>
          </a:p>
        </c:rich>
      </c:tx>
      <c:layout>
        <c:manualLayout>
          <c:xMode val="edge"/>
          <c:yMode val="edge"/>
          <c:x val="0.19649311023622068"/>
          <c:y val="4.5806490097828794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Romance</c:v>
                </c:pt>
              </c:strCache>
            </c:strRef>
          </c:tx>
          <c:dLbls>
            <c:dLbl>
              <c:idx val="0"/>
              <c:layout>
                <c:manualLayout>
                  <c:x val="1.6827974628171503E-3"/>
                  <c:y val="-2.896905328694378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Personalized</c:v>
                </c:pt>
                <c:pt idx="1">
                  <c:v>Average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0.87000000000000055</c:v>
                </c:pt>
                <c:pt idx="1">
                  <c:v>0.13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08333333333337"/>
          <c:y val="0.19333262396254502"/>
          <c:w val="0.47500000000000031"/>
          <c:h val="0.3556382724886663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967CF5D-1D7E-4ED0-918C-4A927A8E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4C148F-9530-424E-A2EB-AEE3E8B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D7807-FF1F-430A-A38A-A444F28592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65592-B459-4D62-8B44-86AFEBD46E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3455A-4DA4-4F42-BECC-66523C0E78B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DC306-E718-449B-BF6D-619870D0705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A736A-0F54-4E5E-80C0-2A26DEDA17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90CDD-7F26-4E1D-826B-3DD124F6411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C2BED-1FDD-471A-A850-45C845F4C6FA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E1C78-48C3-4F44-A1C4-1E7C38D0867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804EB-8EB9-46CD-9581-9969FEED7D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148F-9530-424E-A2EB-AEE3E8B675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28EB-8A20-457C-A88B-84153F3777E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40F32-1169-40CC-AF57-F4E4DA688A7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148F-9530-424E-A2EB-AEE3E8B675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38D0B-FE04-47E4-B9D9-AAB88962656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705DC-4D3A-4D49-BD49-272E5D13BEE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38D0B-FE04-47E4-B9D9-AAB88962656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B30D3-0B3E-48E8-B6B2-46265F5CCCDA}" type="slidenum">
              <a:rPr lang="en-US"/>
              <a:pPr/>
              <a:t>24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F83E6-9F21-4E80-BF34-D88D764A534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148F-9530-424E-A2EB-AEE3E8B675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8A3D1-8CAB-47B3-AB62-96AAAB1B736F}" type="slidenum">
              <a:rPr lang="el-GR" smtClean="0"/>
              <a:pPr/>
              <a:t>31</a:t>
            </a:fld>
            <a:endParaRPr 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8D191C9-0FE0-442C-BD1A-985AABE1A64B}" type="slidenum"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l-GR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18CE6B-D401-4FAF-B1F0-DCC244BAB147}" type="slidenum">
              <a:rPr lang="el-GR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l-GR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DFA5C-00D8-4B25-991E-DF736B7BDCD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8ECD6-8645-493F-A89D-EB85DC50558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6584E-3581-4EDA-951F-44FF3C7886B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62FAC-B554-4905-976C-EBE4D648A1E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D383F-840B-43EB-9984-5370744CF4A2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4E649-77CD-447E-B950-D7443ADDFEC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61062-E741-40A5-BA00-695771808A5C}" type="slidenum">
              <a:rPr lang="en-US"/>
              <a:pPr/>
              <a:t>39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2E4B6-B5C2-4336-883E-BBED523F569A}" type="slidenum">
              <a:rPr lang="en-US"/>
              <a:pPr/>
              <a:t>40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148F-9530-424E-A2EB-AEE3E8B675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C148F-9530-424E-A2EB-AEE3E8B675E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0F36E-0A98-44A0-ADA3-1915A6CC55D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14C11-C0DC-4AF0-BA74-B637430BF6E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2A202-BFF9-46FB-A0EE-ECEB77DFC5B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0050B-7BA4-4E00-8BC8-97F06397877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4E754-E465-4701-A061-A9BD4CC1B45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6521C-6DE4-4ED5-9FC5-DEB236157D99}" type="slidenum">
              <a:rPr lang="en-US"/>
              <a:pPr/>
              <a:t>47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28DE2-871D-424C-9247-95DC9534EF22}" type="slidenum">
              <a:rPr lang="en-US"/>
              <a:pPr/>
              <a:t>48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4FDC5-6E0F-432A-ACF9-8744A80C1BF9}" type="slidenum">
              <a:rPr lang="en-US"/>
              <a:pPr/>
              <a:t>49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0030F-456E-4CF1-9269-0E7F234623F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445DE-F0F0-4293-A186-23E1C439E2A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805C3-2347-457D-8153-A16F92DFAE0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92% are new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4BA43-EE77-423E-AF62-E21862F8270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92% are new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80D9E-626F-44C5-B886-6BD99BEC723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DF32E-91C4-4AB3-8BA6-2847611113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255B5-2EFB-4126-95E0-110DFBDA53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1BE46-36A7-4EF2-9F6C-D41DB5ACCDB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46BBA-4609-4CE0-82BF-609CC6C1B11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0"/>
            <a:ext cx="21526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055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B553A5-206F-4762-BC68-1E4772075C8B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t>March 1</a:t>
            </a:r>
            <a:r>
              <a:rPr lang="en-US" altLang="en-US" sz="1200" kern="1200" baseline="300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t>st</a:t>
            </a:r>
            <a:r>
              <a:rPr lang="en-US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t> 2007, DEWS 2007</a:t>
            </a: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D5CB91-A10C-477B-B67B-8CAA6DC88235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E59B84-7B42-4E03-B345-82376C965D96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2A6039-FE97-466D-A188-EC6FA40156EE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4583F-B168-4EB8-A073-783D2B829A0D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702310-C3E4-452F-93D3-AF1ED1E66B22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DDAA0D-C93B-4509-80C1-8F5591E558C2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A6F74E-07DB-4D23-BE40-E09CCD90443D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8E37D1-9B36-4D4B-BA81-343693C5AD8C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B9526B-ADC7-474F-BE2B-373C3EF3F440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FC0A8C-33A3-44EB-AA19-9858790BABDF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8E6DEC-0467-4B25-8ED7-A9C7CE45DDE7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6E0C72-BDA4-4495-ADD6-4EE7D3932503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C21232-1CBA-4D1F-8F58-F09AC6F0AC1B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" y="914400"/>
            <a:ext cx="8001000" cy="1524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3" name="Picture 99" descr="cover2"/>
          <p:cNvPicPr>
            <a:picLocks noChangeAspect="1" noChangeArrowheads="1"/>
          </p:cNvPicPr>
          <p:nvPr userDrawn="1"/>
        </p:nvPicPr>
        <p:blipFill>
          <a:blip r:embed="rId13" cstate="print"/>
          <a:srcRect r="46774" b="56079"/>
          <a:stretch>
            <a:fillRect/>
          </a:stretch>
        </p:blipFill>
        <p:spPr bwMode="auto">
          <a:xfrm>
            <a:off x="152400" y="152400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F078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1200">
                <a:latin typeface="Garamond"/>
                <a:ea typeface="+mn-ea"/>
                <a:cs typeface="Arial"/>
              </a:rPr>
              <a:t>March 1</a:t>
            </a:r>
            <a:r>
              <a:rPr lang="en-US" altLang="en-US" kern="1200" baseline="30000">
                <a:latin typeface="Garamond"/>
                <a:ea typeface="+mn-ea"/>
                <a:cs typeface="Arial"/>
              </a:rPr>
              <a:t>st</a:t>
            </a:r>
            <a:r>
              <a:rPr lang="en-US" altLang="en-US" kern="1200">
                <a:latin typeface="Garamond"/>
                <a:ea typeface="+mn-ea"/>
                <a:cs typeface="Arial"/>
              </a:rPr>
              <a:t> 2007, DEWS 2007</a:t>
            </a:r>
            <a:endParaRPr lang="el-GR" altLang="en-US" kern="1200">
              <a:latin typeface="Garamond"/>
              <a:ea typeface="+mn-ea"/>
              <a:cs typeface="Arial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altLang="en-US" kern="1200">
              <a:latin typeface="Garamond"/>
              <a:ea typeface="+mn-ea"/>
              <a:cs typeface="Arial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7A9FDB-DAA5-4FC6-BB14-0113BAF417A6}" type="slidenum">
              <a:rPr lang="el-GR" altLang="en-US" kern="1200">
                <a:latin typeface="Garamond"/>
                <a:ea typeface="+mn-ea"/>
                <a:cs typeface="Arial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n-US" kern="1200">
              <a:latin typeface="Garamond"/>
              <a:ea typeface="+mn-ea"/>
              <a:cs typeface="Arial"/>
            </a:endParaRPr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qout.stern.nyu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6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7.xls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982" name="Rectangle 94"/>
          <p:cNvSpPr>
            <a:spLocks noChangeArrowheads="1"/>
          </p:cNvSpPr>
          <p:nvPr/>
        </p:nvSpPr>
        <p:spPr bwMode="auto">
          <a:xfrm>
            <a:off x="3200400" y="2819400"/>
            <a:ext cx="3352800" cy="1905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3" tIns="44447" rIns="90483" bIns="44447" anchor="ctr"/>
          <a:lstStyle/>
          <a:p>
            <a:pPr marL="342900" indent="-342900" algn="ctr">
              <a:defRPr/>
            </a:pPr>
            <a:r>
              <a:rPr lang="en-US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Panos</a:t>
            </a: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Ipeirotis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en-US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 School of Business</a:t>
            </a:r>
            <a:endParaRPr lang="en-US" sz="24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York University</a:t>
            </a: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839200" cy="2003425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b="1" i="1" dirty="0" smtClean="0"/>
              <a:t>Analyzing User-Generated Content using Econometrics</a:t>
            </a:r>
            <a:endParaRPr lang="en-US" sz="2000" b="1" dirty="0" smtClean="0">
              <a:solidFill>
                <a:srgbClr val="000066"/>
              </a:solidFill>
            </a:endParaRPr>
          </a:p>
        </p:txBody>
      </p:sp>
      <p:pic>
        <p:nvPicPr>
          <p:cNvPr id="3076" name="Picture 186" descr="cover2"/>
          <p:cNvPicPr>
            <a:picLocks noChangeAspect="1" noChangeArrowheads="1"/>
          </p:cNvPicPr>
          <p:nvPr/>
        </p:nvPicPr>
        <p:blipFill>
          <a:blip r:embed="rId3" cstate="print"/>
          <a:srcRect r="44492" b="56079"/>
          <a:stretch>
            <a:fillRect/>
          </a:stretch>
        </p:blipFill>
        <p:spPr bwMode="auto">
          <a:xfrm>
            <a:off x="0" y="3581400"/>
            <a:ext cx="2495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87" descr="cover2"/>
          <p:cNvPicPr>
            <a:picLocks noChangeAspect="1" noChangeArrowheads="1"/>
          </p:cNvPicPr>
          <p:nvPr/>
        </p:nvPicPr>
        <p:blipFill>
          <a:blip r:embed="rId3" cstate="print"/>
          <a:srcRect t="48074"/>
          <a:stretch>
            <a:fillRect/>
          </a:stretch>
        </p:blipFill>
        <p:spPr bwMode="auto">
          <a:xfrm>
            <a:off x="0" y="5024438"/>
            <a:ext cx="4495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Variables of Interest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8915400" cy="1295400"/>
            <a:chOff x="384" y="720"/>
            <a:chExt cx="5376" cy="8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6390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Price Premium</a:t>
                </a:r>
              </a:p>
            </p:txBody>
          </p:sp>
          <p:sp>
            <p:nvSpPr>
              <p:cNvPr id="16391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Difference of price charged by a seller minus listed price of a competitor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	   </a:t>
              </a:r>
              <a:r>
                <a:rPr lang="en-US" sz="1800" b="1" dirty="0">
                  <a:solidFill>
                    <a:srgbClr val="000060"/>
                  </a:solidFill>
                </a:rPr>
                <a:t>    Price Premium = </a:t>
              </a:r>
              <a:r>
                <a:rPr lang="en-US" sz="1800" b="1" i="1" dirty="0">
                  <a:solidFill>
                    <a:srgbClr val="000060"/>
                  </a:solidFill>
                </a:rPr>
                <a:t>(Seller Price – Competitor Price)</a:t>
              </a:r>
              <a:r>
                <a:rPr lang="en-US" sz="1800" b="1" dirty="0">
                  <a:solidFill>
                    <a:srgbClr val="000060"/>
                  </a:solidFill>
                </a:rPr>
                <a:t>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8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Calculated for each seller-competitor pair, for each transaction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Each transaction generates M observations, (M: number of competing sellers)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8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rgbClr val="000060"/>
                  </a:solidFill>
                </a:rPr>
                <a:t>Alternative Definitions</a:t>
              </a:r>
              <a:r>
                <a:rPr lang="en-US" sz="1800" dirty="0">
                  <a:solidFill>
                    <a:srgbClr val="000060"/>
                  </a:solidFill>
                </a:rPr>
                <a:t>: 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Average Price Premium (one per transaction)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Relative Price Premium (relative to seller price)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0060"/>
                  </a:solidFill>
                </a:rPr>
                <a:t>Average Relative Price Premium (combination of the above)</a:t>
              </a:r>
            </a:p>
            <a:p>
              <a:pPr marL="800100" lvl="1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6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Decomposing Reputation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09600" y="1447800"/>
            <a:ext cx="8153400" cy="1295400"/>
            <a:chOff x="384" y="720"/>
            <a:chExt cx="5376" cy="816"/>
          </a:xfrm>
        </p:grpSpPr>
        <p:grpSp>
          <p:nvGrpSpPr>
            <p:cNvPr id="18441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8443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Is reputation just a scalar metric?</a:t>
                </a:r>
              </a:p>
            </p:txBody>
          </p:sp>
          <p:sp>
            <p:nvSpPr>
              <p:cNvPr id="18444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dirty="0">
                  <a:solidFill>
                    <a:srgbClr val="000060"/>
                  </a:solidFill>
                </a:rPr>
                <a:t>Previous studies assumed a “monolithic” reputation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rgbClr val="A50021"/>
                  </a:solidFill>
                </a:rPr>
                <a:t>Decompose reputation </a:t>
              </a:r>
              <a:r>
                <a:rPr lang="en-US" sz="1800" b="1" dirty="0">
                  <a:solidFill>
                    <a:srgbClr val="A50021"/>
                  </a:solidFill>
                </a:rPr>
                <a:t>in individual components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dirty="0">
                  <a:solidFill>
                    <a:srgbClr val="000060"/>
                  </a:solidFill>
                </a:rPr>
                <a:t>Sellers characterized by a set of </a:t>
              </a:r>
              <a:r>
                <a:rPr lang="en-US" sz="1800" b="1" dirty="0">
                  <a:solidFill>
                    <a:srgbClr val="A50021"/>
                  </a:solidFill>
                </a:rPr>
                <a:t>fulfillment characteristics</a:t>
              </a:r>
              <a:br>
                <a:rPr lang="en-US" sz="1800" b="1" dirty="0">
                  <a:solidFill>
                    <a:srgbClr val="A50021"/>
                  </a:solidFill>
                </a:rPr>
              </a:br>
              <a:r>
                <a:rPr lang="en-US" sz="1800" dirty="0">
                  <a:solidFill>
                    <a:srgbClr val="000060"/>
                  </a:solidFill>
                </a:rPr>
                <a:t>(packaging, delivery, and so on)</a:t>
              </a:r>
              <a:endParaRPr lang="en-US" sz="1800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3886200"/>
            <a:ext cx="8153400" cy="1295400"/>
            <a:chOff x="384" y="720"/>
            <a:chExt cx="5376" cy="816"/>
          </a:xfrm>
        </p:grpSpPr>
        <p:grpSp>
          <p:nvGrpSpPr>
            <p:cNvPr id="18437" name="Group 10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8439" name="Text Box 11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What are these characteristics (valued by consumers?)</a:t>
                </a:r>
              </a:p>
            </p:txBody>
          </p:sp>
          <p:sp>
            <p:nvSpPr>
              <p:cNvPr id="18440" name="Line 12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8" name="Rectangle 13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think of each characteristic as a dimension, represented by a </a:t>
              </a:r>
              <a:r>
                <a:rPr lang="en-US" sz="1800" b="1">
                  <a:solidFill>
                    <a:srgbClr val="A50021"/>
                  </a:solidFill>
                </a:rPr>
                <a:t>noun, noun phrase, verb</a:t>
              </a:r>
              <a:r>
                <a:rPr lang="en-US" sz="1800">
                  <a:solidFill>
                    <a:srgbClr val="000060"/>
                  </a:solidFill>
                </a:rPr>
                <a:t> or </a:t>
              </a:r>
              <a:r>
                <a:rPr lang="en-US" sz="1800" b="1">
                  <a:solidFill>
                    <a:srgbClr val="A50021"/>
                  </a:solidFill>
                </a:rPr>
                <a:t>verbal phrase</a:t>
              </a:r>
              <a:r>
                <a:rPr lang="en-US" sz="1800">
                  <a:solidFill>
                    <a:srgbClr val="000060"/>
                  </a:solidFill>
                </a:rPr>
                <a:t> (“shipping”, “packaging”, “delivery”, “arrived”)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scan the textual feedback to discover these dimensions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Decomposing and Scoring Reputation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9463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Decomposing and scoring reputation</a:t>
                </a:r>
              </a:p>
            </p:txBody>
          </p:sp>
          <p:sp>
            <p:nvSpPr>
              <p:cNvPr id="19464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2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chemeClr val="bg2"/>
                  </a:solidFill>
                </a:rPr>
                <a:t>We think of each characteristic as a dimension, represented by a noun or verb phrase (“shipping”, “packaging”, “delivery”, “arrived”)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 sz="1800">
                <a:solidFill>
                  <a:schemeClr val="bg2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The sellers are rated on these dimensions by buyers using </a:t>
              </a:r>
              <a:r>
                <a:rPr lang="en-US" sz="1800" b="1">
                  <a:solidFill>
                    <a:srgbClr val="000060"/>
                  </a:solidFill>
                </a:rPr>
                <a:t>modifiers</a:t>
              </a:r>
              <a:r>
                <a:rPr lang="en-US" sz="1800">
                  <a:solidFill>
                    <a:srgbClr val="000060"/>
                  </a:solidFill>
                </a:rPr>
                <a:t>  (adjectives or adverbs), </a:t>
              </a:r>
              <a:r>
                <a:rPr lang="en-US" sz="1800" b="1" i="1">
                  <a:solidFill>
                    <a:srgbClr val="A50021"/>
                  </a:solidFill>
                </a:rPr>
                <a:t>not numerical scores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Fast</a:t>
              </a:r>
              <a:r>
                <a:rPr lang="en-US" sz="1800">
                  <a:solidFill>
                    <a:srgbClr val="000060"/>
                  </a:solidFill>
                </a:rPr>
                <a:t> shipping!”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Great</a:t>
              </a:r>
              <a:r>
                <a:rPr lang="en-US" sz="1800">
                  <a:solidFill>
                    <a:srgbClr val="000060"/>
                  </a:solidFill>
                </a:rPr>
                <a:t> packaging”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Awesome</a:t>
              </a:r>
              <a:r>
                <a:rPr lang="en-US" sz="1800">
                  <a:solidFill>
                    <a:srgbClr val="000060"/>
                  </a:solidFill>
                </a:rPr>
                <a:t> unresponsiveness”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Unbelievable</a:t>
              </a:r>
              <a:r>
                <a:rPr lang="en-US" sz="1800">
                  <a:solidFill>
                    <a:srgbClr val="000060"/>
                  </a:solidFill>
                </a:rPr>
                <a:t> delays”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“</a:t>
              </a:r>
              <a:r>
                <a:rPr lang="en-US" sz="1800" b="1">
                  <a:solidFill>
                    <a:srgbClr val="A50021"/>
                  </a:solidFill>
                </a:rPr>
                <a:t>Unbelievable</a:t>
              </a:r>
              <a:r>
                <a:rPr lang="en-US" sz="1800">
                  <a:solidFill>
                    <a:srgbClr val="000060"/>
                  </a:solidFill>
                </a:rPr>
                <a:t> price”</a:t>
              </a:r>
            </a:p>
          </p:txBody>
        </p:sp>
      </p:grp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304800" y="5943600"/>
            <a:ext cx="85344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400"/>
              <a:t>How can we find out the meaning of these adjectives?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Structuring Feedback Text: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066800"/>
            <a:ext cx="9144000" cy="1295400"/>
            <a:chOff x="150" y="720"/>
            <a:chExt cx="5610" cy="8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0498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 dirty="0" smtClean="0">
                    <a:solidFill>
                      <a:srgbClr val="990000"/>
                    </a:solidFill>
                  </a:rPr>
                  <a:t>What is the reputation score of this feedback?</a:t>
                </a:r>
                <a:endParaRPr lang="en-US" sz="1800" b="1" i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0499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7" name="Rectangle 7"/>
            <p:cNvSpPr>
              <a:spLocks noChangeArrowheads="1"/>
            </p:cNvSpPr>
            <p:nvPr/>
          </p:nvSpPr>
          <p:spPr bwMode="auto">
            <a:xfrm>
              <a:off x="150" y="1056"/>
              <a:ext cx="561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lvl="1" indent="-342900">
                <a:spcBef>
                  <a:spcPct val="50000"/>
                </a:spcBef>
              </a:pPr>
              <a:r>
                <a:rPr lang="en-US" sz="1800">
                  <a:solidFill>
                    <a:srgbClr val="000060"/>
                  </a:solidFill>
                </a:rPr>
                <a:t>P1: I was impressed by the </a:t>
              </a:r>
              <a:r>
                <a:rPr lang="en-US" sz="1800" b="1">
                  <a:solidFill>
                    <a:srgbClr val="000060"/>
                  </a:solidFill>
                </a:rPr>
                <a:t>speedy</a:t>
              </a:r>
              <a:r>
                <a:rPr lang="en-US" sz="1800">
                  <a:solidFill>
                    <a:srgbClr val="000060"/>
                  </a:solidFill>
                </a:rPr>
                <a:t> </a:t>
              </a:r>
              <a:r>
                <a:rPr lang="en-US" sz="1800" b="1">
                  <a:solidFill>
                    <a:srgbClr val="000060"/>
                  </a:solidFill>
                </a:rPr>
                <a:t>delivery</a:t>
              </a:r>
              <a:r>
                <a:rPr lang="en-US" sz="1800">
                  <a:solidFill>
                    <a:srgbClr val="000060"/>
                  </a:solidFill>
                </a:rPr>
                <a:t>! </a:t>
              </a:r>
              <a:r>
                <a:rPr lang="en-US" sz="1800" b="1">
                  <a:solidFill>
                    <a:srgbClr val="000060"/>
                  </a:solidFill>
                </a:rPr>
                <a:t>Great Service</a:t>
              </a:r>
              <a:r>
                <a:rPr lang="en-US" sz="1800">
                  <a:solidFill>
                    <a:srgbClr val="000060"/>
                  </a:solidFill>
                </a:rPr>
                <a:t>!</a:t>
              </a:r>
            </a:p>
            <a:p>
              <a:pPr marL="800100" lvl="1" indent="-342900">
                <a:spcBef>
                  <a:spcPct val="50000"/>
                </a:spcBef>
              </a:pPr>
              <a:r>
                <a:rPr lang="en-US" sz="1800">
                  <a:solidFill>
                    <a:srgbClr val="000060"/>
                  </a:solidFill>
                </a:rPr>
                <a:t>P2: The item arrived in </a:t>
              </a:r>
              <a:r>
                <a:rPr lang="en-US" sz="1800" b="1">
                  <a:solidFill>
                    <a:srgbClr val="000060"/>
                  </a:solidFill>
                </a:rPr>
                <a:t>awful packaging</a:t>
              </a:r>
              <a:r>
                <a:rPr lang="en-US" sz="1800">
                  <a:solidFill>
                    <a:srgbClr val="000060"/>
                  </a:solidFill>
                </a:rPr>
                <a:t>, but the </a:t>
              </a:r>
              <a:r>
                <a:rPr lang="en-US" sz="1800" b="1">
                  <a:solidFill>
                    <a:srgbClr val="000060"/>
                  </a:solidFill>
                </a:rPr>
                <a:t>delivery</a:t>
              </a:r>
              <a:r>
                <a:rPr lang="en-US" sz="1800">
                  <a:solidFill>
                    <a:srgbClr val="000060"/>
                  </a:solidFill>
                </a:rPr>
                <a:t> was </a:t>
              </a:r>
              <a:r>
                <a:rPr lang="en-US" sz="1800" b="1">
                  <a:solidFill>
                    <a:srgbClr val="000060"/>
                  </a:solidFill>
                </a:rPr>
                <a:t>speedy</a:t>
              </a:r>
              <a:r>
                <a:rPr lang="en-US" sz="1800">
                  <a:solidFill>
                    <a:srgbClr val="000060"/>
                  </a:solidFill>
                </a:rPr>
                <a:t> </a:t>
              </a:r>
              <a:endParaRPr lang="en-US" sz="1800" b="1">
                <a:solidFill>
                  <a:srgbClr val="000060"/>
                </a:solidFill>
              </a:endParaRPr>
            </a:p>
          </p:txBody>
        </p:sp>
      </p:grp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407988" y="2438400"/>
            <a:ext cx="8202612" cy="3810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990000"/>
                </a:solidFill>
              </a:rPr>
              <a:t>Deriving reputation score</a:t>
            </a:r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438150" y="2889250"/>
            <a:ext cx="8248650" cy="6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0" y="2971800"/>
            <a:ext cx="8382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50000"/>
              </a:spcBef>
            </a:pPr>
            <a:endParaRPr lang="en-US" sz="1800">
              <a:solidFill>
                <a:srgbClr val="000060"/>
              </a:solidFill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228600" y="2895600"/>
            <a:ext cx="891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/>
              <a:t>We assume that a modifier assigns a “score” to a dimension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600" b="1">
                <a:solidFill>
                  <a:srgbClr val="A50021"/>
                </a:solidFill>
              </a:rPr>
              <a:t>α(μ, </a:t>
            </a:r>
            <a:r>
              <a:rPr lang="en-US" sz="1600" b="1">
                <a:solidFill>
                  <a:srgbClr val="A50021"/>
                </a:solidFill>
              </a:rPr>
              <a:t>k):</a:t>
            </a:r>
            <a:r>
              <a:rPr lang="en-US" sz="1600">
                <a:solidFill>
                  <a:srgbClr val="A50021"/>
                </a:solidFill>
              </a:rPr>
              <a:t> </a:t>
            </a:r>
            <a:r>
              <a:rPr lang="en-US" sz="1600">
                <a:solidFill>
                  <a:srgbClr val="000060"/>
                </a:solidFill>
              </a:rPr>
              <a:t>score associated when modifier </a:t>
            </a:r>
            <a:r>
              <a:rPr lang="el-GR" sz="1600" b="1">
                <a:solidFill>
                  <a:srgbClr val="A50021"/>
                </a:solidFill>
              </a:rPr>
              <a:t>μ</a:t>
            </a:r>
            <a:r>
              <a:rPr lang="el-GR" sz="1600">
                <a:solidFill>
                  <a:srgbClr val="000060"/>
                </a:solidFill>
              </a:rPr>
              <a:t> </a:t>
            </a:r>
            <a:r>
              <a:rPr lang="en-US" sz="1600">
                <a:solidFill>
                  <a:srgbClr val="000060"/>
                </a:solidFill>
              </a:rPr>
              <a:t>evaluates the </a:t>
            </a:r>
            <a:r>
              <a:rPr lang="en-US" sz="1600" b="1" i="1">
                <a:solidFill>
                  <a:srgbClr val="A50021"/>
                </a:solidFill>
              </a:rPr>
              <a:t>k</a:t>
            </a:r>
            <a:r>
              <a:rPr lang="en-US" sz="1600">
                <a:solidFill>
                  <a:srgbClr val="000060"/>
                </a:solidFill>
              </a:rPr>
              <a:t>-th dimension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600" b="1">
                <a:solidFill>
                  <a:srgbClr val="A50021"/>
                </a:solidFill>
              </a:rPr>
              <a:t>w(k): </a:t>
            </a:r>
            <a:r>
              <a:rPr lang="en-US" sz="1600">
                <a:solidFill>
                  <a:srgbClr val="000060"/>
                </a:solidFill>
              </a:rPr>
              <a:t>weight of the </a:t>
            </a:r>
            <a:r>
              <a:rPr lang="en-US" sz="1600" b="1">
                <a:solidFill>
                  <a:srgbClr val="A50021"/>
                </a:solidFill>
              </a:rPr>
              <a:t>k</a:t>
            </a:r>
            <a:r>
              <a:rPr lang="en-US" sz="1600">
                <a:solidFill>
                  <a:srgbClr val="000060"/>
                </a:solidFill>
              </a:rPr>
              <a:t>-th dimension </a:t>
            </a:r>
            <a:endParaRPr lang="en-US" sz="1600" i="1">
              <a:solidFill>
                <a:srgbClr val="00006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000060"/>
                </a:solidFill>
              </a:rPr>
              <a:t>Thus, </a:t>
            </a:r>
            <a:r>
              <a:rPr lang="en-US" sz="1800" b="1">
                <a:solidFill>
                  <a:srgbClr val="000060"/>
                </a:solidFill>
              </a:rPr>
              <a:t>the overall (text) reputation score </a:t>
            </a:r>
            <a:r>
              <a:rPr lang="el-GR" sz="1800" b="1">
                <a:solidFill>
                  <a:srgbClr val="000060"/>
                </a:solidFill>
              </a:rPr>
              <a:t>Π(</a:t>
            </a:r>
            <a:r>
              <a:rPr lang="en-US" sz="1800" b="1">
                <a:solidFill>
                  <a:srgbClr val="000060"/>
                </a:solidFill>
              </a:rPr>
              <a:t>i</a:t>
            </a:r>
            <a:r>
              <a:rPr lang="el-GR" sz="1800" b="1">
                <a:solidFill>
                  <a:srgbClr val="000060"/>
                </a:solidFill>
              </a:rPr>
              <a:t>)</a:t>
            </a:r>
            <a:r>
              <a:rPr lang="en-US" sz="1800">
                <a:solidFill>
                  <a:srgbClr val="000060"/>
                </a:solidFill>
              </a:rPr>
              <a:t> is a sum: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endParaRPr lang="en-US" sz="1800">
              <a:solidFill>
                <a:srgbClr val="000060"/>
              </a:solidFill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838200" y="4800600"/>
            <a:ext cx="7239000" cy="1447800"/>
            <a:chOff x="838200" y="3048545"/>
            <a:chExt cx="7239000" cy="1636025"/>
          </a:xfrm>
        </p:grpSpPr>
        <p:sp>
          <p:nvSpPr>
            <p:cNvPr id="20494" name="Rectangle 32"/>
            <p:cNvSpPr>
              <a:spLocks noChangeArrowheads="1"/>
            </p:cNvSpPr>
            <p:nvPr/>
          </p:nvSpPr>
          <p:spPr bwMode="auto">
            <a:xfrm>
              <a:off x="1600200" y="3048545"/>
              <a:ext cx="6477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l-GR" sz="1800" b="1">
                  <a:solidFill>
                    <a:srgbClr val="000060"/>
                  </a:solidFill>
                </a:rPr>
                <a:t>Π</a:t>
              </a:r>
              <a:r>
                <a:rPr lang="en-US" sz="1800" b="1">
                  <a:solidFill>
                    <a:srgbClr val="000060"/>
                  </a:solidFill>
                </a:rPr>
                <a:t>(i) </a:t>
              </a:r>
              <a:r>
                <a:rPr lang="en-US" sz="1800">
                  <a:solidFill>
                    <a:srgbClr val="000060"/>
                  </a:solidFill>
                </a:rPr>
                <a:t>=	</a:t>
              </a:r>
              <a:r>
                <a:rPr lang="en-US" sz="1800" b="1">
                  <a:solidFill>
                    <a:srgbClr val="000060"/>
                  </a:solidFill>
                </a:rPr>
                <a:t>2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speedy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delivery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weight(delivery)</a:t>
              </a:r>
              <a:r>
                <a:rPr lang="el-GR" sz="1800">
                  <a:solidFill>
                    <a:srgbClr val="000060"/>
                  </a:solidFill>
                </a:rPr>
                <a:t>+</a:t>
              </a:r>
              <a:r>
                <a:rPr lang="en-US" sz="1800">
                  <a:solidFill>
                    <a:srgbClr val="000060"/>
                  </a:solidFill>
                </a:rPr>
                <a:t/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 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great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service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weight(service) </a:t>
              </a:r>
              <a:r>
                <a:rPr lang="en-US" sz="1800">
                  <a:solidFill>
                    <a:srgbClr val="000060"/>
                  </a:solidFill>
                </a:rPr>
                <a:t>+</a:t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awful, packaging)	* weight(packaging) </a:t>
              </a:r>
            </a:p>
          </p:txBody>
        </p:sp>
        <p:sp>
          <p:nvSpPr>
            <p:cNvPr id="20495" name="Rectangle 53"/>
            <p:cNvSpPr>
              <a:spLocks noChangeArrowheads="1"/>
            </p:cNvSpPr>
            <p:nvPr/>
          </p:nvSpPr>
          <p:spPr bwMode="auto">
            <a:xfrm>
              <a:off x="838200" y="4038597"/>
              <a:ext cx="184731" cy="645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990600" y="4800600"/>
            <a:ext cx="6858000" cy="1619250"/>
            <a:chOff x="990600" y="4800600"/>
            <a:chExt cx="6858000" cy="1619310"/>
          </a:xfrm>
        </p:grpSpPr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2895600" y="4800600"/>
              <a:ext cx="4953000" cy="1066840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1600200" y="4800600"/>
              <a:ext cx="609600" cy="1066840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2" name="Rectangle 85"/>
            <p:cNvSpPr>
              <a:spLocks noChangeArrowheads="1"/>
            </p:cNvSpPr>
            <p:nvPr/>
          </p:nvSpPr>
          <p:spPr bwMode="auto">
            <a:xfrm>
              <a:off x="4419600" y="6019800"/>
              <a:ext cx="15151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unknown</a:t>
              </a:r>
              <a:endParaRPr lang="en-US" b="1"/>
            </a:p>
          </p:txBody>
        </p:sp>
        <p:sp>
          <p:nvSpPr>
            <p:cNvPr id="20493" name="Rectangle 86"/>
            <p:cNvSpPr>
              <a:spLocks noChangeArrowheads="1"/>
            </p:cNvSpPr>
            <p:nvPr/>
          </p:nvSpPr>
          <p:spPr bwMode="auto">
            <a:xfrm>
              <a:off x="990600" y="6000690"/>
              <a:ext cx="1699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unknown?</a:t>
              </a:r>
              <a:endParaRPr lang="en-US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Sentiment Scoring with Regressions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371600"/>
            <a:ext cx="8534400" cy="1295400"/>
            <a:chOff x="384" y="720"/>
            <a:chExt cx="5376" cy="8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2547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Scoring the dimensions</a:t>
                </a:r>
              </a:p>
            </p:txBody>
          </p:sp>
          <p:sp>
            <p:nvSpPr>
              <p:cNvPr id="22548" name="Line 6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Use </a:t>
              </a:r>
              <a:r>
                <a:rPr lang="en-US" sz="1800" b="1">
                  <a:solidFill>
                    <a:srgbClr val="000060"/>
                  </a:solidFill>
                </a:rPr>
                <a:t>price premiums </a:t>
              </a:r>
              <a:r>
                <a:rPr lang="en-US" sz="1800">
                  <a:solidFill>
                    <a:srgbClr val="000060"/>
                  </a:solidFill>
                </a:rPr>
                <a:t>as “true” reputation score </a:t>
              </a:r>
              <a:r>
                <a:rPr lang="el-GR" b="1">
                  <a:solidFill>
                    <a:srgbClr val="000060"/>
                  </a:solidFill>
                </a:rPr>
                <a:t>Π(</a:t>
              </a:r>
              <a:r>
                <a:rPr lang="en-US" b="1">
                  <a:solidFill>
                    <a:srgbClr val="000060"/>
                  </a:solidFill>
                </a:rPr>
                <a:t>i)</a:t>
              </a:r>
              <a:endParaRPr lang="en-US" sz="1800" b="1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Use regression to assess scores (coefficients)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33400" y="4267200"/>
            <a:ext cx="8534400" cy="1219200"/>
            <a:chOff x="384" y="720"/>
            <a:chExt cx="5376" cy="768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2543" name="Text Box 23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Regressions</a:t>
                </a:r>
              </a:p>
            </p:txBody>
          </p:sp>
          <p:sp>
            <p:nvSpPr>
              <p:cNvPr id="22544" name="Line 24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2" name="Rectangle 25"/>
            <p:cNvSpPr>
              <a:spLocks noChangeArrowheads="1"/>
            </p:cNvSpPr>
            <p:nvPr/>
          </p:nvSpPr>
          <p:spPr bwMode="auto">
            <a:xfrm>
              <a:off x="384" y="1008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Control for all variables that affect price premiums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Control for all numeric scores of reputation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Examine effect of text: E.g., seller with “</a:t>
              </a:r>
              <a:r>
                <a:rPr lang="en-US" sz="1800" b="1">
                  <a:solidFill>
                    <a:srgbClr val="000060"/>
                  </a:solidFill>
                </a:rPr>
                <a:t>fast delivery</a:t>
              </a:r>
              <a:r>
                <a:rPr lang="en-US" sz="1800">
                  <a:solidFill>
                    <a:srgbClr val="000060"/>
                  </a:solidFill>
                </a:rPr>
                <a:t>” has premium $10 over seller with </a:t>
              </a:r>
              <a:r>
                <a:rPr lang="en-US" sz="1800" b="1">
                  <a:solidFill>
                    <a:srgbClr val="000060"/>
                  </a:solidFill>
                </a:rPr>
                <a:t>“slow delivery</a:t>
              </a:r>
              <a:r>
                <a:rPr lang="en-US" sz="1800">
                  <a:solidFill>
                    <a:srgbClr val="000060"/>
                  </a:solidFill>
                </a:rPr>
                <a:t>”, everything else being equal</a:t>
              </a:r>
            </a:p>
            <a:p>
              <a:pPr marL="342900" indent="-342900">
                <a:spcBef>
                  <a:spcPct val="50000"/>
                </a:spcBef>
              </a:pPr>
              <a:r>
                <a:rPr lang="en-US" sz="1800">
                  <a:solidFill>
                    <a:srgbClr val="000060"/>
                  </a:solidFill>
                </a:rPr>
                <a:t>		</a:t>
              </a:r>
              <a:r>
                <a:rPr lang="el-GR" sz="2800" b="1">
                  <a:solidFill>
                    <a:srgbClr val="000060"/>
                  </a:solidFill>
                  <a:sym typeface="Wingdings 3" pitchFamily="18" charset="2"/>
                </a:rPr>
                <a:t></a:t>
              </a:r>
              <a:r>
                <a:rPr lang="en-US" sz="1800" b="1">
                  <a:solidFill>
                    <a:srgbClr val="000060"/>
                  </a:solidFill>
                  <a:sym typeface="Wingdings 3" pitchFamily="18" charset="2"/>
                </a:rPr>
                <a:t> </a:t>
              </a:r>
              <a:r>
                <a:rPr lang="en-US" sz="1800" b="1">
                  <a:solidFill>
                    <a:srgbClr val="A50021"/>
                  </a:solidFill>
                  <a:sym typeface="Wingdings 3" pitchFamily="18" charset="2"/>
                </a:rPr>
                <a:t>“fast delivery” </a:t>
              </a:r>
              <a:r>
                <a:rPr lang="en-US" sz="1800">
                  <a:solidFill>
                    <a:srgbClr val="000060"/>
                  </a:solidFill>
                  <a:sym typeface="Wingdings 3" pitchFamily="18" charset="2"/>
                </a:rPr>
                <a:t>is </a:t>
              </a:r>
              <a:r>
                <a:rPr lang="en-US" sz="1800" b="1">
                  <a:solidFill>
                    <a:srgbClr val="000060"/>
                  </a:solidFill>
                  <a:sym typeface="Wingdings 3" pitchFamily="18" charset="2"/>
                </a:rPr>
                <a:t>$10 better </a:t>
              </a:r>
              <a:r>
                <a:rPr lang="en-US" sz="1800">
                  <a:solidFill>
                    <a:srgbClr val="000060"/>
                  </a:solidFill>
                  <a:sym typeface="Wingdings 3" pitchFamily="18" charset="2"/>
                </a:rPr>
                <a:t>than </a:t>
              </a:r>
              <a:r>
                <a:rPr lang="en-US" sz="1800" b="1">
                  <a:solidFill>
                    <a:srgbClr val="A50021"/>
                  </a:solidFill>
                  <a:sym typeface="Wingdings 3" pitchFamily="18" charset="2"/>
                </a:rPr>
                <a:t>“slow delivery”</a:t>
              </a:r>
              <a:endParaRPr lang="en-US" sz="1800">
                <a:solidFill>
                  <a:srgbClr val="A50021"/>
                </a:solidFill>
              </a:endParaRPr>
            </a:p>
          </p:txBody>
        </p:sp>
      </p:grp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3886200" y="3886200"/>
            <a:ext cx="27320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600" b="1">
                <a:solidFill>
                  <a:srgbClr val="A50021"/>
                </a:solidFill>
              </a:rPr>
              <a:t>estimated coefficients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85800" y="2819400"/>
            <a:ext cx="7239000" cy="1447800"/>
            <a:chOff x="838200" y="3048545"/>
            <a:chExt cx="7239000" cy="1636025"/>
          </a:xfrm>
        </p:grpSpPr>
        <p:sp>
          <p:nvSpPr>
            <p:cNvPr id="22539" name="Rectangle 32"/>
            <p:cNvSpPr>
              <a:spLocks noChangeArrowheads="1"/>
            </p:cNvSpPr>
            <p:nvPr/>
          </p:nvSpPr>
          <p:spPr bwMode="auto">
            <a:xfrm>
              <a:off x="1600200" y="3048545"/>
              <a:ext cx="6477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l-GR" sz="1800" b="1">
                  <a:solidFill>
                    <a:srgbClr val="000060"/>
                  </a:solidFill>
                </a:rPr>
                <a:t>Π</a:t>
              </a:r>
              <a:r>
                <a:rPr lang="en-US" sz="1800" b="1">
                  <a:solidFill>
                    <a:srgbClr val="000060"/>
                  </a:solidFill>
                </a:rPr>
                <a:t>(i) </a:t>
              </a:r>
              <a:r>
                <a:rPr lang="en-US" sz="1800">
                  <a:solidFill>
                    <a:srgbClr val="000060"/>
                  </a:solidFill>
                </a:rPr>
                <a:t>=	</a:t>
              </a:r>
              <a:r>
                <a:rPr lang="en-US" sz="1800" b="1">
                  <a:solidFill>
                    <a:srgbClr val="000060"/>
                  </a:solidFill>
                </a:rPr>
                <a:t>2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speedy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delivery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weight(delivery)</a:t>
              </a:r>
              <a:r>
                <a:rPr lang="el-GR" sz="1800">
                  <a:solidFill>
                    <a:srgbClr val="000060"/>
                  </a:solidFill>
                </a:rPr>
                <a:t>+</a:t>
              </a:r>
              <a:r>
                <a:rPr lang="en-US" sz="1800">
                  <a:solidFill>
                    <a:srgbClr val="000060"/>
                  </a:solidFill>
                </a:rPr>
                <a:t/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 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great</a:t>
              </a:r>
              <a:r>
                <a:rPr lang="el-GR" sz="1800">
                  <a:solidFill>
                    <a:srgbClr val="A50021"/>
                  </a:solidFill>
                </a:rPr>
                <a:t>, </a:t>
              </a:r>
              <a:r>
                <a:rPr lang="en-US" sz="1800">
                  <a:solidFill>
                    <a:srgbClr val="A50021"/>
                  </a:solidFill>
                </a:rPr>
                <a:t>service</a:t>
              </a:r>
              <a:r>
                <a:rPr lang="el-GR" sz="1800">
                  <a:solidFill>
                    <a:srgbClr val="A50021"/>
                  </a:solidFill>
                </a:rPr>
                <a:t>)</a:t>
              </a:r>
              <a:r>
                <a:rPr lang="en-US" sz="1800">
                  <a:solidFill>
                    <a:srgbClr val="A50021"/>
                  </a:solidFill>
                </a:rPr>
                <a:t>	* weight(service) </a:t>
              </a:r>
              <a:r>
                <a:rPr lang="en-US" sz="1800">
                  <a:solidFill>
                    <a:srgbClr val="000060"/>
                  </a:solidFill>
                </a:rPr>
                <a:t>+</a:t>
              </a:r>
              <a:br>
                <a:rPr lang="en-US" sz="1800">
                  <a:solidFill>
                    <a:srgbClr val="000060"/>
                  </a:solidFill>
                </a:rPr>
              </a:br>
              <a:r>
                <a:rPr lang="en-US" sz="1800">
                  <a:solidFill>
                    <a:srgbClr val="000060"/>
                  </a:solidFill>
                </a:rPr>
                <a:t>	</a:t>
              </a:r>
              <a:r>
                <a:rPr lang="en-US" sz="1800" b="1">
                  <a:solidFill>
                    <a:srgbClr val="000060"/>
                  </a:solidFill>
                </a:rPr>
                <a:t>1</a:t>
              </a:r>
              <a:r>
                <a:rPr lang="en-US" sz="1800">
                  <a:solidFill>
                    <a:srgbClr val="000060"/>
                  </a:solidFill>
                </a:rPr>
                <a:t>*</a:t>
              </a:r>
              <a:r>
                <a:rPr lang="el-GR" sz="1800">
                  <a:solidFill>
                    <a:srgbClr val="A50021"/>
                  </a:solidFill>
                </a:rPr>
                <a:t>α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  <a:r>
                <a:rPr lang="el-GR" sz="1800">
                  <a:solidFill>
                    <a:srgbClr val="A50021"/>
                  </a:solidFill>
                </a:rPr>
                <a:t>(</a:t>
              </a:r>
              <a:r>
                <a:rPr lang="en-US" sz="1800">
                  <a:solidFill>
                    <a:srgbClr val="A50021"/>
                  </a:solidFill>
                </a:rPr>
                <a:t>awful, packaging)	* weight(packaging) </a:t>
              </a:r>
            </a:p>
          </p:txBody>
        </p:sp>
        <p:sp>
          <p:nvSpPr>
            <p:cNvPr id="22540" name="Rectangle 53"/>
            <p:cNvSpPr>
              <a:spLocks noChangeArrowheads="1"/>
            </p:cNvSpPr>
            <p:nvPr/>
          </p:nvSpPr>
          <p:spPr bwMode="auto">
            <a:xfrm>
              <a:off x="838200" y="4038597"/>
              <a:ext cx="184731" cy="645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/>
            </a:p>
          </p:txBody>
        </p:sp>
      </p:grp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1143000" y="2819400"/>
            <a:ext cx="6553200" cy="1066800"/>
            <a:chOff x="1295400" y="4800596"/>
            <a:chExt cx="6553200" cy="1066844"/>
          </a:xfrm>
        </p:grpSpPr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2895600" y="4800596"/>
              <a:ext cx="4953000" cy="1066844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1630363" y="4800596"/>
              <a:ext cx="609600" cy="457219"/>
            </a:xfrm>
            <a:prstGeom prst="rect">
              <a:avLst/>
            </a:prstGeom>
            <a:noFill/>
            <a:ln w="25400">
              <a:solidFill>
                <a:srgbClr val="A5002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483" tIns="44447" rIns="90483" bIns="44447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8" name="Rectangle 86"/>
            <p:cNvSpPr>
              <a:spLocks noChangeArrowheads="1"/>
            </p:cNvSpPr>
            <p:nvPr/>
          </p:nvSpPr>
          <p:spPr bwMode="auto">
            <a:xfrm>
              <a:off x="1295400" y="5257813"/>
              <a:ext cx="1095172" cy="52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A50021"/>
                  </a:solidFill>
                </a:rPr>
                <a:t>Price</a:t>
              </a:r>
              <a:br>
                <a:rPr lang="en-US" sz="1400" b="1">
                  <a:solidFill>
                    <a:srgbClr val="A50021"/>
                  </a:solidFill>
                </a:rPr>
              </a:br>
              <a:r>
                <a:rPr lang="en-US" sz="1400" b="1">
                  <a:solidFill>
                    <a:srgbClr val="A50021"/>
                  </a:solidFill>
                </a:rPr>
                <a:t>Premium</a:t>
              </a:r>
              <a:endParaRPr lang="en-US" sz="1800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Reputation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30725"/>
          </a:xfrm>
        </p:spPr>
        <p:txBody>
          <a:bodyPr/>
          <a:lstStyle/>
          <a:p>
            <a:r>
              <a:rPr lang="en-US" dirty="0" smtClean="0"/>
              <a:t>Regress textual reputation against price premiums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Example for “delivery”:</a:t>
            </a:r>
          </a:p>
          <a:p>
            <a:pPr lvl="1"/>
            <a:r>
              <a:rPr lang="en-US" sz="2400" b="1" dirty="0" smtClean="0">
                <a:solidFill>
                  <a:srgbClr val="A50021"/>
                </a:solidFill>
              </a:rPr>
              <a:t>Fast</a:t>
            </a:r>
            <a:r>
              <a:rPr lang="en-US" sz="2400" dirty="0" smtClean="0"/>
              <a:t> delivery vs. </a:t>
            </a:r>
            <a:r>
              <a:rPr lang="en-US" sz="2400" b="1" dirty="0" smtClean="0">
                <a:solidFill>
                  <a:srgbClr val="A50021"/>
                </a:solidFill>
              </a:rPr>
              <a:t>Slow</a:t>
            </a:r>
            <a:r>
              <a:rPr lang="en-US" sz="2400" dirty="0" smtClean="0"/>
              <a:t> delivery: +$7.95</a:t>
            </a:r>
          </a:p>
          <a:p>
            <a:pPr lvl="1"/>
            <a:r>
              <a:rPr lang="en-US" sz="2400" dirty="0" smtClean="0"/>
              <a:t>So “</a:t>
            </a:r>
            <a:r>
              <a:rPr lang="en-US" sz="2400" b="1" dirty="0" smtClean="0">
                <a:solidFill>
                  <a:srgbClr val="A50021"/>
                </a:solidFill>
              </a:rPr>
              <a:t>fast</a:t>
            </a:r>
            <a:r>
              <a:rPr lang="en-US" sz="2400" dirty="0" smtClean="0"/>
              <a:t>” is better than “</a:t>
            </a:r>
            <a:r>
              <a:rPr lang="en-US" sz="2400" b="1" dirty="0" smtClean="0">
                <a:solidFill>
                  <a:srgbClr val="A50021"/>
                </a:solidFill>
              </a:rPr>
              <a:t>slow</a:t>
            </a:r>
            <a:r>
              <a:rPr lang="en-US" sz="2400" dirty="0" smtClean="0"/>
              <a:t>” by a $7.95 margin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Indicative Dollar Values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Positive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19800" y="10541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Negative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8915400" cy="382588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/>
              <a:t>Natural</a:t>
            </a:r>
            <a:r>
              <a:rPr lang="en-US" sz="1900"/>
              <a:t> method for extracting sentiment </a:t>
            </a:r>
            <a:r>
              <a:rPr lang="en-US" sz="1900" b="1"/>
              <a:t>strength</a:t>
            </a:r>
            <a:r>
              <a:rPr lang="en-US" sz="1900"/>
              <a:t> and </a:t>
            </a:r>
            <a:r>
              <a:rPr lang="en-US" sz="1900" b="1"/>
              <a:t>polarity</a:t>
            </a:r>
            <a:endParaRPr lang="en-US" sz="1900" i="1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 cstate="print"/>
          <a:srcRect t="6262" b="39139"/>
          <a:stretch>
            <a:fillRect/>
          </a:stretch>
        </p:blipFill>
        <p:spPr bwMode="auto">
          <a:xfrm>
            <a:off x="228600" y="1533525"/>
            <a:ext cx="4191000" cy="2657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4" cstate="print"/>
          <a:srcRect b="35802"/>
          <a:stretch>
            <a:fillRect/>
          </a:stretch>
        </p:blipFill>
        <p:spPr bwMode="auto">
          <a:xfrm>
            <a:off x="4648200" y="1549400"/>
            <a:ext cx="4133850" cy="264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0400" y="5029200"/>
            <a:ext cx="2514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good packaging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5029200"/>
            <a:ext cx="113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-$0.56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6200" y="6323013"/>
            <a:ext cx="8915400" cy="3825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/>
              <a:t>Naturally</a:t>
            </a:r>
            <a:r>
              <a:rPr lang="en-US" sz="1900"/>
              <a:t> captures the </a:t>
            </a:r>
            <a:r>
              <a:rPr lang="en-US" sz="1900" b="1"/>
              <a:t>pragmatic</a:t>
            </a:r>
            <a:r>
              <a:rPr lang="en-US" sz="1900"/>
              <a:t> meaning within the given </a:t>
            </a:r>
            <a:r>
              <a:rPr lang="en-US" sz="1900" b="1"/>
              <a:t>context</a:t>
            </a:r>
            <a:endParaRPr lang="en-US" sz="1900" b="1" i="1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1993900"/>
            <a:ext cx="6705600" cy="1676400"/>
            <a:chOff x="304800" y="1600200"/>
            <a:chExt cx="6705600" cy="1676400"/>
          </a:xfrm>
        </p:grpSpPr>
        <p:grpSp>
          <p:nvGrpSpPr>
            <p:cNvPr id="23567" name="Group 16"/>
            <p:cNvGrpSpPr>
              <a:grpSpLocks/>
            </p:cNvGrpSpPr>
            <p:nvPr/>
          </p:nvGrpSpPr>
          <p:grpSpPr bwMode="auto">
            <a:xfrm>
              <a:off x="1143000" y="1885890"/>
              <a:ext cx="5867400" cy="1390710"/>
              <a:chOff x="1143000" y="1828800"/>
              <a:chExt cx="5867400" cy="1390710"/>
            </a:xfrm>
          </p:grpSpPr>
          <p:sp>
            <p:nvSpPr>
              <p:cNvPr id="23572" name="Rectangle 9"/>
              <p:cNvSpPr>
                <a:spLocks noChangeArrowheads="1"/>
              </p:cNvSpPr>
              <p:nvPr/>
            </p:nvSpPr>
            <p:spPr bwMode="auto">
              <a:xfrm>
                <a:off x="2438400" y="2819400"/>
                <a:ext cx="4572000" cy="400110"/>
              </a:xfrm>
              <a:prstGeom prst="rect">
                <a:avLst/>
              </a:prstGeom>
              <a:solidFill>
                <a:srgbClr val="FFF2BB"/>
              </a:solidFill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</a:pPr>
                <a:r>
                  <a:rPr lang="en-US" i="1"/>
                  <a:t>captures misspellings as well</a:t>
                </a:r>
                <a:endParaRPr lang="en-US"/>
              </a:p>
            </p:txBody>
          </p:sp>
          <p:cxnSp>
            <p:nvCxnSpPr>
              <p:cNvPr id="23573" name="Straight Arrow Connector 11"/>
              <p:cNvCxnSpPr>
                <a:cxnSpLocks noChangeShapeType="1"/>
              </p:cNvCxnSpPr>
              <p:nvPr/>
            </p:nvCxnSpPr>
            <p:spPr bwMode="auto">
              <a:xfrm rot="10800000">
                <a:off x="1143000" y="1828800"/>
                <a:ext cx="2209800" cy="990600"/>
              </a:xfrm>
              <a:prstGeom prst="straightConnector1">
                <a:avLst/>
              </a:prstGeom>
              <a:noFill/>
              <a:ln w="19050" algn="ctr">
                <a:solidFill>
                  <a:srgbClr val="A5002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74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4572000" y="2362200"/>
                <a:ext cx="533400" cy="457200"/>
              </a:xfrm>
              <a:prstGeom prst="straightConnector1">
                <a:avLst/>
              </a:prstGeom>
              <a:noFill/>
              <a:ln w="19050" algn="ctr">
                <a:solidFill>
                  <a:srgbClr val="A5002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3568" name="Rounded Rectangle 18"/>
            <p:cNvSpPr>
              <a:spLocks noChangeArrowheads="1"/>
            </p:cNvSpPr>
            <p:nvPr/>
          </p:nvSpPr>
          <p:spPr bwMode="auto">
            <a:xfrm>
              <a:off x="304800" y="1600200"/>
              <a:ext cx="2286000" cy="2667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/>
            </a:p>
          </p:txBody>
        </p:sp>
        <p:sp>
          <p:nvSpPr>
            <p:cNvPr id="23569" name="Rounded Rectangle 19"/>
            <p:cNvSpPr>
              <a:spLocks noChangeArrowheads="1"/>
            </p:cNvSpPr>
            <p:nvPr/>
          </p:nvSpPr>
          <p:spPr bwMode="auto">
            <a:xfrm>
              <a:off x="4724400" y="2057400"/>
              <a:ext cx="1600200" cy="3048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/>
            </a:p>
          </p:txBody>
        </p:sp>
        <p:sp>
          <p:nvSpPr>
            <p:cNvPr id="23570" name="Rounded Rectangle 22"/>
            <p:cNvSpPr>
              <a:spLocks noChangeArrowheads="1"/>
            </p:cNvSpPr>
            <p:nvPr/>
          </p:nvSpPr>
          <p:spPr bwMode="auto">
            <a:xfrm>
              <a:off x="4800600" y="1600200"/>
              <a:ext cx="1828800" cy="3048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/>
            </a:p>
          </p:txBody>
        </p:sp>
        <p:cxnSp>
          <p:nvCxnSpPr>
            <p:cNvPr id="23571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3733800" y="1905000"/>
              <a:ext cx="1066800" cy="990600"/>
            </a:xfrm>
            <a:prstGeom prst="straightConnector1">
              <a:avLst/>
            </a:prstGeom>
            <a:noFill/>
            <a:ln w="19050" algn="ctr">
              <a:solidFill>
                <a:srgbClr val="A50021"/>
              </a:solidFill>
              <a:round/>
              <a:headEnd/>
              <a:tailEnd type="arrow" w="med" len="med"/>
            </a:ln>
          </p:spPr>
        </p:cxn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95600" y="5486400"/>
            <a:ext cx="1905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Positive? 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76800" y="54737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19800" y="5486400"/>
            <a:ext cx="381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125 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8" grpId="0"/>
      <p:bldP spid="22" grpId="0" animBg="1"/>
      <p:bldP spid="27" grpId="0"/>
      <p:bldP spid="27" grpId="1"/>
      <p:bldP spid="28" grpId="0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Results</a:t>
            </a:r>
          </a:p>
        </p:txBody>
      </p:sp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609600" y="1295400"/>
            <a:ext cx="8534400" cy="1295400"/>
            <a:chOff x="384" y="720"/>
            <a:chExt cx="5376" cy="816"/>
          </a:xfrm>
        </p:grpSpPr>
        <p:grpSp>
          <p:nvGrpSpPr>
            <p:cNvPr id="24581" name="Group 9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24583" name="Text Box 10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990000"/>
                    </a:solidFill>
                  </a:rPr>
                  <a:t>Further evidence: Who will make the sale?</a:t>
                </a:r>
              </a:p>
            </p:txBody>
          </p:sp>
          <p:sp>
            <p:nvSpPr>
              <p:cNvPr id="24584" name="Line 11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Rectangle 12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Classifier that predicts sale given set of sellers 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Binary decision between seller and competitor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Used </a:t>
              </a:r>
              <a:r>
                <a:rPr lang="en-US" sz="1800" b="1">
                  <a:solidFill>
                    <a:srgbClr val="A50021"/>
                  </a:solidFill>
                </a:rPr>
                <a:t>Decision Trees</a:t>
              </a:r>
              <a:r>
                <a:rPr lang="en-US" sz="1800" b="1">
                  <a:solidFill>
                    <a:srgbClr val="000060"/>
                  </a:solidFill>
                </a:rPr>
                <a:t> </a:t>
              </a:r>
              <a:r>
                <a:rPr lang="en-US" sz="1800">
                  <a:solidFill>
                    <a:srgbClr val="000060"/>
                  </a:solidFill>
                </a:rPr>
                <a:t>(for interpretability)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 b="1">
                  <a:solidFill>
                    <a:srgbClr val="000060"/>
                  </a:solidFill>
                </a:rPr>
                <a:t>Training</a:t>
              </a:r>
              <a:r>
                <a:rPr lang="en-US" sz="1800">
                  <a:solidFill>
                    <a:srgbClr val="000060"/>
                  </a:solidFill>
                </a:rPr>
                <a:t> on data from Oct-Jan, </a:t>
              </a:r>
              <a:r>
                <a:rPr lang="en-US" sz="1800" b="1">
                  <a:solidFill>
                    <a:srgbClr val="000060"/>
                  </a:solidFill>
                </a:rPr>
                <a:t>Test</a:t>
              </a:r>
              <a:r>
                <a:rPr lang="en-US" sz="1800">
                  <a:solidFill>
                    <a:srgbClr val="000060"/>
                  </a:solidFill>
                </a:rPr>
                <a:t> on data from Feb-Mar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 sz="1800">
                <a:solidFill>
                  <a:srgbClr val="000060"/>
                </a:solidFill>
              </a:endParaRP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Only prices and product characteristics: 55%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     + numerical reputation (stars), lifetime: 74%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     + encoded textual information: </a:t>
              </a:r>
              <a:r>
                <a:rPr lang="en-US" sz="1800" b="1">
                  <a:solidFill>
                    <a:srgbClr val="A50021"/>
                  </a:solidFill>
                </a:rPr>
                <a:t>89%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     text only: </a:t>
              </a:r>
              <a:r>
                <a:rPr lang="en-US" sz="1800" b="1">
                  <a:solidFill>
                    <a:srgbClr val="A50021"/>
                  </a:solidFill>
                </a:rPr>
                <a:t>87%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" y="6323013"/>
            <a:ext cx="8915400" cy="3825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/>
              <a:t>Text </a:t>
            </a:r>
            <a:r>
              <a:rPr lang="en-US" sz="1900"/>
              <a:t>carries </a:t>
            </a:r>
            <a:r>
              <a:rPr lang="en-US" sz="1900" b="1"/>
              <a:t>more information </a:t>
            </a:r>
            <a:r>
              <a:rPr lang="en-US" sz="1900"/>
              <a:t>than the numeric metrics </a:t>
            </a:r>
            <a:endParaRPr lang="en-US" sz="19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setting</a:t>
            </a:r>
          </a:p>
          <a:p>
            <a:pPr lvl="1"/>
            <a:r>
              <a:rPr lang="en-US" dirty="0" smtClean="0"/>
              <a:t>All information about merchants stored at feedback profile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Easy text processing</a:t>
            </a:r>
          </a:p>
          <a:p>
            <a:pPr lvl="1"/>
            <a:r>
              <a:rPr lang="en-US" dirty="0" smtClean="0"/>
              <a:t>Large number of feedback postings (100’s and 1000’s of postings common)</a:t>
            </a:r>
          </a:p>
          <a:p>
            <a:pPr lvl="1"/>
            <a:r>
              <a:rPr lang="en-US" dirty="0" smtClean="0"/>
              <a:t>Short and concise language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Similar Setting: Word of “Mouse</a:t>
            </a:r>
            <a:r>
              <a:rPr lang="en-US" dirty="0" smtClean="0"/>
              <a:t>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686800" cy="4419600"/>
          </a:xfrm>
        </p:spPr>
        <p:txBody>
          <a:bodyPr/>
          <a:lstStyle/>
          <a:p>
            <a:pPr eaLnBrk="1" hangingPunct="1"/>
            <a:endParaRPr lang="en-US" sz="1500" b="1" dirty="0" smtClean="0"/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sz="2800" dirty="0" smtClean="0"/>
              <a:t>Consumer reviews</a:t>
            </a:r>
          </a:p>
          <a:p>
            <a:pPr lvl="1" eaLnBrk="1" hangingPunct="1"/>
            <a:r>
              <a:rPr lang="en-US" sz="2400" dirty="0" smtClean="0"/>
              <a:t>Derived from user experience</a:t>
            </a:r>
          </a:p>
          <a:p>
            <a:pPr lvl="1" eaLnBrk="1" hangingPunct="1"/>
            <a:r>
              <a:rPr lang="en-US" sz="2400" dirty="0" smtClean="0"/>
              <a:t>Describe different </a:t>
            </a:r>
            <a:r>
              <a:rPr lang="en-US" sz="2400" b="1" dirty="0" smtClean="0"/>
              <a:t>product features</a:t>
            </a:r>
          </a:p>
          <a:p>
            <a:pPr lvl="1" eaLnBrk="1" hangingPunct="1"/>
            <a:r>
              <a:rPr lang="en-US" sz="2400" dirty="0" smtClean="0"/>
              <a:t>Provide subjective evaluations of product features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Product reviews affect product sales</a:t>
            </a:r>
          </a:p>
          <a:p>
            <a:pPr lvl="1" eaLnBrk="1" hangingPunct="1"/>
            <a:r>
              <a:rPr lang="en-US" dirty="0" smtClean="0"/>
              <a:t>What is the importance of each product feature?</a:t>
            </a:r>
          </a:p>
          <a:p>
            <a:pPr lvl="1" eaLnBrk="1" hangingPunct="1"/>
            <a:r>
              <a:rPr lang="en-US" dirty="0" smtClean="0"/>
              <a:t>What is the consumer evaluation of each feature?</a:t>
            </a:r>
          </a:p>
          <a:p>
            <a:pPr algn="ctr" eaLnBrk="1" hangingPunct="1">
              <a:buNone/>
            </a:pPr>
            <a:r>
              <a:rPr lang="en-US" sz="2800" b="1" i="1" dirty="0" smtClean="0">
                <a:solidFill>
                  <a:srgbClr val="A50021"/>
                </a:solidFill>
              </a:rPr>
              <a:t>Apply the same techniques?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800" dirty="0" smtClean="0"/>
          </a:p>
        </p:txBody>
      </p:sp>
      <p:pic>
        <p:nvPicPr>
          <p:cNvPr id="7172" name="Picture 4" descr="Product"/>
          <p:cNvPicPr>
            <a:picLocks noChangeAspect="1" noChangeArrowheads="1"/>
          </p:cNvPicPr>
          <p:nvPr/>
        </p:nvPicPr>
        <p:blipFill>
          <a:blip r:embed="rId3" cstate="print"/>
          <a:srcRect t="13636" b="18182"/>
          <a:stretch>
            <a:fillRect/>
          </a:stretch>
        </p:blipFill>
        <p:spPr bwMode="auto">
          <a:xfrm>
            <a:off x="7010400" y="3048000"/>
            <a:ext cx="190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457200" y="1143000"/>
            <a:ext cx="83058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/>
              <a:t>I love virtually everything about this camera....except the </a:t>
            </a:r>
            <a:r>
              <a:rPr lang="en-US" sz="2000" b="1" u="sng" dirty="0">
                <a:solidFill>
                  <a:srgbClr val="3F26D2"/>
                </a:solidFill>
              </a:rPr>
              <a:t>lousy picture quality</a:t>
            </a:r>
            <a:r>
              <a:rPr lang="en-US" sz="2000" dirty="0"/>
              <a:t>. The </a:t>
            </a:r>
            <a:r>
              <a:rPr lang="en-US" sz="2000" b="1" u="sng" dirty="0">
                <a:solidFill>
                  <a:srgbClr val="3F26D2"/>
                </a:solidFill>
              </a:rPr>
              <a:t>camera looks great</a:t>
            </a:r>
            <a:r>
              <a:rPr lang="en-US" sz="2000" dirty="0"/>
              <a:t>, feels nice, is </a:t>
            </a:r>
            <a:r>
              <a:rPr lang="en-US" sz="2000" b="1" u="sng" dirty="0">
                <a:solidFill>
                  <a:srgbClr val="3F26D2"/>
                </a:solidFill>
              </a:rPr>
              <a:t>easy to use</a:t>
            </a:r>
            <a:r>
              <a:rPr lang="en-US" sz="2000" dirty="0"/>
              <a:t>, starts up quickly, and is of course waterproof. It fits easily in a pocket and the </a:t>
            </a:r>
            <a:r>
              <a:rPr lang="en-US" sz="2000" b="1" u="sng" dirty="0">
                <a:solidFill>
                  <a:srgbClr val="3F26D2"/>
                </a:solidFill>
              </a:rPr>
              <a:t>battery lasts for a reasonably long period of time</a:t>
            </a:r>
            <a:r>
              <a:rPr lang="en-US" sz="2000" dirty="0"/>
              <a:t>.</a:t>
            </a:r>
          </a:p>
          <a:p>
            <a:pPr lvl="1" algn="ctr"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43200" y="2743200"/>
            <a:ext cx="4114800" cy="4114800"/>
            <a:chOff x="1728" y="1728"/>
            <a:chExt cx="2592" cy="2592"/>
          </a:xfrm>
        </p:grpSpPr>
        <p:pic>
          <p:nvPicPr>
            <p:cNvPr id="51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331" t="31291" r="78963" b="52274"/>
            <a:stretch>
              <a:fillRect/>
            </a:stretch>
          </p:blipFill>
          <p:spPr bwMode="auto">
            <a:xfrm>
              <a:off x="1824" y="2112"/>
              <a:ext cx="1189" cy="7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51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3879" t="30276" r="23923" b="52400"/>
            <a:stretch>
              <a:fillRect/>
            </a:stretch>
          </p:blipFill>
          <p:spPr bwMode="auto">
            <a:xfrm>
              <a:off x="2691" y="2064"/>
              <a:ext cx="994" cy="8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513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88448" t="30214" r="2460" b="51445"/>
            <a:stretch>
              <a:fillRect/>
            </a:stretch>
          </p:blipFill>
          <p:spPr bwMode="auto">
            <a:xfrm>
              <a:off x="3541" y="2064"/>
              <a:ext cx="741" cy="8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5133" name="Rectangle 8"/>
            <p:cNvSpPr>
              <a:spLocks noChangeArrowheads="1"/>
            </p:cNvSpPr>
            <p:nvPr/>
          </p:nvSpPr>
          <p:spPr bwMode="auto">
            <a:xfrm>
              <a:off x="1728" y="1728"/>
              <a:ext cx="2592" cy="2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pPr algn="ctr">
                <a:spcBef>
                  <a:spcPct val="20000"/>
                </a:spcBef>
              </a:pPr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Comparative Shopping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 t="43205" r="51892" b="32956"/>
          <a:stretch>
            <a:fillRect/>
          </a:stretch>
        </p:blipFill>
        <p:spPr bwMode="auto">
          <a:xfrm>
            <a:off x="1828800" y="1143000"/>
            <a:ext cx="5486400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514600" y="4572000"/>
            <a:ext cx="4648200" cy="22860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438400" y="2743200"/>
            <a:ext cx="4648200" cy="609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2514600" y="4495800"/>
            <a:ext cx="4648200" cy="2362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705600" y="2895600"/>
            <a:ext cx="1066800" cy="2362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1828800" y="3048000"/>
            <a:ext cx="1066800" cy="2362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with Reputation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Significant data sparseness</a:t>
            </a:r>
          </a:p>
          <a:p>
            <a:r>
              <a:rPr lang="en-US" dirty="0" smtClean="0"/>
              <a:t>Smaller number of reviews per product</a:t>
            </a:r>
          </a:p>
          <a:p>
            <a:pPr lvl="1"/>
            <a:r>
              <a:rPr lang="en-US" dirty="0" smtClean="0"/>
              <a:t>Typically 30-50 reviews vs. 200-5,000 postings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Much longer than feedback postings</a:t>
            </a:r>
          </a:p>
          <a:p>
            <a:pPr lvl="1"/>
            <a:r>
              <a:rPr lang="en-US" dirty="0" smtClean="0"/>
              <a:t>2-3 paragraphs each, </a:t>
            </a:r>
            <a:r>
              <a:rPr lang="en-US" dirty="0" err="1" smtClean="0"/>
              <a:t>vs</a:t>
            </a:r>
            <a:r>
              <a:rPr lang="en-US" dirty="0" smtClean="0"/>
              <a:t> 80-100 characters in reputation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Not an isolated system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Consumers form opinions from many sources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Bayesian Learning Approach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Consumers perform </a:t>
            </a:r>
            <a:r>
              <a:rPr lang="en-US" sz="2400" b="1" dirty="0" smtClean="0"/>
              <a:t>Bayesian learning</a:t>
            </a:r>
            <a:r>
              <a:rPr lang="en-US" sz="2400" dirty="0" smtClean="0"/>
              <a:t> of product attributes using signals from reviews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Consumers have prior expectations of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Consumers update expectation from new signals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Online shopping as learning</a:t>
            </a:r>
          </a:p>
        </p:txBody>
      </p:sp>
      <p:pic>
        <p:nvPicPr>
          <p:cNvPr id="12291" name="Picture 1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1371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2" descr="revi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524000"/>
            <a:ext cx="41148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23"/>
          <p:cNvSpPr>
            <a:spLocks noChangeArrowheads="1"/>
          </p:cNvSpPr>
          <p:nvPr/>
        </p:nvSpPr>
        <p:spPr bwMode="auto">
          <a:xfrm rot="5400000">
            <a:off x="1769269" y="1659731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9704" name="AutoShape 24"/>
          <p:cNvSpPr>
            <a:spLocks noChangeArrowheads="1"/>
          </p:cNvSpPr>
          <p:nvPr/>
        </p:nvSpPr>
        <p:spPr bwMode="auto">
          <a:xfrm rot="5400000">
            <a:off x="2324100" y="3771900"/>
            <a:ext cx="381000" cy="1219200"/>
          </a:xfrm>
          <a:prstGeom prst="upArrow">
            <a:avLst>
              <a:gd name="adj1" fmla="val 50000"/>
              <a:gd name="adj2" fmla="val 50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600"/>
          </a:p>
        </p:txBody>
      </p:sp>
      <p:pic>
        <p:nvPicPr>
          <p:cNvPr id="19970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429000"/>
            <a:ext cx="19669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181600"/>
            <a:ext cx="1981200" cy="53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Belief for Image Quality</a:t>
            </a:r>
            <a:endParaRPr lang="en-US" dirty="0"/>
          </a:p>
        </p:txBody>
      </p:sp>
      <p:pic>
        <p:nvPicPr>
          <p:cNvPr id="19970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429000"/>
            <a:ext cx="19351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76600" y="5227638"/>
            <a:ext cx="2438400" cy="53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Updated Belief for Image Quality</a:t>
            </a: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00200" y="3581400"/>
            <a:ext cx="1905000" cy="593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/>
              <a:t>“excellent image quality”</a:t>
            </a:r>
          </a:p>
          <a:p>
            <a:pPr algn="ctr">
              <a:lnSpc>
                <a:spcPct val="90000"/>
              </a:lnSpc>
            </a:pPr>
            <a:r>
              <a:rPr lang="en-US" sz="1050">
                <a:solidFill>
                  <a:srgbClr val="000000"/>
                </a:solidFill>
              </a:rPr>
              <a:t>“fantastic image quality”</a:t>
            </a:r>
          </a:p>
          <a:p>
            <a:pPr algn="ctr">
              <a:lnSpc>
                <a:spcPct val="90000"/>
              </a:lnSpc>
            </a:pPr>
            <a:r>
              <a:rPr lang="en-US" sz="1050">
                <a:solidFill>
                  <a:srgbClr val="000000"/>
                </a:solidFill>
              </a:rPr>
              <a:t>“superb image quality”</a:t>
            </a:r>
            <a:endParaRPr lang="en-US" sz="1200"/>
          </a:p>
        </p:txBody>
      </p:sp>
      <p:pic>
        <p:nvPicPr>
          <p:cNvPr id="1230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8088" y="914400"/>
            <a:ext cx="1166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6025" y="1981200"/>
            <a:ext cx="1120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10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875" y="3429000"/>
            <a:ext cx="20161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24"/>
          <p:cNvSpPr>
            <a:spLocks noChangeArrowheads="1"/>
          </p:cNvSpPr>
          <p:nvPr/>
        </p:nvSpPr>
        <p:spPr bwMode="auto">
          <a:xfrm rot="5400000">
            <a:off x="6057900" y="4000500"/>
            <a:ext cx="381000" cy="1219200"/>
          </a:xfrm>
          <a:prstGeom prst="upArrow">
            <a:avLst>
              <a:gd name="adj1" fmla="val 50000"/>
              <a:gd name="adj2" fmla="val 50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6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7800" y="3810000"/>
            <a:ext cx="1905000" cy="593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/>
              <a:t>“great image quality”</a:t>
            </a:r>
          </a:p>
          <a:p>
            <a:pPr algn="ctr">
              <a:lnSpc>
                <a:spcPct val="90000"/>
              </a:lnSpc>
            </a:pPr>
            <a:r>
              <a:rPr lang="en-US" sz="1050">
                <a:solidFill>
                  <a:srgbClr val="000000"/>
                </a:solidFill>
              </a:rPr>
              <a:t>“fantastic image quality”</a:t>
            </a:r>
          </a:p>
          <a:p>
            <a:pPr algn="ctr">
              <a:lnSpc>
                <a:spcPct val="90000"/>
              </a:lnSpc>
            </a:pPr>
            <a:r>
              <a:rPr lang="en-US" sz="1050">
                <a:solidFill>
                  <a:srgbClr val="000000"/>
                </a:solidFill>
              </a:rPr>
              <a:t>“superb image quality”</a:t>
            </a:r>
            <a:endParaRPr lang="en-US" sz="12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05600" y="5334000"/>
            <a:ext cx="2438400" cy="53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/>
              <a:t>Updated Belief for Image Quality</a:t>
            </a:r>
            <a:endParaRPr lang="en-US"/>
          </a:p>
        </p:txBody>
      </p:sp>
      <p:sp>
        <p:nvSpPr>
          <p:cNvPr id="12306" name="AutoShape 24"/>
          <p:cNvSpPr>
            <a:spLocks noChangeArrowheads="1"/>
          </p:cNvSpPr>
          <p:nvPr/>
        </p:nvSpPr>
        <p:spPr bwMode="auto">
          <a:xfrm rot="3989271">
            <a:off x="6743700" y="1181100"/>
            <a:ext cx="381000" cy="1219200"/>
          </a:xfrm>
          <a:prstGeom prst="upArrow">
            <a:avLst>
              <a:gd name="adj1" fmla="val 50000"/>
              <a:gd name="adj2" fmla="val 50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7" name="AutoShape 24"/>
          <p:cNvSpPr>
            <a:spLocks noChangeArrowheads="1"/>
          </p:cNvSpPr>
          <p:nvPr/>
        </p:nvSpPr>
        <p:spPr bwMode="auto">
          <a:xfrm rot="6281996">
            <a:off x="6772275" y="1635125"/>
            <a:ext cx="381000" cy="1219200"/>
          </a:xfrm>
          <a:prstGeom prst="upArrow">
            <a:avLst>
              <a:gd name="adj1" fmla="val 50000"/>
              <a:gd name="adj2" fmla="val 50252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>
                <a:alpha val="3098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8" name="Rectangle 25"/>
          <p:cNvSpPr>
            <a:spLocks noChangeArrowheads="1"/>
          </p:cNvSpPr>
          <p:nvPr/>
        </p:nvSpPr>
        <p:spPr bwMode="auto">
          <a:xfrm>
            <a:off x="8731250" y="2133600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sym typeface="Wingdings" pitchFamily="2" charset="2"/>
              </a:rPr>
              <a:t>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96313" y="1143000"/>
            <a:ext cx="5476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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10" name="Rectangle 28"/>
          <p:cNvSpPr>
            <a:spLocks noChangeArrowheads="1"/>
          </p:cNvSpPr>
          <p:nvPr/>
        </p:nvSpPr>
        <p:spPr bwMode="auto">
          <a:xfrm>
            <a:off x="0" y="61833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Consumers pick the product that maximizes their </a:t>
            </a:r>
            <a:r>
              <a:rPr lang="en-US" b="1" dirty="0" smtClean="0"/>
              <a:t>expected utility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4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043" y="3810000"/>
            <a:ext cx="2652713" cy="23636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Expected Utility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Consumers pick the product that maximizes their </a:t>
            </a:r>
            <a:r>
              <a:rPr lang="en-US" sz="2400" b="1" dirty="0" smtClean="0"/>
              <a:t>expected</a:t>
            </a:r>
            <a:r>
              <a:rPr lang="en-US" sz="2400" dirty="0" smtClean="0"/>
              <a:t> </a:t>
            </a:r>
            <a:r>
              <a:rPr lang="en-US" sz="2400" b="1" dirty="0" smtClean="0"/>
              <a:t>utility</a:t>
            </a:r>
            <a:r>
              <a:rPr lang="en-US" sz="2400" dirty="0" smtClean="0"/>
              <a:t> 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Expected </a:t>
            </a:r>
            <a:r>
              <a:rPr lang="en-US" dirty="0" smtClean="0"/>
              <a:t>u</a:t>
            </a:r>
            <a:r>
              <a:rPr lang="en-US" sz="2400" dirty="0" smtClean="0"/>
              <a:t>tility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Mean of the evaluation </a:t>
            </a:r>
            <a:r>
              <a:rPr lang="en-US" sz="2000" b="1" dirty="0" smtClean="0"/>
              <a:t>and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Uncertainty of the evaluation</a:t>
            </a:r>
            <a:br>
              <a:rPr lang="en-US" sz="2000" dirty="0" smtClean="0"/>
            </a:br>
            <a:r>
              <a:rPr lang="en-US" sz="2000" dirty="0" smtClean="0"/>
              <a:t>Notice: negative reviews may increase sales! </a:t>
            </a:r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2652713" cy="236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19313" y="6248400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93239" y="6248400"/>
            <a:ext cx="200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 Quality</a:t>
            </a:r>
            <a:endParaRPr lang="en-US" dirty="0"/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1490" r="5206" b="6510"/>
          <a:stretch>
            <a:fillRect/>
          </a:stretch>
        </p:blipFill>
        <p:spPr bwMode="auto">
          <a:xfrm>
            <a:off x="6311843" y="3810000"/>
            <a:ext cx="99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5168843" y="3810000"/>
            <a:ext cx="1143000" cy="2209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3" tIns="44447" rIns="90483" bIns="4444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800600"/>
            <a:ext cx="7521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0" y="5083314"/>
            <a:ext cx="979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U=</a:t>
            </a:r>
            <a:endParaRPr lang="en-US" sz="4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1547813" y="4991100"/>
            <a:ext cx="20574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0800000">
            <a:off x="1966913" y="4953000"/>
            <a:ext cx="12954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>
            <a:off x="6540443" y="4953000"/>
            <a:ext cx="5334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5525159" y="4724400"/>
            <a:ext cx="25908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576513" y="3429000"/>
            <a:ext cx="1590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Mean(design)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3109913" y="4343400"/>
            <a:ext cx="1384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Var</a:t>
            </a:r>
            <a:r>
              <a:rPr lang="en-US" sz="1600" dirty="0" smtClean="0"/>
              <a:t>(design)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3109913" y="4648200"/>
            <a:ext cx="228600" cy="2286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2652713" y="3733800"/>
            <a:ext cx="3048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6845243" y="3352799"/>
            <a:ext cx="1813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Mean(</a:t>
            </a:r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qual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921443" y="3657599"/>
            <a:ext cx="3048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6997643" y="4267200"/>
            <a:ext cx="2146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Variance(</a:t>
            </a:r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qual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>
            <a:off x="7073843" y="4572000"/>
            <a:ext cx="3048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r>
              <a:rPr lang="en-US" dirty="0"/>
              <a:t>Examine changes in </a:t>
            </a:r>
            <a:r>
              <a:rPr lang="en-US" dirty="0" smtClean="0"/>
              <a:t>demand</a:t>
            </a:r>
            <a:r>
              <a:rPr lang="en-US" dirty="0"/>
              <a:t> </a:t>
            </a:r>
            <a:r>
              <a:rPr lang="en-US" dirty="0" smtClean="0"/>
              <a:t>and infer parameters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Reviews and Product Sales</a:t>
            </a:r>
            <a:endParaRPr lang="en-US" dirty="0"/>
          </a:p>
        </p:txBody>
      </p:sp>
      <p:pic>
        <p:nvPicPr>
          <p:cNvPr id="158724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14600"/>
            <a:ext cx="1047750" cy="876300"/>
          </a:xfrm>
          <a:prstGeom prst="rect">
            <a:avLst/>
          </a:prstGeom>
          <a:noFill/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2007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“poor  </a:t>
            </a:r>
            <a:r>
              <a:rPr lang="en-US" sz="2400" dirty="0" smtClean="0"/>
              <a:t>lens”</a:t>
            </a:r>
            <a:endParaRPr lang="en-US" sz="2400" dirty="0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819400" y="259080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+3%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447800" y="1981200"/>
            <a:ext cx="2683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“excellent  </a:t>
            </a:r>
            <a:r>
              <a:rPr lang="en-US" sz="2400" dirty="0" smtClean="0"/>
              <a:t>lens”</a:t>
            </a:r>
            <a:endParaRPr lang="en-US" sz="2400" dirty="0"/>
          </a:p>
        </p:txBody>
      </p:sp>
      <p:pic>
        <p:nvPicPr>
          <p:cNvPr id="158728" name="Picture 8" descr="untitled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038600"/>
            <a:ext cx="1047750" cy="876300"/>
          </a:xfrm>
          <a:prstGeom prst="rect">
            <a:avLst/>
          </a:prstGeom>
          <a:noFill/>
        </p:spPr>
      </p:pic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2895600" y="4114800"/>
            <a:ext cx="906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-1%</a:t>
            </a:r>
          </a:p>
        </p:txBody>
      </p:sp>
      <p:pic>
        <p:nvPicPr>
          <p:cNvPr id="158730" name="Picture 10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1047750" cy="876300"/>
          </a:xfrm>
          <a:prstGeom prst="rect">
            <a:avLst/>
          </a:prstGeom>
          <a:noFill/>
        </p:spPr>
      </p:pic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5029200" y="3505200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“poor  photos”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6172200" y="259080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+6%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4800600" y="198120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“excellent  photos”</a:t>
            </a:r>
          </a:p>
        </p:txBody>
      </p:sp>
      <p:pic>
        <p:nvPicPr>
          <p:cNvPr id="158734" name="Picture 14" descr="untitled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1047750" cy="876300"/>
          </a:xfrm>
          <a:prstGeom prst="rect">
            <a:avLst/>
          </a:prstGeom>
          <a:noFill/>
        </p:spPr>
      </p:pic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6248400" y="4114800"/>
            <a:ext cx="906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-2%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0" y="51435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200" dirty="0"/>
              <a:t>Feature “</a:t>
            </a:r>
            <a:r>
              <a:rPr lang="en-US" sz="2200" i="1" dirty="0"/>
              <a:t>photos”</a:t>
            </a:r>
            <a:r>
              <a:rPr lang="en-US" sz="2200" dirty="0"/>
              <a:t> is </a:t>
            </a:r>
            <a:r>
              <a:rPr lang="en-US" sz="2200" dirty="0" smtClean="0"/>
              <a:t>two time more important </a:t>
            </a:r>
            <a:r>
              <a:rPr lang="en-US" sz="2200" dirty="0"/>
              <a:t>than “</a:t>
            </a:r>
            <a:r>
              <a:rPr lang="en-US" sz="2200" i="1" dirty="0" smtClean="0"/>
              <a:t>lens”</a:t>
            </a:r>
            <a:endParaRPr lang="en-US" sz="2200" i="1" dirty="0"/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200" i="1" dirty="0"/>
              <a:t>“Excellent”</a:t>
            </a:r>
            <a:r>
              <a:rPr lang="en-US" sz="2200" dirty="0"/>
              <a:t> is positive, “</a:t>
            </a:r>
            <a:r>
              <a:rPr lang="en-US" sz="2200" i="1" dirty="0"/>
              <a:t>poor”</a:t>
            </a:r>
            <a:r>
              <a:rPr lang="en-US" sz="2200" dirty="0"/>
              <a:t> is negative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200" i="1" dirty="0"/>
              <a:t>“Excellent”</a:t>
            </a:r>
            <a:r>
              <a:rPr lang="en-US" sz="2200" dirty="0"/>
              <a:t> is three times stronger than “</a:t>
            </a:r>
            <a:r>
              <a:rPr lang="en-US" sz="2200" i="1" dirty="0"/>
              <a:t>poor”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Feature Weights for Digital Cameras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2209800"/>
          <a:ext cx="8458200" cy="4572000"/>
        </p:xfrm>
        <a:graphic>
          <a:graphicData uri="http://schemas.openxmlformats.org/presentationml/2006/ole">
            <p:oleObj spid="_x0000_s287746" name="Chart" r:id="rId4" imgW="4905392" imgH="2828857" progId="Excel.Sheet.8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819400" y="1219200"/>
            <a:ext cx="914400" cy="457200"/>
          </a:xfrm>
          <a:prstGeom prst="rect">
            <a:avLst/>
          </a:prstGeom>
          <a:solidFill>
            <a:srgbClr val="8E327C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</a:rPr>
              <a:t>SLR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" y="1219200"/>
            <a:ext cx="2362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3" tIns="44447" rIns="90483" bIns="44447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Point &amp; Shoot</a:t>
            </a:r>
          </a:p>
        </p:txBody>
      </p:sp>
      <p:cxnSp>
        <p:nvCxnSpPr>
          <p:cNvPr id="2054" name="Straight Arrow Connector 6"/>
          <p:cNvCxnSpPr>
            <a:cxnSpLocks noChangeShapeType="1"/>
            <a:stCxn id="5" idx="2"/>
          </p:cNvCxnSpPr>
          <p:nvPr/>
        </p:nvCxnSpPr>
        <p:spPr bwMode="auto">
          <a:xfrm rot="16200000" flipH="1">
            <a:off x="-57150" y="3067050"/>
            <a:ext cx="2819400" cy="381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5" name="Straight Arrow Connector 8"/>
          <p:cNvCxnSpPr>
            <a:cxnSpLocks noChangeShapeType="1"/>
            <a:stCxn id="2052" idx="2"/>
          </p:cNvCxnSpPr>
          <p:nvPr/>
        </p:nvCxnSpPr>
        <p:spPr bwMode="auto">
          <a:xfrm rot="5400000">
            <a:off x="1104900" y="2247900"/>
            <a:ext cx="2743200" cy="1600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 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want the “best product” first</a:t>
            </a:r>
          </a:p>
          <a:p>
            <a:endParaRPr lang="en-US" dirty="0" smtClean="0"/>
          </a:p>
          <a:p>
            <a:r>
              <a:rPr lang="en-US" dirty="0" smtClean="0"/>
              <a:t>Best product: Highest value for the money</a:t>
            </a:r>
          </a:p>
          <a:p>
            <a:pPr lvl="1"/>
            <a:r>
              <a:rPr lang="en-US" dirty="0" smtClean="0"/>
              <a:t>Maximize (gained) product utility</a:t>
            </a:r>
          </a:p>
          <a:p>
            <a:pPr lvl="1"/>
            <a:r>
              <a:rPr lang="en-US" dirty="0" smtClean="0"/>
              <a:t>Minimize (lost) utility of money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Money</a:t>
            </a:r>
            <a:endParaRPr lang="en-US" dirty="0"/>
          </a:p>
        </p:txBody>
      </p:sp>
      <p:pic>
        <p:nvPicPr>
          <p:cNvPr id="363522" name="Picture 2" descr="[UoM.PN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57596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8555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highest the available income, the lowest the utility of money</a:t>
            </a:r>
            <a:br>
              <a:rPr lang="en-US" dirty="0" smtClean="0"/>
            </a:br>
            <a:r>
              <a:rPr lang="en-US" dirty="0" smtClean="0"/>
              <a:t>(i.e., rich people spend easier)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Search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Transaction data from big travel search website</a:t>
            </a:r>
          </a:p>
          <a:p>
            <a:endParaRPr lang="en-US" dirty="0" smtClean="0"/>
          </a:p>
          <a:p>
            <a:r>
              <a:rPr lang="en-US" dirty="0" smtClean="0"/>
              <a:t>Computed “expected utility” for each hotel using:</a:t>
            </a:r>
          </a:p>
          <a:p>
            <a:pPr lvl="1"/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Satellite photos for landscape (beach, downtown, highway,…)</a:t>
            </a:r>
          </a:p>
          <a:p>
            <a:pPr lvl="1"/>
            <a:r>
              <a:rPr lang="en-US" dirty="0" smtClean="0"/>
              <a:t>Location statistics (crime, etc) and points of interest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Substracted</a:t>
            </a:r>
            <a:r>
              <a:rPr lang="en-US" dirty="0" smtClean="0"/>
              <a:t> “utility of money” based on its price</a:t>
            </a:r>
          </a:p>
          <a:p>
            <a:endParaRPr lang="en-US" dirty="0" smtClean="0"/>
          </a:p>
          <a:p>
            <a:r>
              <a:rPr lang="en-US" dirty="0" smtClean="0"/>
              <a:t>Ranked according to “consumer surplus” (i.e., difference of two)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Ranking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8" y="1295401"/>
          <a:ext cx="8686801" cy="5105400"/>
        </p:xfrm>
        <a:graphic>
          <a:graphicData uri="http://schemas.openxmlformats.org/drawingml/2006/table">
            <a:tbl>
              <a:tblPr/>
              <a:tblGrid>
                <a:gridCol w="1629310"/>
                <a:gridCol w="1199601"/>
                <a:gridCol w="1117864"/>
                <a:gridCol w="965287"/>
                <a:gridCol w="1170799"/>
                <a:gridCol w="867980"/>
                <a:gridCol w="867980"/>
                <a:gridCol w="867980"/>
              </a:tblGrid>
              <a:tr h="449694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8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</a:rPr>
                        <a:t>Percentage of users preferring econometric ranking in blind comparison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63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             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  <a:p>
                      <a:pPr marL="0" marR="0" indent="20447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Cities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SimSun"/>
                        </a:rPr>
                        <a:t>Tripadvisor</a:t>
                      </a:r>
                      <a:endParaRPr lang="en-US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SimSun"/>
                        </a:rPr>
                        <a:t>Travelocity</a:t>
                      </a:r>
                      <a:endParaRPr lang="en-US" sz="11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Price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Low to high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Price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High to Low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Hotel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latin typeface="Times New Roman"/>
                          <a:ea typeface="SimSun"/>
                        </a:rPr>
                        <a:t>Class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</a:rPr>
                        <a:t>#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SimSun"/>
                        </a:rPr>
                        <a:t>Review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# of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latin typeface="Times New Roman"/>
                          <a:ea typeface="SimSun"/>
                        </a:rPr>
                        <a:t>Amenities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New York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72%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68%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70%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Los Angeles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80%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San Francisco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70%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Orlando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New Orleans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83%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64%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70%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Salt Lake City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80%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80%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72%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82%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68%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Significance Level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P=0.01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SimSun"/>
                          <a:ea typeface="SimSun"/>
                        </a:rPr>
                        <a:t>≥</a:t>
                      </a:r>
                      <a:r>
                        <a:rPr lang="en-US" sz="1800">
                          <a:latin typeface="Times New Roman"/>
                          <a:ea typeface="SimSun"/>
                        </a:rPr>
                        <a:t> 66%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Times New Roman"/>
                          <a:ea typeface="SimSun"/>
                        </a:rPr>
                        <a:t>P=0.001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  <a:p>
                      <a:pPr marL="0" marR="0" algn="ctr" latinLnBrk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latin typeface="SimSun"/>
                          <a:ea typeface="SimSun"/>
                        </a:rPr>
                        <a:t>≥</a:t>
                      </a:r>
                      <a:r>
                        <a:rPr lang="en-US" sz="1800">
                          <a:latin typeface="Times New Roman"/>
                          <a:ea typeface="SimSun"/>
                        </a:rPr>
                        <a:t> 72%</a:t>
                      </a:r>
                      <a:endParaRPr lang="en-US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latin typeface="Times New Roman"/>
                          <a:ea typeface="SimSun"/>
                        </a:rPr>
                        <a:t>(Sign Test,  N=50)</a:t>
                      </a:r>
                      <a:endParaRPr lang="en-US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5137" name="AutoShape 1"/>
          <p:cNvSpPr>
            <a:spLocks noChangeShapeType="1"/>
          </p:cNvSpPr>
          <p:nvPr/>
        </p:nvSpPr>
        <p:spPr bwMode="auto">
          <a:xfrm>
            <a:off x="-57150" y="14288"/>
            <a:ext cx="1295400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43200" y="2743200"/>
            <a:ext cx="4114800" cy="4114800"/>
            <a:chOff x="1728" y="1728"/>
            <a:chExt cx="2592" cy="2592"/>
          </a:xfrm>
        </p:grpSpPr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331" t="31291" r="78963" b="52274"/>
            <a:stretch>
              <a:fillRect/>
            </a:stretch>
          </p:blipFill>
          <p:spPr bwMode="auto">
            <a:xfrm>
              <a:off x="1824" y="2112"/>
              <a:ext cx="1189" cy="7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61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3879" t="30276" r="23923" b="52400"/>
            <a:stretch>
              <a:fillRect/>
            </a:stretch>
          </p:blipFill>
          <p:spPr bwMode="auto">
            <a:xfrm>
              <a:off x="2691" y="2064"/>
              <a:ext cx="994" cy="8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615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88448" t="30214" r="2460" b="51445"/>
            <a:stretch>
              <a:fillRect/>
            </a:stretch>
          </p:blipFill>
          <p:spPr bwMode="auto">
            <a:xfrm>
              <a:off x="3541" y="2064"/>
              <a:ext cx="741" cy="8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1728" y="1728"/>
              <a:ext cx="2592" cy="2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pPr algn="ctr">
                <a:spcBef>
                  <a:spcPct val="20000"/>
                </a:spcBef>
              </a:pPr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Comparative Shopping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/>
          <a:srcRect t="43205" r="51892" b="32956"/>
          <a:stretch>
            <a:fillRect/>
          </a:stretch>
        </p:blipFill>
        <p:spPr bwMode="auto">
          <a:xfrm>
            <a:off x="1828800" y="1143000"/>
            <a:ext cx="5486400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2438400" y="2590800"/>
            <a:ext cx="4648200" cy="12954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514600" y="4572000"/>
            <a:ext cx="4648200" cy="22860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6151" name="Oval 11"/>
          <p:cNvSpPr>
            <a:spLocks noChangeArrowheads="1"/>
          </p:cNvSpPr>
          <p:nvPr/>
        </p:nvSpPr>
        <p:spPr bwMode="auto">
          <a:xfrm>
            <a:off x="1600200" y="3759200"/>
            <a:ext cx="62484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news and price/variance prediction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Measuring (and predicting) importance of political events</a:t>
            </a:r>
          </a:p>
          <a:p>
            <a:endParaRPr lang="en-US" dirty="0" smtClean="0"/>
          </a:p>
          <a:p>
            <a:r>
              <a:rPr lang="en-US" dirty="0" smtClean="0"/>
              <a:t>Deriving better keyword bidding, pricing, and ad generation strategies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2588" y="6248400"/>
            <a:ext cx="7219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sz="3200" dirty="0" smtClean="0"/>
              <a:t>http://economining.stern.nyu.edu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3175"/>
            <a:ext cx="8229600" cy="1139825"/>
          </a:xfrm>
        </p:spPr>
        <p:txBody>
          <a:bodyPr/>
          <a:lstStyle/>
          <a:p>
            <a:r>
              <a:rPr lang="en-US" sz="4000" dirty="0" smtClean="0"/>
              <a:t>Other Projects</a:t>
            </a:r>
            <a:endParaRPr lang="en-US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58187" cy="4114800"/>
          </a:xfrm>
        </p:spPr>
        <p:txBody>
          <a:bodyPr/>
          <a:lstStyle/>
          <a:p>
            <a:r>
              <a:rPr lang="en-US" sz="3200" dirty="0" err="1" smtClean="0"/>
              <a:t>SQoUT</a:t>
            </a:r>
            <a:r>
              <a:rPr lang="en-US" sz="3200" dirty="0" smtClean="0"/>
              <a:t> project</a:t>
            </a:r>
            <a:br>
              <a:rPr lang="en-US" sz="3200" dirty="0" smtClean="0"/>
            </a:br>
            <a:r>
              <a:rPr lang="en-US" dirty="0" smtClean="0"/>
              <a:t>Structured Querying over Unstructured Text</a:t>
            </a:r>
            <a:br>
              <a:rPr lang="en-US" dirty="0" smtClean="0"/>
            </a:br>
            <a:r>
              <a:rPr lang="en-US" sz="3200" dirty="0" smtClean="0">
                <a:hlinkClick r:id="rId3"/>
              </a:rPr>
              <a:t>http://sqout.stern.nyu.edu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Managing Noisy Labelers</a:t>
            </a:r>
            <a:br>
              <a:rPr lang="en-US" sz="3200" dirty="0" smtClean="0"/>
            </a:br>
            <a:r>
              <a:rPr lang="en-US" dirty="0" smtClean="0"/>
              <a:t>Amazon Mechanical Turk, “Wisdom of the Crowds”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2238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2EC83A27-629E-4D36-BFED-FCCFA7C41D15}" type="slidenum">
              <a:rPr lang="el-GR" altLang="en-US" smtClean="0"/>
              <a:pPr/>
              <a:t>31</a:t>
            </a:fld>
            <a:endParaRPr lang="el-GR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F998DF4-B85E-4880-9EAD-E4CE24300E93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839200" cy="788987"/>
          </a:xfrm>
        </p:spPr>
        <p:txBody>
          <a:bodyPr/>
          <a:lstStyle/>
          <a:p>
            <a:pPr eaLnBrk="1" hangingPunct="1"/>
            <a:r>
              <a:rPr lang="en-US" sz="3200" smtClean="0"/>
              <a:t>SQoUT: Structured Querying over Unstructured Text</a:t>
            </a:r>
            <a:endParaRPr lang="el-GR" sz="320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914400"/>
          </a:xfrm>
        </p:spPr>
        <p:txBody>
          <a:bodyPr/>
          <a:lstStyle/>
          <a:p>
            <a:pPr eaLnBrk="1" hangingPunct="1"/>
            <a:r>
              <a:rPr lang="en-US" sz="2600" b="1" smtClean="0"/>
              <a:t>Information extraction</a:t>
            </a:r>
            <a:r>
              <a:rPr lang="en-US" sz="2600" smtClean="0"/>
              <a:t> applications extract structured relations from unstructured text</a:t>
            </a:r>
            <a:endParaRPr lang="el-GR" sz="2600" smtClean="0"/>
          </a:p>
        </p:txBody>
      </p:sp>
      <p:sp>
        <p:nvSpPr>
          <p:cNvPr id="50181" name="AutoShape 4"/>
          <p:cNvSpPr>
            <a:spLocks noChangeArrowheads="1"/>
          </p:cNvSpPr>
          <p:nvPr/>
        </p:nvSpPr>
        <p:spPr bwMode="auto">
          <a:xfrm>
            <a:off x="381000" y="2468563"/>
            <a:ext cx="6797675" cy="1535112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000" b="1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May 19 1995</a:t>
            </a:r>
            <a: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, Atlanta -- The Centers for Disease Control </a:t>
            </a:r>
            <a:b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</a:br>
            <a: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and Prevention, which is in the front line of the world's </a:t>
            </a:r>
            <a:b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</a:br>
            <a: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response to the deadly </a:t>
            </a:r>
            <a:r>
              <a:rPr lang="en-US" sz="2000" b="1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Ebola </a:t>
            </a:r>
            <a: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epidemic in </a:t>
            </a:r>
            <a:r>
              <a:rPr lang="en-US" sz="2000" b="1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Zaire </a:t>
            </a:r>
            <a: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, </a:t>
            </a:r>
            <a:b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</a:br>
            <a:r>
              <a:rPr lang="en-US" sz="2000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is finding itself hard pressed to cope with the crisis… </a:t>
            </a:r>
          </a:p>
        </p:txBody>
      </p:sp>
      <p:graphicFrame>
        <p:nvGraphicFramePr>
          <p:cNvPr id="21561" name="Group 57"/>
          <p:cNvGraphicFramePr>
            <a:graphicFrameLocks noGrp="1"/>
          </p:cNvGraphicFramePr>
          <p:nvPr/>
        </p:nvGraphicFramePr>
        <p:xfrm>
          <a:off x="4418013" y="4159250"/>
          <a:ext cx="4608512" cy="1885315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Disease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Jan. 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Malaria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Ethiopia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Mad Cow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U.K.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Feb. 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Pneumonia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U.S.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Ebola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Zaire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47688" y="4997450"/>
            <a:ext cx="2957512" cy="1098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457200" y="2506663"/>
            <a:ext cx="1690688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3452813" y="3084513"/>
            <a:ext cx="730250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5527675" y="3084513"/>
            <a:ext cx="768350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395288" y="5105400"/>
            <a:ext cx="3033712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18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Information </a:t>
            </a:r>
            <a:br>
              <a:rPr lang="en-US" sz="18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</a:br>
            <a:r>
              <a:rPr lang="en-US" sz="18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Extraction System </a:t>
            </a:r>
            <a:br>
              <a:rPr lang="en-US" sz="18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</a:br>
            <a:r>
              <a:rPr lang="en-US" sz="1800" b="1" kern="1200" dirty="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(e.g., NYU’s Proteus)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4379913" y="5672138"/>
            <a:ext cx="4764087" cy="4238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21558" name="AutoShape 54"/>
          <p:cNvSpPr>
            <a:spLocks noChangeArrowheads="1"/>
          </p:cNvSpPr>
          <p:nvPr/>
        </p:nvSpPr>
        <p:spPr bwMode="auto">
          <a:xfrm>
            <a:off x="1971675" y="3998913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21559" name="AutoShape 55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0216" name="Rectangle 58"/>
          <p:cNvSpPr>
            <a:spLocks noChangeArrowheads="1"/>
          </p:cNvSpPr>
          <p:nvPr/>
        </p:nvSpPr>
        <p:spPr bwMode="auto">
          <a:xfrm>
            <a:off x="4095750" y="3810000"/>
            <a:ext cx="466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996600"/>
                </a:solidFill>
                <a:latin typeface="Arial" charset="0"/>
                <a:ea typeface="+mn-ea"/>
                <a:cs typeface="Arial"/>
              </a:rPr>
              <a:t>Disease Outbreaks in </a:t>
            </a:r>
            <a:r>
              <a:rPr lang="en-US" b="1" i="1" kern="1200" dirty="0">
                <a:solidFill>
                  <a:srgbClr val="996600"/>
                </a:solidFill>
                <a:latin typeface="Arial" charset="0"/>
                <a:ea typeface="+mn-ea"/>
                <a:cs typeface="Arial"/>
              </a:rPr>
              <a:t>The New York Times</a:t>
            </a:r>
            <a:endParaRPr lang="el-GR" b="1" i="1" kern="1200" dirty="0">
              <a:solidFill>
                <a:srgbClr val="996600"/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1" grpId="0" animBg="1"/>
      <p:bldP spid="21542" grpId="0" animBg="1"/>
      <p:bldP spid="21543" grpId="0" animBg="1"/>
      <p:bldP spid="21544" grpId="0" animBg="1"/>
      <p:bldP spid="21545" grpId="0"/>
      <p:bldP spid="21546" grpId="0" animBg="1"/>
      <p:bldP spid="21558" grpId="0" animBg="1"/>
      <p:bldP spid="215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325569B-08CC-4343-8479-D85C8870123E}" type="slidenum">
              <a:rPr lang="el-GR" altLang="en-US" sz="1200" kern="1200">
                <a:solidFill>
                  <a:srgbClr val="000000"/>
                </a:solidFill>
                <a:latin typeface="Garamond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l-GR" altLang="en-US" sz="1200" kern="1200">
              <a:solidFill>
                <a:srgbClr val="000000"/>
              </a:solidFill>
              <a:latin typeface="Garamond"/>
              <a:ea typeface="+mn-ea"/>
              <a:cs typeface="Arial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10600" cy="788987"/>
          </a:xfrm>
        </p:spPr>
        <p:txBody>
          <a:bodyPr/>
          <a:lstStyle/>
          <a:p>
            <a:pPr eaLnBrk="1" hangingPunct="1"/>
            <a:r>
              <a:rPr lang="en-US" sz="4400" smtClean="0"/>
              <a:t>SQoUT: </a:t>
            </a:r>
            <a:r>
              <a:rPr lang="en-US" smtClean="0"/>
              <a:t>The Questions</a:t>
            </a:r>
            <a:endParaRPr lang="el-GR" smtClean="0"/>
          </a:p>
        </p:txBody>
      </p:sp>
      <p:graphicFrame>
        <p:nvGraphicFramePr>
          <p:cNvPr id="70713" name="Group 57"/>
          <p:cNvGraphicFramePr>
            <a:graphicFrameLocks noGrp="1"/>
          </p:cNvGraphicFramePr>
          <p:nvPr/>
        </p:nvGraphicFramePr>
        <p:xfrm>
          <a:off x="6718300" y="1295400"/>
          <a:ext cx="1908175" cy="1413510"/>
        </p:xfrm>
        <a:graphic>
          <a:graphicData uri="http://schemas.openxmlformats.org/drawingml/2006/table">
            <a:tbl>
              <a:tblPr/>
              <a:tblGrid>
                <a:gridCol w="19081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Tokens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2" name="Rectangle 19"/>
          <p:cNvSpPr>
            <a:spLocks noChangeArrowheads="1"/>
          </p:cNvSpPr>
          <p:nvPr/>
        </p:nvSpPr>
        <p:spPr bwMode="auto">
          <a:xfrm>
            <a:off x="3594100" y="1631950"/>
            <a:ext cx="2133600" cy="1098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b="1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Extraction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b="1" kern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rPr>
              <a:t>System(s)</a:t>
            </a:r>
            <a:endParaRPr lang="el-GR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3" name="AutoShape 22"/>
          <p:cNvSpPr>
            <a:spLocks noChangeArrowheads="1"/>
          </p:cNvSpPr>
          <p:nvPr/>
        </p:nvSpPr>
        <p:spPr bwMode="auto">
          <a:xfrm rot="-5400000">
            <a:off x="6019800" y="170815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4" name="AutoShape 27"/>
          <p:cNvSpPr>
            <a:spLocks noChangeArrowheads="1"/>
          </p:cNvSpPr>
          <p:nvPr/>
        </p:nvSpPr>
        <p:spPr bwMode="auto">
          <a:xfrm>
            <a:off x="228600" y="1417638"/>
            <a:ext cx="2286000" cy="1447800"/>
          </a:xfrm>
          <a:prstGeom prst="flowChartMagneticDisk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5" name="AutoShape 28"/>
          <p:cNvSpPr>
            <a:spLocks noChangeArrowheads="1"/>
          </p:cNvSpPr>
          <p:nvPr/>
        </p:nvSpPr>
        <p:spPr bwMode="auto">
          <a:xfrm>
            <a:off x="914400" y="2103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6" name="AutoShape 29"/>
          <p:cNvSpPr>
            <a:spLocks noChangeArrowheads="1"/>
          </p:cNvSpPr>
          <p:nvPr/>
        </p:nvSpPr>
        <p:spPr bwMode="auto">
          <a:xfrm>
            <a:off x="2133600" y="23320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7" name="AutoShape 30"/>
          <p:cNvSpPr>
            <a:spLocks noChangeArrowheads="1"/>
          </p:cNvSpPr>
          <p:nvPr/>
        </p:nvSpPr>
        <p:spPr bwMode="auto">
          <a:xfrm>
            <a:off x="1219200" y="2484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8" name="AutoShape 31"/>
          <p:cNvSpPr>
            <a:spLocks noChangeArrowheads="1"/>
          </p:cNvSpPr>
          <p:nvPr/>
        </p:nvSpPr>
        <p:spPr bwMode="auto">
          <a:xfrm>
            <a:off x="1905000" y="2103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19" name="AutoShape 32"/>
          <p:cNvSpPr>
            <a:spLocks noChangeArrowheads="1"/>
          </p:cNvSpPr>
          <p:nvPr/>
        </p:nvSpPr>
        <p:spPr bwMode="auto">
          <a:xfrm>
            <a:off x="2057400" y="1874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0" name="AutoShape 33"/>
          <p:cNvSpPr>
            <a:spLocks noChangeArrowheads="1"/>
          </p:cNvSpPr>
          <p:nvPr/>
        </p:nvSpPr>
        <p:spPr bwMode="auto">
          <a:xfrm>
            <a:off x="6858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1" name="AutoShape 34"/>
          <p:cNvSpPr>
            <a:spLocks noChangeArrowheads="1"/>
          </p:cNvSpPr>
          <p:nvPr/>
        </p:nvSpPr>
        <p:spPr bwMode="auto">
          <a:xfrm>
            <a:off x="1295400" y="2027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2" name="AutoShape 35"/>
          <p:cNvSpPr>
            <a:spLocks noChangeArrowheads="1"/>
          </p:cNvSpPr>
          <p:nvPr/>
        </p:nvSpPr>
        <p:spPr bwMode="auto">
          <a:xfrm>
            <a:off x="533400" y="2027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3" name="AutoShape 36"/>
          <p:cNvSpPr>
            <a:spLocks noChangeArrowheads="1"/>
          </p:cNvSpPr>
          <p:nvPr/>
        </p:nvSpPr>
        <p:spPr bwMode="auto">
          <a:xfrm>
            <a:off x="1066800" y="2255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4" name="AutoShape 37"/>
          <p:cNvSpPr>
            <a:spLocks noChangeArrowheads="1"/>
          </p:cNvSpPr>
          <p:nvPr/>
        </p:nvSpPr>
        <p:spPr bwMode="auto">
          <a:xfrm>
            <a:off x="1447800" y="2255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5" name="AutoShape 38"/>
          <p:cNvSpPr>
            <a:spLocks noChangeArrowheads="1"/>
          </p:cNvSpPr>
          <p:nvPr/>
        </p:nvSpPr>
        <p:spPr bwMode="auto">
          <a:xfrm>
            <a:off x="1752600" y="25606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6" name="AutoShape 39"/>
          <p:cNvSpPr>
            <a:spLocks noChangeArrowheads="1"/>
          </p:cNvSpPr>
          <p:nvPr/>
        </p:nvSpPr>
        <p:spPr bwMode="auto">
          <a:xfrm>
            <a:off x="3048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7" name="AutoShape 40"/>
          <p:cNvSpPr>
            <a:spLocks noChangeArrowheads="1"/>
          </p:cNvSpPr>
          <p:nvPr/>
        </p:nvSpPr>
        <p:spPr bwMode="auto">
          <a:xfrm>
            <a:off x="304800" y="1874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8" name="AutoShape 41"/>
          <p:cNvSpPr>
            <a:spLocks noChangeArrowheads="1"/>
          </p:cNvSpPr>
          <p:nvPr/>
        </p:nvSpPr>
        <p:spPr bwMode="auto">
          <a:xfrm>
            <a:off x="16002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29" name="AutoShape 42"/>
          <p:cNvSpPr>
            <a:spLocks noChangeArrowheads="1"/>
          </p:cNvSpPr>
          <p:nvPr/>
        </p:nvSpPr>
        <p:spPr bwMode="auto">
          <a:xfrm>
            <a:off x="1905000" y="2484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0" name="AutoShape 43"/>
          <p:cNvSpPr>
            <a:spLocks noChangeArrowheads="1"/>
          </p:cNvSpPr>
          <p:nvPr/>
        </p:nvSpPr>
        <p:spPr bwMode="auto">
          <a:xfrm>
            <a:off x="914400" y="25606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1" name="Rectangle 44"/>
          <p:cNvSpPr>
            <a:spLocks noChangeArrowheads="1"/>
          </p:cNvSpPr>
          <p:nvPr/>
        </p:nvSpPr>
        <p:spPr bwMode="auto">
          <a:xfrm>
            <a:off x="533400" y="1508125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Text Databases</a:t>
            </a:r>
            <a:endParaRPr lang="el-GR" b="1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2" name="AutoShape 45"/>
          <p:cNvSpPr>
            <a:spLocks noChangeArrowheads="1"/>
          </p:cNvSpPr>
          <p:nvPr/>
        </p:nvSpPr>
        <p:spPr bwMode="auto">
          <a:xfrm rot="-5400000">
            <a:off x="2857500" y="1684338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3" name="Rectangle 52"/>
          <p:cNvSpPr>
            <a:spLocks noChangeArrowheads="1"/>
          </p:cNvSpPr>
          <p:nvPr/>
        </p:nvSpPr>
        <p:spPr bwMode="auto">
          <a:xfrm>
            <a:off x="6400800" y="2971800"/>
            <a:ext cx="2743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AutoNum type="arabicPeriod" startAt="3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Extract output tuples</a:t>
            </a:r>
            <a:endParaRPr lang="el-GR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4" name="Rectangle 53"/>
          <p:cNvSpPr>
            <a:spLocks noChangeArrowheads="1"/>
          </p:cNvSpPr>
          <p:nvPr/>
        </p:nvSpPr>
        <p:spPr bwMode="auto">
          <a:xfrm>
            <a:off x="3505200" y="29654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AutoNum type="arabicPeriod" startAt="2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Process documents</a:t>
            </a:r>
            <a:endParaRPr lang="el-GR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5" name="Rectangle 54"/>
          <p:cNvSpPr>
            <a:spLocks noChangeArrowheads="1"/>
          </p:cNvSpPr>
          <p:nvPr/>
        </p:nvSpPr>
        <p:spPr bwMode="auto">
          <a:xfrm>
            <a:off x="0" y="2895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AutoNum type="arabicPeriod"/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Retrieve documents from database/web/archive</a:t>
            </a:r>
            <a:endParaRPr lang="el-GR" kern="1200" dirty="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6" name="Line 5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FFF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200" dirty="0">
                <a:solidFill>
                  <a:srgbClr val="996600"/>
                </a:solidFill>
                <a:latin typeface="Arial" charset="0"/>
                <a:ea typeface="+mn-ea"/>
                <a:cs typeface="Arial"/>
              </a:rPr>
              <a:t>Questions</a:t>
            </a:r>
            <a:r>
              <a:rPr lang="en-US" sz="3200" b="1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: </a:t>
            </a:r>
          </a:p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How to we </a:t>
            </a:r>
            <a:r>
              <a:rPr lang="en-US" sz="3200" b="1" kern="1200" dirty="0">
                <a:solidFill>
                  <a:srgbClr val="993300"/>
                </a:solidFill>
                <a:latin typeface="Arial" charset="0"/>
                <a:ea typeface="+mn-ea"/>
                <a:cs typeface="Arial"/>
              </a:rPr>
              <a:t>retrieve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 the documents?</a:t>
            </a:r>
          </a:p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How to </a:t>
            </a:r>
            <a:r>
              <a:rPr lang="en-US" sz="3200" b="1" kern="1200" dirty="0">
                <a:solidFill>
                  <a:srgbClr val="993300"/>
                </a:solidFill>
                <a:latin typeface="Arial" charset="0"/>
                <a:ea typeface="+mn-ea"/>
                <a:cs typeface="Arial"/>
              </a:rPr>
              <a:t>configure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 the extraction systems?</a:t>
            </a:r>
          </a:p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What is the </a:t>
            </a:r>
            <a:r>
              <a:rPr lang="en-US" sz="3200" b="1" kern="1200" dirty="0">
                <a:solidFill>
                  <a:srgbClr val="993300"/>
                </a:solidFill>
                <a:latin typeface="Arial" charset="0"/>
                <a:ea typeface="+mn-ea"/>
                <a:cs typeface="Arial"/>
              </a:rPr>
              <a:t>execution time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? </a:t>
            </a:r>
          </a:p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What is the </a:t>
            </a:r>
            <a:r>
              <a:rPr lang="en-US" sz="3200" b="1" kern="1200" dirty="0">
                <a:solidFill>
                  <a:srgbClr val="993300"/>
                </a:solidFill>
                <a:latin typeface="Arial" charset="0"/>
                <a:ea typeface="+mn-ea"/>
                <a:cs typeface="Arial"/>
              </a:rPr>
              <a:t>output quality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?</a:t>
            </a:r>
            <a:r>
              <a:rPr lang="en-US" sz="3200" b="1" kern="1200" dirty="0">
                <a:solidFill>
                  <a:srgbClr val="996600"/>
                </a:solidFill>
                <a:latin typeface="Arial" charset="0"/>
                <a:ea typeface="+mn-ea"/>
                <a:cs typeface="Arial"/>
              </a:rPr>
              <a:t> </a:t>
            </a:r>
            <a:endParaRPr lang="el-GR" sz="3200" kern="1200" dirty="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1238" name="Rectangle 30"/>
          <p:cNvSpPr>
            <a:spLocks noChangeArrowheads="1"/>
          </p:cNvSpPr>
          <p:nvPr/>
        </p:nvSpPr>
        <p:spPr bwMode="auto">
          <a:xfrm>
            <a:off x="6248400" y="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  <a:buFont typeface="Garamond" pitchFamily="18" charset="0"/>
              <a:buAutoNum type="arabicPeriod"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SIGMOD’06, TODS’07, </a:t>
            </a:r>
          </a:p>
          <a:p>
            <a:pPr marL="514350" indent="-51435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/>
              </a:rPr>
              <a:t>ICDE’09, TODS’09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Turk Example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3462" y="5414963"/>
            <a:ext cx="2133600" cy="457200"/>
          </a:xfrm>
          <a:noFill/>
        </p:spPr>
        <p:txBody>
          <a:bodyPr/>
          <a:lstStyle/>
          <a:p>
            <a:fld id="{B6E13D08-3573-4F61-AC6F-B2869EFF8F85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251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2" y="4791075"/>
            <a:ext cx="4000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387" y="5629275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7" y="1295400"/>
            <a:ext cx="7916863" cy="43195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Labels can be used in </a:t>
            </a:r>
            <a:r>
              <a:rPr lang="en-US" sz="2400" smtClean="0">
                <a:solidFill>
                  <a:srgbClr val="A50021"/>
                </a:solidFill>
              </a:rPr>
              <a:t>training predictive models</a:t>
            </a:r>
            <a:r>
              <a:rPr lang="en-US" sz="2400" smtClean="0"/>
              <a:t>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Duplicate detection systems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Image recognition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Web search</a:t>
            </a: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z="2400" b="1" smtClean="0"/>
              <a:t>But</a:t>
            </a:r>
            <a:r>
              <a:rPr lang="en-US" sz="2400" smtClean="0"/>
              <a:t>: labels obtained from above sources are </a:t>
            </a:r>
            <a:r>
              <a:rPr lang="en-US" sz="2400" b="1" smtClean="0">
                <a:solidFill>
                  <a:srgbClr val="C00000"/>
                </a:solidFill>
              </a:rPr>
              <a:t>noisy</a:t>
            </a:r>
            <a:r>
              <a:rPr lang="en-US" sz="2400" smtClean="0"/>
              <a:t>. This directly affects the quality of learning models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How can we know the quality of annotators?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How can we know the correct answer?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How can we use best noisy annotators?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3825"/>
            <a:ext cx="2133600" cy="457200"/>
          </a:xfrm>
          <a:noFill/>
        </p:spPr>
        <p:txBody>
          <a:bodyPr/>
          <a:lstStyle/>
          <a:p>
            <a:fld id="{F0EB456D-6BFA-4377-B5F8-4970478AB280}" type="slidenum">
              <a:rPr lang="en-US" smtClean="0"/>
              <a:pPr/>
              <a:t>36</a:t>
            </a:fld>
            <a:endParaRPr lang="en-US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258888" y="2317750"/>
          <a:ext cx="6053137" cy="3429000"/>
        </p:xfrm>
        <a:graphic>
          <a:graphicData uri="http://schemas.openxmlformats.org/presentationml/2006/ole">
            <p:oleObj spid="_x0000_s290818" name="Chart" r:id="rId4" imgW="4676851" imgH="2647831" progId="Excel.Sheet.8">
              <p:embed/>
            </p:oleObj>
          </a:graphicData>
        </a:graphic>
      </p:graphicFrame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1775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Quality and Classification Performance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22387"/>
            <a:ext cx="8305800" cy="709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Labeling quality increases </a:t>
            </a:r>
            <a:r>
              <a:rPr lang="en-US" sz="2400" smtClean="0">
                <a:sym typeface="Wingdings 3" pitchFamily="18" charset="2"/>
              </a:rPr>
              <a:t></a:t>
            </a:r>
            <a:r>
              <a:rPr lang="en-US" sz="2400" smtClean="0"/>
              <a:t> classification quality increases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3929063" y="2460625"/>
            <a:ext cx="0" cy="185737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7072313" y="4175125"/>
            <a:ext cx="1071562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0.5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96113" y="3408362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0.6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929438" y="2551112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0.8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929438" y="2174875"/>
            <a:ext cx="121920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Tradeoffs for Classification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8020050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Get more labels </a:t>
            </a:r>
            <a:r>
              <a:rPr lang="en-US" sz="2000" dirty="0" smtClean="0">
                <a:solidFill>
                  <a:srgbClr val="C00000"/>
                </a:solidFill>
                <a:sym typeface="Wingdings 3"/>
              </a:rPr>
              <a:t> Improve label quality  Improve classification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 3"/>
              </a:rPr>
              <a:t>Get more examples  Improve classification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143000" y="2671763"/>
          <a:ext cx="6053138" cy="3429000"/>
        </p:xfrm>
        <a:graphic>
          <a:graphicData uri="http://schemas.openxmlformats.org/presentationml/2006/ole">
            <p:oleObj spid="_x0000_s291842" name="Chart" r:id="rId4" imgW="4676851" imgH="2647831" progId="Excel.Sheet.8">
              <p:embed/>
            </p:oleObj>
          </a:graphicData>
        </a:graphic>
      </p:graphicFrame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428875" y="3243263"/>
            <a:ext cx="0" cy="7858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956425" y="4529138"/>
            <a:ext cx="107156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0.5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880225" y="3762375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13550" y="2905125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0.8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813550" y="2528888"/>
            <a:ext cx="121920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1.0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438400" y="4019550"/>
            <a:ext cx="1633538" cy="952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4" name="Oval 20"/>
          <p:cNvSpPr>
            <a:spLocks noChangeArrowheads="1"/>
          </p:cNvSpPr>
          <p:nvPr/>
        </p:nvSpPr>
        <p:spPr bwMode="auto">
          <a:xfrm>
            <a:off x="2357438" y="3957638"/>
            <a:ext cx="14287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467599" y="6477000"/>
            <a:ext cx="167640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/>
              <a:t>KDD 2008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you! Questions?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Price premiums @ Amazon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52400" y="1219200"/>
          <a:ext cx="8839200" cy="5534025"/>
        </p:xfrm>
        <a:graphic>
          <a:graphicData uri="http://schemas.openxmlformats.org/presentationml/2006/ole">
            <p:oleObj spid="_x0000_s288770" name="Chart" r:id="rId4" imgW="5886427" imgH="368613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010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Are Customers Irrational?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 t="43205" r="51892" b="32956"/>
          <a:stretch>
            <a:fillRect/>
          </a:stretch>
        </p:blipFill>
        <p:spPr bwMode="auto">
          <a:xfrm>
            <a:off x="3048000" y="1143000"/>
            <a:ext cx="5486400" cy="157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Line 15"/>
          <p:cNvSpPr>
            <a:spLocks noChangeShapeType="1"/>
          </p:cNvSpPr>
          <p:nvPr/>
        </p:nvSpPr>
        <p:spPr bwMode="auto">
          <a:xfrm>
            <a:off x="2057400" y="4267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2895600" y="3657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1600200" y="3810000"/>
            <a:ext cx="2590800" cy="3365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600" b="1"/>
              <a:t>$11.04 </a:t>
            </a:r>
            <a:r>
              <a:rPr lang="en-US" sz="1600"/>
              <a:t>(+1.5%)</a:t>
            </a:r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auto">
          <a:xfrm>
            <a:off x="2057400" y="3657600"/>
            <a:ext cx="3581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191973" name="AutoShape 37"/>
          <p:cNvSpPr>
            <a:spLocks noChangeArrowheads="1"/>
          </p:cNvSpPr>
          <p:nvPr/>
        </p:nvSpPr>
        <p:spPr bwMode="auto">
          <a:xfrm>
            <a:off x="0" y="1143000"/>
            <a:ext cx="2971800" cy="1524000"/>
          </a:xfrm>
          <a:prstGeom prst="wedgeRectCallout">
            <a:avLst>
              <a:gd name="adj1" fmla="val 42940"/>
              <a:gd name="adj2" fmla="val 11449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/>
          <a:lstStyle/>
          <a:p>
            <a:pPr marL="342900" indent="-342900" algn="ctr">
              <a:spcBef>
                <a:spcPct val="20000"/>
              </a:spcBef>
            </a:pPr>
            <a:r>
              <a:rPr lang="en-US"/>
              <a:t>BuyDig.com gets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b="1"/>
              <a:t>Price Premium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/>
              <a:t>(customers pay more than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/>
              <a:t>the minimum price)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2743200"/>
            <a:ext cx="4114800" cy="4114800"/>
            <a:chOff x="1728" y="1728"/>
            <a:chExt cx="2592" cy="2592"/>
          </a:xfrm>
        </p:grpSpPr>
        <p:pic>
          <p:nvPicPr>
            <p:cNvPr id="718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6331" t="31291" r="78963" b="52274"/>
            <a:stretch>
              <a:fillRect/>
            </a:stretch>
          </p:blipFill>
          <p:spPr bwMode="auto">
            <a:xfrm>
              <a:off x="1824" y="2112"/>
              <a:ext cx="1189" cy="7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63879" t="30276" r="23923" b="52400"/>
            <a:stretch>
              <a:fillRect/>
            </a:stretch>
          </p:blipFill>
          <p:spPr bwMode="auto">
            <a:xfrm>
              <a:off x="2691" y="2064"/>
              <a:ext cx="994" cy="8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718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88448" t="30214" r="2460" b="51445"/>
            <a:stretch>
              <a:fillRect/>
            </a:stretch>
          </p:blipFill>
          <p:spPr bwMode="auto">
            <a:xfrm>
              <a:off x="3541" y="2064"/>
              <a:ext cx="741" cy="8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7184" name="Rectangle 8"/>
            <p:cNvSpPr>
              <a:spLocks noChangeArrowheads="1"/>
            </p:cNvSpPr>
            <p:nvPr/>
          </p:nvSpPr>
          <p:spPr bwMode="auto">
            <a:xfrm>
              <a:off x="1728" y="1728"/>
              <a:ext cx="2592" cy="2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pPr algn="ctr">
                <a:spcBef>
                  <a:spcPct val="20000"/>
                </a:spcBef>
              </a:pPr>
              <a:endParaRPr lang="en-US"/>
            </a:p>
          </p:txBody>
        </p:sp>
      </p:grp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3810000" y="2590800"/>
            <a:ext cx="4648200" cy="12954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3886200" y="4572000"/>
            <a:ext cx="4648200" cy="2286000"/>
          </a:xfrm>
          <a:prstGeom prst="rect">
            <a:avLst/>
          </a:prstGeom>
          <a:solidFill>
            <a:schemeClr val="bg1">
              <a:alpha val="70195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7180" name="Oval 10"/>
          <p:cNvSpPr>
            <a:spLocks noChangeArrowheads="1"/>
          </p:cNvSpPr>
          <p:nvPr/>
        </p:nvSpPr>
        <p:spPr bwMode="auto">
          <a:xfrm>
            <a:off x="3733800" y="3759200"/>
            <a:ext cx="4724400" cy="914400"/>
          </a:xfrm>
          <a:prstGeom prst="ellipse">
            <a:avLst/>
          </a:prstGeom>
          <a:noFill/>
          <a:ln w="47625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Average price premiums @ Amazon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152400" y="1143000"/>
          <a:ext cx="8915400" cy="5576888"/>
        </p:xfrm>
        <a:graphic>
          <a:graphicData uri="http://schemas.openxmlformats.org/presentationml/2006/ole">
            <p:oleObj spid="_x0000_s289794" name="Chart" r:id="rId4" imgW="6762592" imgH="464820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Price Premiums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Relative Price Premiums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2786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2788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2789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7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1148935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931" t="48854" r="27383" b="27280"/>
          <a:stretch>
            <a:fillRect/>
          </a:stretch>
        </p:blipFill>
        <p:spPr>
          <a:xfrm>
            <a:off x="0" y="1752600"/>
            <a:ext cx="9144000" cy="2282825"/>
          </a:xfrm>
          <a:noFill/>
        </p:spPr>
      </p:pic>
      <p:sp>
        <p:nvSpPr>
          <p:cNvPr id="11489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1148937" name="AutoShape 9"/>
          <p:cNvSpPr>
            <a:spLocks noChangeArrowheads="1"/>
          </p:cNvSpPr>
          <p:nvPr/>
        </p:nvSpPr>
        <p:spPr bwMode="auto">
          <a:xfrm>
            <a:off x="0" y="2740025"/>
            <a:ext cx="11430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1148938" name="AutoShape 10"/>
          <p:cNvSpPr>
            <a:spLocks noChangeArrowheads="1"/>
          </p:cNvSpPr>
          <p:nvPr/>
        </p:nvSpPr>
        <p:spPr bwMode="auto">
          <a:xfrm>
            <a:off x="3962400" y="2740025"/>
            <a:ext cx="16002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1148939" name="AutoShape 11"/>
          <p:cNvSpPr>
            <a:spLocks noChangeArrowheads="1"/>
          </p:cNvSpPr>
          <p:nvPr/>
        </p:nvSpPr>
        <p:spPr bwMode="auto">
          <a:xfrm>
            <a:off x="5638800" y="2740025"/>
            <a:ext cx="20574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1148940" name="AutoShape 12"/>
          <p:cNvSpPr>
            <a:spLocks noChangeArrowheads="1"/>
          </p:cNvSpPr>
          <p:nvPr/>
        </p:nvSpPr>
        <p:spPr bwMode="auto">
          <a:xfrm>
            <a:off x="8001000" y="2740025"/>
            <a:ext cx="838200" cy="152400"/>
          </a:xfrm>
          <a:prstGeom prst="roundRect">
            <a:avLst>
              <a:gd name="adj" fmla="val 34722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 flipH="1" flipV="1">
            <a:off x="457200" y="4111625"/>
            <a:ext cx="990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066800" y="5330825"/>
            <a:ext cx="10668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Seller</a:t>
            </a:r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6324600" y="4111625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5867400" y="5254625"/>
            <a:ext cx="1295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Listing</a:t>
            </a:r>
          </a:p>
        </p:txBody>
      </p:sp>
      <p:sp>
        <p:nvSpPr>
          <p:cNvPr id="32781" name="Line 17"/>
          <p:cNvSpPr>
            <a:spLocks noChangeShapeType="1"/>
          </p:cNvSpPr>
          <p:nvPr/>
        </p:nvSpPr>
        <p:spPr bwMode="auto">
          <a:xfrm flipV="1">
            <a:off x="4572000" y="4111625"/>
            <a:ext cx="76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4038600" y="5254625"/>
            <a:ext cx="10668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Item</a:t>
            </a:r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 flipV="1">
            <a:off x="8153400" y="4111625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7696200" y="5254625"/>
            <a:ext cx="1295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Price</a:t>
            </a:r>
          </a:p>
        </p:txBody>
      </p:sp>
      <p:sp>
        <p:nvSpPr>
          <p:cNvPr id="32785" name="Text Box 21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When item is sold, listing disappears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7" grpId="0" animBg="1"/>
      <p:bldP spid="1148938" grpId="0" animBg="1"/>
      <p:bldP spid="1148939" grpId="0" animBg="1"/>
      <p:bldP spid="11489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3872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3874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3875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73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33795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44537" t="48882" r="29816" b="37630"/>
          <a:stretch>
            <a:fillRect/>
          </a:stretch>
        </p:blipFill>
        <p:spPr>
          <a:xfrm>
            <a:off x="152400" y="3657600"/>
            <a:ext cx="3271838" cy="1289050"/>
          </a:xfrm>
          <a:noFill/>
          <a:ln>
            <a:solidFill>
              <a:schemeClr val="tx1"/>
            </a:solidFill>
          </a:ln>
        </p:spPr>
      </p:pic>
      <p:sp>
        <p:nvSpPr>
          <p:cNvPr id="11960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33797" name="Text Box 21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While listing appears, item is still available</a:t>
            </a:r>
          </a:p>
        </p:txBody>
      </p:sp>
      <p:sp>
        <p:nvSpPr>
          <p:cNvPr id="33798" name="Line 27"/>
          <p:cNvSpPr>
            <a:spLocks noChangeShapeType="1"/>
          </p:cNvSpPr>
          <p:nvPr/>
        </p:nvSpPr>
        <p:spPr bwMode="auto">
          <a:xfrm>
            <a:off x="3429000" y="4267200"/>
            <a:ext cx="2362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799" name="Line 28"/>
          <p:cNvSpPr>
            <a:spLocks noChangeShapeType="1"/>
          </p:cNvSpPr>
          <p:nvPr/>
        </p:nvSpPr>
        <p:spPr bwMode="auto">
          <a:xfrm>
            <a:off x="0" y="3352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0" name="Text Box 29"/>
          <p:cNvSpPr txBox="1">
            <a:spLocks noChangeArrowheads="1"/>
          </p:cNvSpPr>
          <p:nvPr/>
        </p:nvSpPr>
        <p:spPr bwMode="auto">
          <a:xfrm>
            <a:off x="8229600" y="2819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3801" name="Line 32"/>
          <p:cNvSpPr>
            <a:spLocks noChangeShapeType="1"/>
          </p:cNvSpPr>
          <p:nvPr/>
        </p:nvSpPr>
        <p:spPr bwMode="auto">
          <a:xfrm>
            <a:off x="1524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2" name="Line 36"/>
          <p:cNvSpPr>
            <a:spLocks noChangeShapeType="1"/>
          </p:cNvSpPr>
          <p:nvPr/>
        </p:nvSpPr>
        <p:spPr bwMode="auto">
          <a:xfrm>
            <a:off x="2209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3" name="Line 37"/>
          <p:cNvSpPr>
            <a:spLocks noChangeShapeType="1"/>
          </p:cNvSpPr>
          <p:nvPr/>
        </p:nvSpPr>
        <p:spPr bwMode="auto">
          <a:xfrm>
            <a:off x="2895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4" name="Line 38"/>
          <p:cNvSpPr>
            <a:spLocks noChangeShapeType="1"/>
          </p:cNvSpPr>
          <p:nvPr/>
        </p:nvSpPr>
        <p:spPr bwMode="auto">
          <a:xfrm>
            <a:off x="3581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5" name="Line 40"/>
          <p:cNvSpPr>
            <a:spLocks noChangeShapeType="1"/>
          </p:cNvSpPr>
          <p:nvPr/>
        </p:nvSpPr>
        <p:spPr bwMode="auto">
          <a:xfrm>
            <a:off x="4267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6" name="Line 41"/>
          <p:cNvSpPr>
            <a:spLocks noChangeShapeType="1"/>
          </p:cNvSpPr>
          <p:nvPr/>
        </p:nvSpPr>
        <p:spPr bwMode="auto">
          <a:xfrm>
            <a:off x="4953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7" name="Line 42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8" name="Line 43"/>
          <p:cNvSpPr>
            <a:spLocks noChangeShapeType="1"/>
          </p:cNvSpPr>
          <p:nvPr/>
        </p:nvSpPr>
        <p:spPr bwMode="auto">
          <a:xfrm>
            <a:off x="838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09" name="Line 44"/>
          <p:cNvSpPr>
            <a:spLocks noChangeShapeType="1"/>
          </p:cNvSpPr>
          <p:nvPr/>
        </p:nvSpPr>
        <p:spPr bwMode="auto">
          <a:xfrm>
            <a:off x="6324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10" name="Line 45"/>
          <p:cNvSpPr>
            <a:spLocks noChangeShapeType="1"/>
          </p:cNvSpPr>
          <p:nvPr/>
        </p:nvSpPr>
        <p:spPr bwMode="auto">
          <a:xfrm>
            <a:off x="7010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11" name="Line 46"/>
          <p:cNvSpPr>
            <a:spLocks noChangeShapeType="1"/>
          </p:cNvSpPr>
          <p:nvPr/>
        </p:nvSpPr>
        <p:spPr bwMode="auto">
          <a:xfrm>
            <a:off x="7696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3812" name="Line 48"/>
          <p:cNvSpPr>
            <a:spLocks noChangeShapeType="1"/>
          </p:cNvSpPr>
          <p:nvPr/>
        </p:nvSpPr>
        <p:spPr bwMode="auto">
          <a:xfrm>
            <a:off x="152400" y="25146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grpSp>
        <p:nvGrpSpPr>
          <p:cNvPr id="33813" name="Group 71"/>
          <p:cNvGrpSpPr>
            <a:grpSpLocks/>
          </p:cNvGrpSpPr>
          <p:nvPr/>
        </p:nvGrpSpPr>
        <p:grpSpPr bwMode="auto">
          <a:xfrm>
            <a:off x="279400" y="3124200"/>
            <a:ext cx="6858000" cy="228600"/>
            <a:chOff x="624" y="1680"/>
            <a:chExt cx="4320" cy="528"/>
          </a:xfrm>
        </p:grpSpPr>
        <p:sp>
          <p:nvSpPr>
            <p:cNvPr id="33861" name="Line 6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2" name="Line 6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3" name="Line 6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4" name="Line 6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5" name="Line 6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6" name="Line 6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7" name="Line 6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8" name="Line 6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9" name="Line 6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70" name="Line 6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71" name="Line 7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3814" name="Group 72"/>
          <p:cNvGrpSpPr>
            <a:grpSpLocks/>
          </p:cNvGrpSpPr>
          <p:nvPr/>
        </p:nvGrpSpPr>
        <p:grpSpPr bwMode="auto">
          <a:xfrm>
            <a:off x="431800" y="3124200"/>
            <a:ext cx="6858000" cy="228600"/>
            <a:chOff x="624" y="1680"/>
            <a:chExt cx="4320" cy="528"/>
          </a:xfrm>
        </p:grpSpPr>
        <p:sp>
          <p:nvSpPr>
            <p:cNvPr id="33850" name="Line 73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1" name="Line 74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2" name="Line 75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3" name="Line 76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4" name="Line 77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5" name="Line 78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6" name="Line 79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7" name="Line 80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8" name="Line 81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59" name="Line 82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60" name="Line 83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3815" name="Group 84"/>
          <p:cNvGrpSpPr>
            <a:grpSpLocks/>
          </p:cNvGrpSpPr>
          <p:nvPr/>
        </p:nvGrpSpPr>
        <p:grpSpPr bwMode="auto">
          <a:xfrm>
            <a:off x="584200" y="3124200"/>
            <a:ext cx="6858000" cy="228600"/>
            <a:chOff x="624" y="1680"/>
            <a:chExt cx="4320" cy="528"/>
          </a:xfrm>
        </p:grpSpPr>
        <p:sp>
          <p:nvSpPr>
            <p:cNvPr id="33839" name="Line 85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0" name="Line 86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1" name="Line 87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2" name="Line 88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3" name="Line 89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4" name="Line 90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5" name="Line 91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6" name="Line 92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7" name="Line 93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8" name="Line 94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49" name="Line 95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3816" name="Group 96"/>
          <p:cNvGrpSpPr>
            <a:grpSpLocks/>
          </p:cNvGrpSpPr>
          <p:nvPr/>
        </p:nvGrpSpPr>
        <p:grpSpPr bwMode="auto">
          <a:xfrm>
            <a:off x="736600" y="3124200"/>
            <a:ext cx="6858000" cy="228600"/>
            <a:chOff x="624" y="1680"/>
            <a:chExt cx="4320" cy="528"/>
          </a:xfrm>
        </p:grpSpPr>
        <p:sp>
          <p:nvSpPr>
            <p:cNvPr id="33828" name="Line 97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29" name="Line 98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0" name="Line 99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1" name="Line 100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2" name="Line 101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3" name="Line 102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4" name="Line 103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5" name="Line 104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6" name="Line 105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7" name="Line 106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3838" name="Line 107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33817" name="Rectangle 111"/>
          <p:cNvSpPr>
            <a:spLocks noChangeArrowheads="1"/>
          </p:cNvSpPr>
          <p:nvPr/>
        </p:nvSpPr>
        <p:spPr bwMode="auto">
          <a:xfrm>
            <a:off x="152400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33819" name="Rectangle 28"/>
          <p:cNvSpPr>
            <a:spLocks noChangeArrowheads="1"/>
          </p:cNvSpPr>
          <p:nvPr/>
        </p:nvSpPr>
        <p:spPr bwMode="auto">
          <a:xfrm>
            <a:off x="6858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1371600" y="2209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33821" name="Rectangle 30"/>
          <p:cNvSpPr>
            <a:spLocks noChangeArrowheads="1"/>
          </p:cNvSpPr>
          <p:nvPr/>
        </p:nvSpPr>
        <p:spPr bwMode="auto">
          <a:xfrm>
            <a:off x="20574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33822" name="Rectangle 31"/>
          <p:cNvSpPr>
            <a:spLocks noChangeArrowheads="1"/>
          </p:cNvSpPr>
          <p:nvPr/>
        </p:nvSpPr>
        <p:spPr bwMode="auto">
          <a:xfrm>
            <a:off x="27463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33823" name="Rectangle 32"/>
          <p:cNvSpPr>
            <a:spLocks noChangeArrowheads="1"/>
          </p:cNvSpPr>
          <p:nvPr/>
        </p:nvSpPr>
        <p:spPr bwMode="auto">
          <a:xfrm>
            <a:off x="34321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33824" name="Rectangle 33"/>
          <p:cNvSpPr>
            <a:spLocks noChangeArrowheads="1"/>
          </p:cNvSpPr>
          <p:nvPr/>
        </p:nvSpPr>
        <p:spPr bwMode="auto">
          <a:xfrm>
            <a:off x="41179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33825" name="Rectangle 34"/>
          <p:cNvSpPr>
            <a:spLocks noChangeArrowheads="1"/>
          </p:cNvSpPr>
          <p:nvPr/>
        </p:nvSpPr>
        <p:spPr bwMode="auto">
          <a:xfrm>
            <a:off x="48037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33826" name="Rectangle 35"/>
          <p:cNvSpPr>
            <a:spLocks noChangeArrowheads="1"/>
          </p:cNvSpPr>
          <p:nvPr/>
        </p:nvSpPr>
        <p:spPr bwMode="auto">
          <a:xfrm>
            <a:off x="54895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33827" name="Rectangle 36"/>
          <p:cNvSpPr>
            <a:spLocks noChangeArrowheads="1"/>
          </p:cNvSpPr>
          <p:nvPr/>
        </p:nvSpPr>
        <p:spPr bwMode="auto">
          <a:xfrm>
            <a:off x="6175375" y="2209800"/>
            <a:ext cx="7969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4900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4902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4903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01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34819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44537" t="48882" r="29816" b="37630"/>
          <a:stretch>
            <a:fillRect/>
          </a:stretch>
        </p:blipFill>
        <p:spPr>
          <a:xfrm>
            <a:off x="152400" y="3657600"/>
            <a:ext cx="3271838" cy="1289050"/>
          </a:xfrm>
          <a:noFill/>
          <a:ln>
            <a:solidFill>
              <a:schemeClr val="tx1"/>
            </a:solidFill>
          </a:ln>
        </p:spPr>
      </p:pic>
      <p:sp>
        <p:nvSpPr>
          <p:cNvPr id="1198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While listing appears, item is still available</a:t>
            </a:r>
          </a:p>
        </p:txBody>
      </p:sp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3" cstate="print"/>
          <a:srcRect l="44537" t="48882" r="29816" b="37630"/>
          <a:stretch>
            <a:fillRect/>
          </a:stretch>
        </p:blipFill>
        <p:spPr bwMode="auto">
          <a:xfrm>
            <a:off x="4271963" y="3657600"/>
            <a:ext cx="3271837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4271963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>
            <a:off x="3429000" y="4267200"/>
            <a:ext cx="838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>
            <a:off x="0" y="3352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8229600" y="2819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>
            <a:off x="1524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8" name="Line 16"/>
          <p:cNvSpPr>
            <a:spLocks noChangeShapeType="1"/>
          </p:cNvSpPr>
          <p:nvPr/>
        </p:nvSpPr>
        <p:spPr bwMode="auto">
          <a:xfrm>
            <a:off x="2209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>
            <a:off x="2895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>
            <a:off x="3581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>
            <a:off x="4267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>
            <a:off x="4953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>
            <a:off x="838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>
            <a:off x="6324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6" name="Line 24"/>
          <p:cNvSpPr>
            <a:spLocks noChangeShapeType="1"/>
          </p:cNvSpPr>
          <p:nvPr/>
        </p:nvSpPr>
        <p:spPr bwMode="auto">
          <a:xfrm>
            <a:off x="7010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7696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>
            <a:off x="152400" y="25146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39" name="Rectangle 27"/>
          <p:cNvSpPr>
            <a:spLocks noChangeArrowheads="1"/>
          </p:cNvSpPr>
          <p:nvPr/>
        </p:nvSpPr>
        <p:spPr bwMode="auto">
          <a:xfrm>
            <a:off x="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34840" name="Rectangle 28"/>
          <p:cNvSpPr>
            <a:spLocks noChangeArrowheads="1"/>
          </p:cNvSpPr>
          <p:nvPr/>
        </p:nvSpPr>
        <p:spPr bwMode="auto">
          <a:xfrm>
            <a:off x="6858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34841" name="Rectangle 29"/>
          <p:cNvSpPr>
            <a:spLocks noChangeArrowheads="1"/>
          </p:cNvSpPr>
          <p:nvPr/>
        </p:nvSpPr>
        <p:spPr bwMode="auto">
          <a:xfrm>
            <a:off x="1371600" y="2209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34842" name="Rectangle 30"/>
          <p:cNvSpPr>
            <a:spLocks noChangeArrowheads="1"/>
          </p:cNvSpPr>
          <p:nvPr/>
        </p:nvSpPr>
        <p:spPr bwMode="auto">
          <a:xfrm>
            <a:off x="20574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34843" name="Rectangle 31"/>
          <p:cNvSpPr>
            <a:spLocks noChangeArrowheads="1"/>
          </p:cNvSpPr>
          <p:nvPr/>
        </p:nvSpPr>
        <p:spPr bwMode="auto">
          <a:xfrm>
            <a:off x="27463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34844" name="Rectangle 32"/>
          <p:cNvSpPr>
            <a:spLocks noChangeArrowheads="1"/>
          </p:cNvSpPr>
          <p:nvPr/>
        </p:nvSpPr>
        <p:spPr bwMode="auto">
          <a:xfrm>
            <a:off x="34321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34845" name="Rectangle 33"/>
          <p:cNvSpPr>
            <a:spLocks noChangeArrowheads="1"/>
          </p:cNvSpPr>
          <p:nvPr/>
        </p:nvSpPr>
        <p:spPr bwMode="auto">
          <a:xfrm>
            <a:off x="41179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34846" name="Rectangle 34"/>
          <p:cNvSpPr>
            <a:spLocks noChangeArrowheads="1"/>
          </p:cNvSpPr>
          <p:nvPr/>
        </p:nvSpPr>
        <p:spPr bwMode="auto">
          <a:xfrm>
            <a:off x="48037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34847" name="Rectangle 35"/>
          <p:cNvSpPr>
            <a:spLocks noChangeArrowheads="1"/>
          </p:cNvSpPr>
          <p:nvPr/>
        </p:nvSpPr>
        <p:spPr bwMode="auto">
          <a:xfrm>
            <a:off x="54895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34848" name="Rectangle 36"/>
          <p:cNvSpPr>
            <a:spLocks noChangeArrowheads="1"/>
          </p:cNvSpPr>
          <p:nvPr/>
        </p:nvSpPr>
        <p:spPr bwMode="auto">
          <a:xfrm>
            <a:off x="6175375" y="2209800"/>
            <a:ext cx="7969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  <p:grpSp>
        <p:nvGrpSpPr>
          <p:cNvPr id="34849" name="Group 37"/>
          <p:cNvGrpSpPr>
            <a:grpSpLocks/>
          </p:cNvGrpSpPr>
          <p:nvPr/>
        </p:nvGrpSpPr>
        <p:grpSpPr bwMode="auto">
          <a:xfrm>
            <a:off x="279400" y="3124200"/>
            <a:ext cx="6858000" cy="228600"/>
            <a:chOff x="624" y="1680"/>
            <a:chExt cx="4320" cy="528"/>
          </a:xfrm>
        </p:grpSpPr>
        <p:sp>
          <p:nvSpPr>
            <p:cNvPr id="34889" name="Line 38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0" name="Line 39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1" name="Line 40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2" name="Line 41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3" name="Line 42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4" name="Line 43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5" name="Line 44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6" name="Line 45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7" name="Line 46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8" name="Line 47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99" name="Line 48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4850" name="Group 49"/>
          <p:cNvGrpSpPr>
            <a:grpSpLocks/>
          </p:cNvGrpSpPr>
          <p:nvPr/>
        </p:nvGrpSpPr>
        <p:grpSpPr bwMode="auto">
          <a:xfrm>
            <a:off x="431800" y="3124200"/>
            <a:ext cx="6858000" cy="228600"/>
            <a:chOff x="624" y="1680"/>
            <a:chExt cx="4320" cy="528"/>
          </a:xfrm>
        </p:grpSpPr>
        <p:sp>
          <p:nvSpPr>
            <p:cNvPr id="34878" name="Line 5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9" name="Line 5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0" name="Line 5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1" name="Line 5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2" name="Line 5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3" name="Line 5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4" name="Line 5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5" name="Line 5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6" name="Line 5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7" name="Line 5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88" name="Line 6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4851" name="Group 61"/>
          <p:cNvGrpSpPr>
            <a:grpSpLocks/>
          </p:cNvGrpSpPr>
          <p:nvPr/>
        </p:nvGrpSpPr>
        <p:grpSpPr bwMode="auto">
          <a:xfrm>
            <a:off x="584200" y="3124200"/>
            <a:ext cx="6858000" cy="228600"/>
            <a:chOff x="624" y="1680"/>
            <a:chExt cx="4320" cy="528"/>
          </a:xfrm>
        </p:grpSpPr>
        <p:sp>
          <p:nvSpPr>
            <p:cNvPr id="34867" name="Line 62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8" name="Line 63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9" name="Line 64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0" name="Line 65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1" name="Line 66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2" name="Line 67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3" name="Line 68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4" name="Line 69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5" name="Line 70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6" name="Line 71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77" name="Line 72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4852" name="Group 73"/>
          <p:cNvGrpSpPr>
            <a:grpSpLocks/>
          </p:cNvGrpSpPr>
          <p:nvPr/>
        </p:nvGrpSpPr>
        <p:grpSpPr bwMode="auto">
          <a:xfrm>
            <a:off x="736600" y="3124200"/>
            <a:ext cx="6858000" cy="228600"/>
            <a:chOff x="624" y="1680"/>
            <a:chExt cx="4320" cy="528"/>
          </a:xfrm>
        </p:grpSpPr>
        <p:sp>
          <p:nvSpPr>
            <p:cNvPr id="34856" name="Line 74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57" name="Line 75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58" name="Line 76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59" name="Line 77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0" name="Line 78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1" name="Line 79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2" name="Line 80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3" name="Line 81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4" name="Line 82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5" name="Line 83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4866" name="Line 84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34853" name="Line 85"/>
          <p:cNvSpPr>
            <a:spLocks noChangeShapeType="1"/>
          </p:cNvSpPr>
          <p:nvPr/>
        </p:nvSpPr>
        <p:spPr bwMode="auto">
          <a:xfrm>
            <a:off x="4267200" y="3352800"/>
            <a:ext cx="0" cy="2133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4854" name="Rectangle 86"/>
          <p:cNvSpPr>
            <a:spLocks noChangeArrowheads="1"/>
          </p:cNvSpPr>
          <p:nvPr/>
        </p:nvSpPr>
        <p:spPr bwMode="auto">
          <a:xfrm>
            <a:off x="3124200" y="5410200"/>
            <a:ext cx="3411538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Item still </a:t>
            </a:r>
            <a:r>
              <a:rPr lang="en-US" b="1"/>
              <a:t>not</a:t>
            </a:r>
            <a:r>
              <a:rPr lang="en-US"/>
              <a:t> sold on 1/7</a:t>
            </a:r>
          </a:p>
        </p:txBody>
      </p:sp>
      <p:sp>
        <p:nvSpPr>
          <p:cNvPr id="34855" name="Rectangle 87"/>
          <p:cNvSpPr>
            <a:spLocks noChangeArrowheads="1"/>
          </p:cNvSpPr>
          <p:nvPr/>
        </p:nvSpPr>
        <p:spPr bwMode="auto">
          <a:xfrm>
            <a:off x="152400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5924" name="Group 3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35926" name="Text Box 4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Capturing transactions and “price premiums”</a:t>
                </a:r>
              </a:p>
            </p:txBody>
          </p:sp>
          <p:sp>
            <p:nvSpPr>
              <p:cNvPr id="35927" name="Line 5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5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35843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44537" t="48882" r="29816" b="37630"/>
          <a:stretch>
            <a:fillRect/>
          </a:stretch>
        </p:blipFill>
        <p:spPr>
          <a:xfrm>
            <a:off x="152400" y="3657600"/>
            <a:ext cx="3271838" cy="1289050"/>
          </a:xfrm>
          <a:noFill/>
          <a:ln>
            <a:solidFill>
              <a:schemeClr val="tx1"/>
            </a:solidFill>
          </a:ln>
        </p:spPr>
      </p:pic>
      <p:sp>
        <p:nvSpPr>
          <p:cNvPr id="1200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Data: Transactions</a:t>
            </a: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33400" y="6140450"/>
            <a:ext cx="8001000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/>
              <a:t>When item is sold, listing disappears</a:t>
            </a:r>
          </a:p>
        </p:txBody>
      </p:sp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3" cstate="print"/>
          <a:srcRect l="44537" t="48882" r="29816" b="37630"/>
          <a:stretch>
            <a:fillRect/>
          </a:stretch>
        </p:blipFill>
        <p:spPr bwMode="auto">
          <a:xfrm>
            <a:off x="5638800" y="3657600"/>
            <a:ext cx="3271838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5715000" y="4191000"/>
            <a:ext cx="3124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3429000" y="4267200"/>
            <a:ext cx="2362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0" y="3352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8229600" y="2819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1524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2209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2895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3581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4267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49530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>
            <a:off x="56388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>
            <a:off x="838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63246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70104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>
            <a:off x="7696200" y="2514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>
            <a:off x="152400" y="25146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grpSp>
        <p:nvGrpSpPr>
          <p:cNvPr id="35863" name="Group 37"/>
          <p:cNvGrpSpPr>
            <a:grpSpLocks/>
          </p:cNvGrpSpPr>
          <p:nvPr/>
        </p:nvGrpSpPr>
        <p:grpSpPr bwMode="auto">
          <a:xfrm>
            <a:off x="279400" y="3124200"/>
            <a:ext cx="6858000" cy="228600"/>
            <a:chOff x="624" y="1680"/>
            <a:chExt cx="4320" cy="528"/>
          </a:xfrm>
        </p:grpSpPr>
        <p:sp>
          <p:nvSpPr>
            <p:cNvPr id="35913" name="Line 38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4" name="Line 39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5" name="Line 40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6" name="Line 41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7" name="Line 42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8" name="Line 43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9" name="Line 44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0" name="Line 45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1" name="Line 46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2" name="Line 47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23" name="Line 48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5864" name="Group 49"/>
          <p:cNvGrpSpPr>
            <a:grpSpLocks/>
          </p:cNvGrpSpPr>
          <p:nvPr/>
        </p:nvGrpSpPr>
        <p:grpSpPr bwMode="auto">
          <a:xfrm>
            <a:off x="431800" y="3124200"/>
            <a:ext cx="6858000" cy="228600"/>
            <a:chOff x="624" y="1680"/>
            <a:chExt cx="4320" cy="528"/>
          </a:xfrm>
        </p:grpSpPr>
        <p:sp>
          <p:nvSpPr>
            <p:cNvPr id="35902" name="Line 5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3" name="Line 5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4" name="Line 5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5" name="Line 5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6" name="Line 5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7" name="Line 5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8" name="Line 5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9" name="Line 5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0" name="Line 5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1" name="Line 5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12" name="Line 6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5865" name="Group 61"/>
          <p:cNvGrpSpPr>
            <a:grpSpLocks/>
          </p:cNvGrpSpPr>
          <p:nvPr/>
        </p:nvGrpSpPr>
        <p:grpSpPr bwMode="auto">
          <a:xfrm>
            <a:off x="584200" y="3124200"/>
            <a:ext cx="6858000" cy="228600"/>
            <a:chOff x="624" y="1680"/>
            <a:chExt cx="4320" cy="528"/>
          </a:xfrm>
        </p:grpSpPr>
        <p:sp>
          <p:nvSpPr>
            <p:cNvPr id="35891" name="Line 62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2" name="Line 63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3" name="Line 64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4" name="Line 65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5" name="Line 66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6" name="Line 67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7" name="Line 68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8" name="Line 69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9" name="Line 70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0" name="Line 71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901" name="Line 72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35866" name="Group 73"/>
          <p:cNvGrpSpPr>
            <a:grpSpLocks/>
          </p:cNvGrpSpPr>
          <p:nvPr/>
        </p:nvGrpSpPr>
        <p:grpSpPr bwMode="auto">
          <a:xfrm>
            <a:off x="736600" y="3124200"/>
            <a:ext cx="6858000" cy="228600"/>
            <a:chOff x="624" y="1680"/>
            <a:chExt cx="4320" cy="528"/>
          </a:xfrm>
        </p:grpSpPr>
        <p:sp>
          <p:nvSpPr>
            <p:cNvPr id="35880" name="Line 74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1" name="Line 75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2" name="Line 76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3" name="Line 77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4" name="Line 78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5" name="Line 79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6" name="Line 80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7" name="Line 81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8" name="Line 82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89" name="Line 83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35890" name="Line 84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35867" name="Line 85"/>
          <p:cNvSpPr>
            <a:spLocks noChangeShapeType="1"/>
          </p:cNvSpPr>
          <p:nvPr/>
        </p:nvSpPr>
        <p:spPr bwMode="auto">
          <a:xfrm>
            <a:off x="5638800" y="3352800"/>
            <a:ext cx="0" cy="2133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35868" name="Rectangle 86"/>
          <p:cNvSpPr>
            <a:spLocks noChangeArrowheads="1"/>
          </p:cNvSpPr>
          <p:nvPr/>
        </p:nvSpPr>
        <p:spPr bwMode="auto">
          <a:xfrm>
            <a:off x="4495800" y="5410200"/>
            <a:ext cx="2532063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Item </a:t>
            </a:r>
            <a:r>
              <a:rPr lang="en-US" b="1"/>
              <a:t>sold on 1/9</a:t>
            </a:r>
          </a:p>
        </p:txBody>
      </p:sp>
      <p:sp>
        <p:nvSpPr>
          <p:cNvPr id="35869" name="Rectangle 87"/>
          <p:cNvSpPr>
            <a:spLocks noChangeArrowheads="1"/>
          </p:cNvSpPr>
          <p:nvPr/>
        </p:nvSpPr>
        <p:spPr bwMode="auto">
          <a:xfrm>
            <a:off x="228600" y="4114800"/>
            <a:ext cx="3200400" cy="2286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sp>
        <p:nvSpPr>
          <p:cNvPr id="35870" name="Rectangle 27"/>
          <p:cNvSpPr>
            <a:spLocks noChangeArrowheads="1"/>
          </p:cNvSpPr>
          <p:nvPr/>
        </p:nvSpPr>
        <p:spPr bwMode="auto">
          <a:xfrm>
            <a:off x="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35871" name="Rectangle 28"/>
          <p:cNvSpPr>
            <a:spLocks noChangeArrowheads="1"/>
          </p:cNvSpPr>
          <p:nvPr/>
        </p:nvSpPr>
        <p:spPr bwMode="auto">
          <a:xfrm>
            <a:off x="6858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35872" name="Rectangle 29"/>
          <p:cNvSpPr>
            <a:spLocks noChangeArrowheads="1"/>
          </p:cNvSpPr>
          <p:nvPr/>
        </p:nvSpPr>
        <p:spPr bwMode="auto">
          <a:xfrm>
            <a:off x="1371600" y="2209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35873" name="Rectangle 30"/>
          <p:cNvSpPr>
            <a:spLocks noChangeArrowheads="1"/>
          </p:cNvSpPr>
          <p:nvPr/>
        </p:nvSpPr>
        <p:spPr bwMode="auto">
          <a:xfrm>
            <a:off x="2057400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35874" name="Rectangle 31"/>
          <p:cNvSpPr>
            <a:spLocks noChangeArrowheads="1"/>
          </p:cNvSpPr>
          <p:nvPr/>
        </p:nvSpPr>
        <p:spPr bwMode="auto">
          <a:xfrm>
            <a:off x="27463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35875" name="Rectangle 32"/>
          <p:cNvSpPr>
            <a:spLocks noChangeArrowheads="1"/>
          </p:cNvSpPr>
          <p:nvPr/>
        </p:nvSpPr>
        <p:spPr bwMode="auto">
          <a:xfrm>
            <a:off x="34321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35876" name="Rectangle 33"/>
          <p:cNvSpPr>
            <a:spLocks noChangeArrowheads="1"/>
          </p:cNvSpPr>
          <p:nvPr/>
        </p:nvSpPr>
        <p:spPr bwMode="auto">
          <a:xfrm>
            <a:off x="41179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35877" name="Rectangle 34"/>
          <p:cNvSpPr>
            <a:spLocks noChangeArrowheads="1"/>
          </p:cNvSpPr>
          <p:nvPr/>
        </p:nvSpPr>
        <p:spPr bwMode="auto">
          <a:xfrm>
            <a:off x="48037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35878" name="Rectangle 35"/>
          <p:cNvSpPr>
            <a:spLocks noChangeArrowheads="1"/>
          </p:cNvSpPr>
          <p:nvPr/>
        </p:nvSpPr>
        <p:spPr bwMode="auto">
          <a:xfrm>
            <a:off x="5489575" y="2209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35879" name="Rectangle 36"/>
          <p:cNvSpPr>
            <a:spLocks noChangeArrowheads="1"/>
          </p:cNvSpPr>
          <p:nvPr/>
        </p:nvSpPr>
        <p:spPr bwMode="auto">
          <a:xfrm>
            <a:off x="6175375" y="2209800"/>
            <a:ext cx="7969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2322513"/>
            <a:ext cx="402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Seller: uCameraSite.com</a:t>
            </a: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914400" y="1143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39750" y="3617913"/>
            <a:ext cx="28971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Canon Powershot x300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Kodak - EasyShare 5.0MP 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Nikon - Coolpix 5.1MP 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Fuji FinePix 5.1</a:t>
            </a:r>
          </a:p>
          <a:p>
            <a:pPr marL="342900" indent="-342900">
              <a:lnSpc>
                <a:spcPct val="110000"/>
              </a:lnSpc>
              <a:buFontTx/>
              <a:buAutoNum type="arabicPeriod"/>
            </a:pPr>
            <a:r>
              <a:rPr lang="en-US" sz="1400"/>
              <a:t>Canon PowerShot x900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16025" y="327025"/>
            <a:ext cx="8164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Reputation Pricing </a:t>
            </a:r>
            <a:r>
              <a:rPr lang="en-US" sz="3600" dirty="0"/>
              <a:t>Tool for Sellers 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81000" y="2995613"/>
            <a:ext cx="285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Your last 5 transactions in</a:t>
            </a: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3276600" y="3084513"/>
            <a:ext cx="11430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</a:rPr>
              <a:t>Cameras</a:t>
            </a: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908050" y="3313113"/>
            <a:ext cx="335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Name of product		Price</a:t>
            </a: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3352800" y="3694113"/>
            <a:ext cx="914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20"/>
          <p:cNvSpPr>
            <a:spLocks noChangeArrowheads="1"/>
          </p:cNvSpPr>
          <p:nvPr/>
        </p:nvSpPr>
        <p:spPr bwMode="auto">
          <a:xfrm>
            <a:off x="3352800" y="3922713"/>
            <a:ext cx="11430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21"/>
          <p:cNvSpPr>
            <a:spLocks noChangeArrowheads="1"/>
          </p:cNvSpPr>
          <p:nvPr/>
        </p:nvSpPr>
        <p:spPr bwMode="auto">
          <a:xfrm>
            <a:off x="3352800" y="4151313"/>
            <a:ext cx="6858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22"/>
          <p:cNvSpPr>
            <a:spLocks noChangeArrowheads="1"/>
          </p:cNvSpPr>
          <p:nvPr/>
        </p:nvSpPr>
        <p:spPr bwMode="auto">
          <a:xfrm>
            <a:off x="3352800" y="4379913"/>
            <a:ext cx="8382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3352800" y="4608513"/>
            <a:ext cx="7620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24"/>
          <p:cNvSpPr>
            <a:spLocks noChangeArrowheads="1"/>
          </p:cNvSpPr>
          <p:nvPr/>
        </p:nvSpPr>
        <p:spPr bwMode="auto">
          <a:xfrm>
            <a:off x="5334000" y="2628900"/>
            <a:ext cx="20574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5334000" y="2654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1 - $431</a:t>
            </a:r>
          </a:p>
        </p:txBody>
      </p:sp>
      <p:sp>
        <p:nvSpPr>
          <p:cNvPr id="3088" name="Rectangle 26"/>
          <p:cNvSpPr>
            <a:spLocks noChangeArrowheads="1"/>
          </p:cNvSpPr>
          <p:nvPr/>
        </p:nvSpPr>
        <p:spPr bwMode="auto">
          <a:xfrm>
            <a:off x="5334000" y="3009900"/>
            <a:ext cx="1752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27"/>
          <p:cNvSpPr txBox="1">
            <a:spLocks noChangeArrowheads="1"/>
          </p:cNvSpPr>
          <p:nvPr/>
        </p:nvSpPr>
        <p:spPr bwMode="auto">
          <a:xfrm>
            <a:off x="5334000" y="3035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2 - $409</a:t>
            </a:r>
          </a:p>
        </p:txBody>
      </p:sp>
      <p:sp>
        <p:nvSpPr>
          <p:cNvPr id="3090" name="Rectangle 28"/>
          <p:cNvSpPr>
            <a:spLocks noChangeArrowheads="1"/>
          </p:cNvSpPr>
          <p:nvPr/>
        </p:nvSpPr>
        <p:spPr bwMode="auto">
          <a:xfrm>
            <a:off x="5334000" y="3390900"/>
            <a:ext cx="16002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29"/>
          <p:cNvSpPr txBox="1">
            <a:spLocks noChangeArrowheads="1"/>
          </p:cNvSpPr>
          <p:nvPr/>
        </p:nvSpPr>
        <p:spPr bwMode="auto">
          <a:xfrm>
            <a:off x="5334000" y="3416300"/>
            <a:ext cx="1119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You - $399</a:t>
            </a:r>
          </a:p>
        </p:txBody>
      </p:sp>
      <p:sp>
        <p:nvSpPr>
          <p:cNvPr id="3092" name="Rectangle 30"/>
          <p:cNvSpPr>
            <a:spLocks noChangeArrowheads="1"/>
          </p:cNvSpPr>
          <p:nvPr/>
        </p:nvSpPr>
        <p:spPr bwMode="auto">
          <a:xfrm>
            <a:off x="5334000" y="3771900"/>
            <a:ext cx="1371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31"/>
          <p:cNvSpPr txBox="1">
            <a:spLocks noChangeArrowheads="1"/>
          </p:cNvSpPr>
          <p:nvPr/>
        </p:nvSpPr>
        <p:spPr bwMode="auto">
          <a:xfrm>
            <a:off x="5334000" y="3797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3 - $382</a:t>
            </a:r>
          </a:p>
        </p:txBody>
      </p:sp>
      <p:sp>
        <p:nvSpPr>
          <p:cNvPr id="3094" name="Rectangle 32"/>
          <p:cNvSpPr>
            <a:spLocks noChangeArrowheads="1"/>
          </p:cNvSpPr>
          <p:nvPr/>
        </p:nvSpPr>
        <p:spPr bwMode="auto">
          <a:xfrm>
            <a:off x="5334000" y="4152900"/>
            <a:ext cx="12192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Text Box 33"/>
          <p:cNvSpPr txBox="1">
            <a:spLocks noChangeArrowheads="1"/>
          </p:cNvSpPr>
          <p:nvPr/>
        </p:nvSpPr>
        <p:spPr bwMode="auto">
          <a:xfrm>
            <a:off x="5334000" y="4178300"/>
            <a:ext cx="1225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4-$379</a:t>
            </a:r>
          </a:p>
        </p:txBody>
      </p:sp>
      <p:sp>
        <p:nvSpPr>
          <p:cNvPr id="3096" name="Rectangle 34"/>
          <p:cNvSpPr>
            <a:spLocks noChangeArrowheads="1"/>
          </p:cNvSpPr>
          <p:nvPr/>
        </p:nvSpPr>
        <p:spPr bwMode="auto">
          <a:xfrm>
            <a:off x="5334000" y="4533900"/>
            <a:ext cx="11430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35"/>
          <p:cNvSpPr txBox="1">
            <a:spLocks noChangeArrowheads="1"/>
          </p:cNvSpPr>
          <p:nvPr/>
        </p:nvSpPr>
        <p:spPr bwMode="auto">
          <a:xfrm>
            <a:off x="5334000" y="4559300"/>
            <a:ext cx="1225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Seller 5-$376</a:t>
            </a:r>
          </a:p>
        </p:txBody>
      </p:sp>
      <p:sp>
        <p:nvSpPr>
          <p:cNvPr id="3098" name="Rectangle 36"/>
          <p:cNvSpPr>
            <a:spLocks noChangeArrowheads="1"/>
          </p:cNvSpPr>
          <p:nvPr/>
        </p:nvSpPr>
        <p:spPr bwMode="auto">
          <a:xfrm>
            <a:off x="5181600" y="1638300"/>
            <a:ext cx="283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Canon Powershot x300</a:t>
            </a:r>
          </a:p>
          <a:p>
            <a:pPr algn="ctr"/>
            <a:endParaRPr lang="en-US" sz="800"/>
          </a:p>
          <a:p>
            <a:pPr algn="ctr"/>
            <a:r>
              <a:rPr lang="en-US" sz="1400"/>
              <a:t>Your competitive landscape</a:t>
            </a:r>
          </a:p>
          <a:p>
            <a:pPr algn="ctr"/>
            <a:r>
              <a:rPr lang="en-US" sz="1200" b="1"/>
              <a:t>Product Price   (</a:t>
            </a:r>
            <a:r>
              <a:rPr lang="en-US" sz="1400" b="1"/>
              <a:t>reputation</a:t>
            </a:r>
            <a:r>
              <a:rPr lang="en-US" sz="1200" b="1"/>
              <a:t>)</a:t>
            </a:r>
          </a:p>
        </p:txBody>
      </p:sp>
      <p:sp>
        <p:nvSpPr>
          <p:cNvPr id="3099" name="Text Box 37"/>
          <p:cNvSpPr txBox="1">
            <a:spLocks noChangeArrowheads="1"/>
          </p:cNvSpPr>
          <p:nvPr/>
        </p:nvSpPr>
        <p:spPr bwMode="auto">
          <a:xfrm>
            <a:off x="7467600" y="2628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(4.8)</a:t>
            </a:r>
          </a:p>
        </p:txBody>
      </p:sp>
      <p:sp>
        <p:nvSpPr>
          <p:cNvPr id="3100" name="Rectangle 38" descr="Wide upward diagonal"/>
          <p:cNvSpPr>
            <a:spLocks noChangeArrowheads="1"/>
          </p:cNvSpPr>
          <p:nvPr/>
        </p:nvSpPr>
        <p:spPr bwMode="auto">
          <a:xfrm>
            <a:off x="6934200" y="3390900"/>
            <a:ext cx="304800" cy="304800"/>
          </a:xfrm>
          <a:prstGeom prst="rect">
            <a:avLst/>
          </a:prstGeom>
          <a:pattFill prst="wdUpDiag">
            <a:fgClr>
              <a:srgbClr val="FF66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Text Box 39"/>
          <p:cNvSpPr txBox="1">
            <a:spLocks noChangeArrowheads="1"/>
          </p:cNvSpPr>
          <p:nvPr/>
        </p:nvSpPr>
        <p:spPr bwMode="auto">
          <a:xfrm>
            <a:off x="7467600" y="30099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(4.65)</a:t>
            </a:r>
          </a:p>
        </p:txBody>
      </p:sp>
      <p:sp>
        <p:nvSpPr>
          <p:cNvPr id="3102" name="Text Box 40"/>
          <p:cNvSpPr txBox="1">
            <a:spLocks noChangeArrowheads="1"/>
          </p:cNvSpPr>
          <p:nvPr/>
        </p:nvSpPr>
        <p:spPr bwMode="auto">
          <a:xfrm>
            <a:off x="7467600" y="3390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(4.7)</a:t>
            </a:r>
          </a:p>
        </p:txBody>
      </p:sp>
      <p:sp>
        <p:nvSpPr>
          <p:cNvPr id="3103" name="Text Box 41"/>
          <p:cNvSpPr txBox="1">
            <a:spLocks noChangeArrowheads="1"/>
          </p:cNvSpPr>
          <p:nvPr/>
        </p:nvSpPr>
        <p:spPr bwMode="auto">
          <a:xfrm>
            <a:off x="7467600" y="3771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(3.9)</a:t>
            </a:r>
          </a:p>
        </p:txBody>
      </p:sp>
      <p:sp>
        <p:nvSpPr>
          <p:cNvPr id="3104" name="Text Box 42"/>
          <p:cNvSpPr txBox="1">
            <a:spLocks noChangeArrowheads="1"/>
          </p:cNvSpPr>
          <p:nvPr/>
        </p:nvSpPr>
        <p:spPr bwMode="auto">
          <a:xfrm>
            <a:off x="7467600" y="4152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(3.6)</a:t>
            </a:r>
          </a:p>
        </p:txBody>
      </p:sp>
      <p:sp>
        <p:nvSpPr>
          <p:cNvPr id="3105" name="Text Box 43"/>
          <p:cNvSpPr txBox="1">
            <a:spLocks noChangeArrowheads="1"/>
          </p:cNvSpPr>
          <p:nvPr/>
        </p:nvSpPr>
        <p:spPr bwMode="auto">
          <a:xfrm>
            <a:off x="7467600" y="4533900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(3.4)</a:t>
            </a:r>
          </a:p>
        </p:txBody>
      </p:sp>
      <p:sp>
        <p:nvSpPr>
          <p:cNvPr id="3106" name="Line 44"/>
          <p:cNvSpPr>
            <a:spLocks noChangeShapeType="1"/>
          </p:cNvSpPr>
          <p:nvPr/>
        </p:nvSpPr>
        <p:spPr bwMode="auto">
          <a:xfrm flipV="1">
            <a:off x="6248400" y="3771900"/>
            <a:ext cx="838200" cy="18288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07" name="Picture 47" descr="MCj03968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30363"/>
            <a:ext cx="1371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8" name="Rectangle 49"/>
          <p:cNvSpPr>
            <a:spLocks noChangeArrowheads="1"/>
          </p:cNvSpPr>
          <p:nvPr/>
        </p:nvSpPr>
        <p:spPr bwMode="auto">
          <a:xfrm>
            <a:off x="685800" y="5376863"/>
            <a:ext cx="7567613" cy="8255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/>
              <a:t>Your Price: $399</a:t>
            </a:r>
            <a:br>
              <a:rPr lang="en-US" sz="1600" b="1"/>
            </a:br>
            <a:r>
              <a:rPr lang="en-US" sz="1600" b="1"/>
              <a:t>Your Reputation Price: $419</a:t>
            </a:r>
            <a:br>
              <a:rPr lang="en-US" sz="1600" b="1"/>
            </a:br>
            <a:r>
              <a:rPr lang="en-US" sz="1600" b="1"/>
              <a:t>Your Reputation Premium: $20 (5%)                                             </a:t>
            </a:r>
          </a:p>
        </p:txBody>
      </p:sp>
      <p:sp>
        <p:nvSpPr>
          <p:cNvPr id="3109" name="Text Box 50"/>
          <p:cNvSpPr txBox="1">
            <a:spLocks noChangeArrowheads="1"/>
          </p:cNvSpPr>
          <p:nvPr/>
        </p:nvSpPr>
        <p:spPr bwMode="auto">
          <a:xfrm>
            <a:off x="6859588" y="3429000"/>
            <a:ext cx="455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$20</a:t>
            </a:r>
          </a:p>
        </p:txBody>
      </p:sp>
      <p:pic>
        <p:nvPicPr>
          <p:cNvPr id="3110" name="Picture 46" descr="MCj04316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0292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1" name="Text Box 45"/>
          <p:cNvSpPr txBox="1">
            <a:spLocks noChangeArrowheads="1"/>
          </p:cNvSpPr>
          <p:nvPr/>
        </p:nvSpPr>
        <p:spPr bwMode="auto">
          <a:xfrm>
            <a:off x="5922963" y="5610225"/>
            <a:ext cx="2306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Left on the table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0"/>
          <p:cNvGraphicFramePr>
            <a:graphicFrameLocks noChangeAspect="1"/>
          </p:cNvGraphicFramePr>
          <p:nvPr/>
        </p:nvGraphicFramePr>
        <p:xfrm>
          <a:off x="4267200" y="2109788"/>
          <a:ext cx="5257800" cy="3757612"/>
        </p:xfrm>
        <a:graphic>
          <a:graphicData uri="http://schemas.openxmlformats.org/presentationml/2006/ole">
            <p:oleObj spid="_x0000_s137218" name="Chart" r:id="rId4" imgW="3200526" imgH="2286000" progId="Excel.Sheet.8">
              <p:embed/>
            </p:oleObj>
          </a:graphicData>
        </a:graphic>
      </p:graphicFrame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Quantitatively Understand &amp; Manage Seller Reputation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609600" y="990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7951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RSI Tool for Seller Reputation Management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57200" y="2009775"/>
            <a:ext cx="3532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/>
              <a:t>How your customers see you relative to other sellers: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81000" y="2819400"/>
            <a:ext cx="3962400" cy="1666875"/>
            <a:chOff x="288" y="1684"/>
            <a:chExt cx="2640" cy="1243"/>
          </a:xfrm>
        </p:grpSpPr>
        <p:sp>
          <p:nvSpPr>
            <p:cNvPr id="1042" name="Rectangle 14"/>
            <p:cNvSpPr>
              <a:spLocks noChangeArrowheads="1"/>
            </p:cNvSpPr>
            <p:nvPr/>
          </p:nvSpPr>
          <p:spPr bwMode="auto">
            <a:xfrm>
              <a:off x="1171" y="1716"/>
              <a:ext cx="509" cy="192"/>
            </a:xfrm>
            <a:prstGeom prst="rect">
              <a:avLst/>
            </a:prstGeom>
            <a:solidFill>
              <a:srgbClr val="3F0A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15"/>
            <p:cNvSpPr txBox="1">
              <a:spLocks noChangeArrowheads="1"/>
            </p:cNvSpPr>
            <p:nvPr/>
          </p:nvSpPr>
          <p:spPr bwMode="auto">
            <a:xfrm>
              <a:off x="1200" y="1716"/>
              <a:ext cx="5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35%*</a:t>
              </a:r>
            </a:p>
          </p:txBody>
        </p:sp>
        <p:sp>
          <p:nvSpPr>
            <p:cNvPr id="1044" name="Rectangle 16"/>
            <p:cNvSpPr>
              <a:spLocks noChangeArrowheads="1"/>
            </p:cNvSpPr>
            <p:nvPr/>
          </p:nvSpPr>
          <p:spPr bwMode="auto">
            <a:xfrm>
              <a:off x="1171" y="1956"/>
              <a:ext cx="1104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17"/>
            <p:cNvSpPr txBox="1">
              <a:spLocks noChangeArrowheads="1"/>
            </p:cNvSpPr>
            <p:nvPr/>
          </p:nvSpPr>
          <p:spPr bwMode="auto">
            <a:xfrm>
              <a:off x="1200" y="1956"/>
              <a:ext cx="44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69%</a:t>
              </a:r>
            </a:p>
          </p:txBody>
        </p:sp>
        <p:sp>
          <p:nvSpPr>
            <p:cNvPr id="1046" name="Rectangle 18"/>
            <p:cNvSpPr>
              <a:spLocks noChangeArrowheads="1"/>
            </p:cNvSpPr>
            <p:nvPr/>
          </p:nvSpPr>
          <p:spPr bwMode="auto">
            <a:xfrm>
              <a:off x="1171" y="2196"/>
              <a:ext cx="1565" cy="19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1200" y="2197"/>
              <a:ext cx="4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89%</a:t>
              </a:r>
            </a:p>
          </p:txBody>
        </p:sp>
        <p:sp>
          <p:nvSpPr>
            <p:cNvPr id="1048" name="Rectangle 20"/>
            <p:cNvSpPr>
              <a:spLocks noChangeArrowheads="1"/>
            </p:cNvSpPr>
            <p:nvPr/>
          </p:nvSpPr>
          <p:spPr bwMode="auto">
            <a:xfrm>
              <a:off x="1171" y="2676"/>
              <a:ext cx="1373" cy="19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Text Box 21"/>
            <p:cNvSpPr txBox="1">
              <a:spLocks noChangeArrowheads="1"/>
            </p:cNvSpPr>
            <p:nvPr/>
          </p:nvSpPr>
          <p:spPr bwMode="auto">
            <a:xfrm>
              <a:off x="1200" y="2676"/>
              <a:ext cx="4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82%</a:t>
              </a:r>
            </a:p>
          </p:txBody>
        </p:sp>
        <p:sp>
          <p:nvSpPr>
            <p:cNvPr id="1050" name="Rectangle 22"/>
            <p:cNvSpPr>
              <a:spLocks noChangeArrowheads="1"/>
            </p:cNvSpPr>
            <p:nvPr/>
          </p:nvSpPr>
          <p:spPr bwMode="auto">
            <a:xfrm>
              <a:off x="1171" y="2436"/>
              <a:ext cx="1757" cy="19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Text Box 23"/>
            <p:cNvSpPr txBox="1">
              <a:spLocks noChangeArrowheads="1"/>
            </p:cNvSpPr>
            <p:nvPr/>
          </p:nvSpPr>
          <p:spPr bwMode="auto">
            <a:xfrm>
              <a:off x="1200" y="2436"/>
              <a:ext cx="4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95%</a:t>
              </a:r>
            </a:p>
          </p:txBody>
        </p:sp>
        <p:sp>
          <p:nvSpPr>
            <p:cNvPr id="1052" name="Rectangle 38"/>
            <p:cNvSpPr>
              <a:spLocks noChangeArrowheads="1"/>
            </p:cNvSpPr>
            <p:nvPr/>
          </p:nvSpPr>
          <p:spPr bwMode="auto">
            <a:xfrm>
              <a:off x="288" y="1684"/>
              <a:ext cx="68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Service</a:t>
              </a:r>
            </a:p>
          </p:txBody>
        </p:sp>
        <p:sp>
          <p:nvSpPr>
            <p:cNvPr id="1053" name="Rectangle 39"/>
            <p:cNvSpPr>
              <a:spLocks noChangeArrowheads="1"/>
            </p:cNvSpPr>
            <p:nvPr/>
          </p:nvSpPr>
          <p:spPr bwMode="auto">
            <a:xfrm>
              <a:off x="288" y="1956"/>
              <a:ext cx="90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Packaging</a:t>
              </a:r>
            </a:p>
          </p:txBody>
        </p:sp>
        <p:sp>
          <p:nvSpPr>
            <p:cNvPr id="1054" name="Rectangle 40"/>
            <p:cNvSpPr>
              <a:spLocks noChangeArrowheads="1"/>
            </p:cNvSpPr>
            <p:nvPr/>
          </p:nvSpPr>
          <p:spPr bwMode="auto">
            <a:xfrm>
              <a:off x="288" y="2197"/>
              <a:ext cx="75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Delivery</a:t>
              </a:r>
            </a:p>
          </p:txBody>
        </p:sp>
        <p:sp>
          <p:nvSpPr>
            <p:cNvPr id="1055" name="Rectangle 41"/>
            <p:cNvSpPr>
              <a:spLocks noChangeArrowheads="1"/>
            </p:cNvSpPr>
            <p:nvPr/>
          </p:nvSpPr>
          <p:spPr bwMode="auto">
            <a:xfrm>
              <a:off x="288" y="2676"/>
              <a:ext cx="66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Overall</a:t>
              </a:r>
            </a:p>
          </p:txBody>
        </p:sp>
        <p:sp>
          <p:nvSpPr>
            <p:cNvPr id="1056" name="Rectangle 42"/>
            <p:cNvSpPr>
              <a:spLocks noChangeArrowheads="1"/>
            </p:cNvSpPr>
            <p:nvPr/>
          </p:nvSpPr>
          <p:spPr bwMode="auto">
            <a:xfrm>
              <a:off x="288" y="2437"/>
              <a:ext cx="66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Quality</a:t>
              </a:r>
            </a:p>
          </p:txBody>
        </p:sp>
      </p:grpSp>
      <p:sp>
        <p:nvSpPr>
          <p:cNvPr id="1032" name="Text Box 45"/>
          <p:cNvSpPr txBox="1">
            <a:spLocks noChangeArrowheads="1"/>
          </p:cNvSpPr>
          <p:nvPr/>
        </p:nvSpPr>
        <p:spPr bwMode="auto">
          <a:xfrm>
            <a:off x="4800600" y="19812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/>
              <a:t>Dimensions of your reputation and the relative importance to your customers:</a:t>
            </a:r>
          </a:p>
        </p:txBody>
      </p:sp>
      <p:sp>
        <p:nvSpPr>
          <p:cNvPr id="1033" name="Rectangle 52"/>
          <p:cNvSpPr>
            <a:spLocks noChangeArrowheads="1"/>
          </p:cNvSpPr>
          <p:nvPr/>
        </p:nvSpPr>
        <p:spPr bwMode="auto">
          <a:xfrm>
            <a:off x="6858000" y="3321050"/>
            <a:ext cx="811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Service</a:t>
            </a: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7162800" y="3962400"/>
            <a:ext cx="10620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Packaging</a:t>
            </a:r>
          </a:p>
        </p:txBody>
      </p:sp>
      <p:sp>
        <p:nvSpPr>
          <p:cNvPr id="1035" name="Rectangle 61"/>
          <p:cNvSpPr>
            <a:spLocks noChangeArrowheads="1"/>
          </p:cNvSpPr>
          <p:nvPr/>
        </p:nvSpPr>
        <p:spPr bwMode="auto">
          <a:xfrm>
            <a:off x="5562600" y="2743200"/>
            <a:ext cx="892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66"/>
                </a:solidFill>
              </a:rPr>
              <a:t>Delivery</a:t>
            </a:r>
          </a:p>
        </p:txBody>
      </p:sp>
      <p:sp>
        <p:nvSpPr>
          <p:cNvPr id="1036" name="Rectangle 62"/>
          <p:cNvSpPr>
            <a:spLocks noChangeArrowheads="1"/>
          </p:cNvSpPr>
          <p:nvPr/>
        </p:nvSpPr>
        <p:spPr bwMode="auto">
          <a:xfrm>
            <a:off x="5791200" y="3898900"/>
            <a:ext cx="796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9900"/>
                </a:solidFill>
              </a:rPr>
              <a:t>Quality</a:t>
            </a:r>
          </a:p>
        </p:txBody>
      </p:sp>
      <p:sp>
        <p:nvSpPr>
          <p:cNvPr id="1037" name="Rectangle 63"/>
          <p:cNvSpPr>
            <a:spLocks noChangeArrowheads="1"/>
          </p:cNvSpPr>
          <p:nvPr/>
        </p:nvSpPr>
        <p:spPr bwMode="auto">
          <a:xfrm>
            <a:off x="6858000" y="4514850"/>
            <a:ext cx="669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Other</a:t>
            </a:r>
          </a:p>
        </p:txBody>
      </p:sp>
      <p:sp>
        <p:nvSpPr>
          <p:cNvPr id="1038" name="Text Box 64"/>
          <p:cNvSpPr txBox="1">
            <a:spLocks noChangeArrowheads="1"/>
          </p:cNvSpPr>
          <p:nvPr/>
        </p:nvSpPr>
        <p:spPr bwMode="auto">
          <a:xfrm>
            <a:off x="533400" y="4724400"/>
            <a:ext cx="2014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* Percentile of all merchants</a:t>
            </a:r>
          </a:p>
        </p:txBody>
      </p:sp>
      <p:sp>
        <p:nvSpPr>
          <p:cNvPr id="1039" name="Rectangle 65"/>
          <p:cNvSpPr>
            <a:spLocks noChangeArrowheads="1"/>
          </p:cNvSpPr>
          <p:nvPr/>
        </p:nvSpPr>
        <p:spPr bwMode="auto">
          <a:xfrm>
            <a:off x="304800" y="1905000"/>
            <a:ext cx="41910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66"/>
          <p:cNvSpPr>
            <a:spLocks noChangeArrowheads="1"/>
          </p:cNvSpPr>
          <p:nvPr/>
        </p:nvSpPr>
        <p:spPr bwMode="auto">
          <a:xfrm>
            <a:off x="4724400" y="1905000"/>
            <a:ext cx="41148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Text Box 68"/>
          <p:cNvSpPr txBox="1">
            <a:spLocks noChangeArrowheads="1"/>
          </p:cNvSpPr>
          <p:nvPr/>
        </p:nvSpPr>
        <p:spPr bwMode="auto">
          <a:xfrm>
            <a:off x="533400" y="5537200"/>
            <a:ext cx="8334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 RSI Products Automatically Identify the Dimensions of Reputation from Textual Feedback</a:t>
            </a:r>
          </a:p>
          <a:p>
            <a:pPr>
              <a:buFontTx/>
              <a:buChar char="•"/>
            </a:pPr>
            <a:r>
              <a:rPr lang="en-US" sz="1400"/>
              <a:t> Dimensions are Quantified Relative to Other Sellers and Relative to Buyer Importance</a:t>
            </a:r>
          </a:p>
          <a:p>
            <a:pPr>
              <a:buFontTx/>
              <a:buChar char="•"/>
            </a:pPr>
            <a:r>
              <a:rPr lang="en-US" sz="1400"/>
              <a:t> Sellers can Understand their Key Dimensions of Reputation and Manage them over Time</a:t>
            </a:r>
          </a:p>
          <a:p>
            <a:pPr>
              <a:buFontTx/>
              <a:buChar char="•"/>
            </a:pPr>
            <a:r>
              <a:rPr lang="en-US" sz="1400"/>
              <a:t> Arms Sellers with Vital Info to Compete on Reputation Dimensions other than Low Price.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43000" y="1676400"/>
            <a:ext cx="319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Marketplace Search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914400" y="1143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638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Buyer’s Tool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33475" y="2667000"/>
            <a:ext cx="2940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Used Market (ex: Amazon)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71675" y="3429000"/>
            <a:ext cx="2667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Price Range $250-$300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029200" y="2209800"/>
            <a:ext cx="3581400" cy="2971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76475" y="3810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1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190875" y="3810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2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76475" y="4191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4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190875" y="419100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Seller 3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0200" y="5791200"/>
            <a:ext cx="5834063" cy="3365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/>
              <a:t>Sort by Price/Service/Delivery/other dimensions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819275" y="228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Canon PS SD700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38200" y="3727450"/>
            <a:ext cx="1020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Service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38200" y="4114800"/>
            <a:ext cx="1362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Packaging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838200" y="4540250"/>
            <a:ext cx="112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Delivery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838200" y="33528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Price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60938" y="1676400"/>
            <a:ext cx="372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Dimension Comparison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8674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029200" y="2514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5065713" y="2574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1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5867400" y="2209800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Price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400800" y="2209800"/>
            <a:ext cx="70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Service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7077075" y="2209800"/>
            <a:ext cx="77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Package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7839075" y="2209800"/>
            <a:ext cx="771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FF66"/>
                </a:solidFill>
              </a:rPr>
              <a:t>Delivery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64008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70866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7848600" y="2209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5029200" y="2895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5029200" y="3276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029200" y="3657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029200" y="4038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5029200" y="4419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029200" y="4800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5065713" y="2971800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2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5065713" y="3352800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3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065713" y="3733800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4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5065713" y="4098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5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5065713" y="4479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6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065713" y="4860925"/>
            <a:ext cx="725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Seller 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Price Premiums / Discounts @ Amazon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52400" y="1219200"/>
          <a:ext cx="8839200" cy="5534025"/>
        </p:xfrm>
        <a:graphic>
          <a:graphicData uri="http://schemas.openxmlformats.org/presentationml/2006/ole">
            <p:oleObj spid="_x0000_s362498" name="Chart" r:id="rId4" imgW="5886427" imgH="3686130" progId="Excel.Sheet.8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14900" y="1371600"/>
            <a:ext cx="3962400" cy="4495800"/>
            <a:chOff x="3096" y="864"/>
            <a:chExt cx="2496" cy="3120"/>
          </a:xfrm>
        </p:grpSpPr>
        <p:sp>
          <p:nvSpPr>
            <p:cNvPr id="1032" name="AutoShape 7"/>
            <p:cNvSpPr>
              <a:spLocks noChangeArrowheads="1"/>
            </p:cNvSpPr>
            <p:nvPr/>
          </p:nvSpPr>
          <p:spPr bwMode="auto">
            <a:xfrm>
              <a:off x="3120" y="864"/>
              <a:ext cx="2400" cy="3120"/>
            </a:xfrm>
            <a:prstGeom prst="roundRect">
              <a:avLst>
                <a:gd name="adj" fmla="val 16667"/>
              </a:avLst>
            </a:prstGeom>
            <a:solidFill>
              <a:srgbClr val="800000">
                <a:alpha val="14902"/>
              </a:srgbClr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endParaRPr lang="en-US"/>
            </a:p>
          </p:txBody>
        </p:sp>
        <p:sp>
          <p:nvSpPr>
            <p:cNvPr id="1033" name="Text Box 8"/>
            <p:cNvSpPr txBox="1">
              <a:spLocks noChangeArrowheads="1"/>
            </p:cNvSpPr>
            <p:nvPr/>
          </p:nvSpPr>
          <p:spPr bwMode="auto">
            <a:xfrm rot="-1274149">
              <a:off x="3096" y="1161"/>
              <a:ext cx="2496" cy="8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Are Buyers Irrational (?)</a:t>
              </a:r>
              <a:br>
                <a:rPr lang="en-US" sz="2800" b="1">
                  <a:solidFill>
                    <a:srgbClr val="FF0000"/>
                  </a:solidFill>
                </a:rPr>
              </a:br>
              <a:r>
                <a:rPr lang="en-US">
                  <a:solidFill>
                    <a:srgbClr val="FF0000"/>
                  </a:solidFill>
                </a:rPr>
                <a:t>(paying more)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9200" y="1447800"/>
            <a:ext cx="3810000" cy="4495800"/>
            <a:chOff x="3096" y="864"/>
            <a:chExt cx="2496" cy="3120"/>
          </a:xfrm>
        </p:grpSpPr>
        <p:sp>
          <p:nvSpPr>
            <p:cNvPr id="1030" name="AutoShape 7"/>
            <p:cNvSpPr>
              <a:spLocks noChangeArrowheads="1"/>
            </p:cNvSpPr>
            <p:nvPr/>
          </p:nvSpPr>
          <p:spPr bwMode="auto">
            <a:xfrm>
              <a:off x="3120" y="864"/>
              <a:ext cx="2400" cy="3120"/>
            </a:xfrm>
            <a:prstGeom prst="roundRect">
              <a:avLst>
                <a:gd name="adj" fmla="val 16667"/>
              </a:avLst>
            </a:prstGeom>
            <a:solidFill>
              <a:srgbClr val="800000">
                <a:alpha val="14902"/>
              </a:srgbClr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endParaRPr lang="en-US"/>
            </a:p>
          </p:txBody>
        </p:sp>
        <p:sp>
          <p:nvSpPr>
            <p:cNvPr id="1031" name="Text Box 8"/>
            <p:cNvSpPr txBox="1">
              <a:spLocks noChangeArrowheads="1"/>
            </p:cNvSpPr>
            <p:nvPr/>
          </p:nvSpPr>
          <p:spPr bwMode="auto">
            <a:xfrm rot="911188">
              <a:off x="3096" y="1140"/>
              <a:ext cx="2496" cy="8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Are Sellers Irrational (?)</a:t>
              </a:r>
              <a:br>
                <a:rPr lang="en-US" sz="2800" b="1">
                  <a:solidFill>
                    <a:srgbClr val="FF0000"/>
                  </a:solidFill>
                </a:rPr>
              </a:br>
              <a:r>
                <a:rPr lang="en-US">
                  <a:solidFill>
                    <a:srgbClr val="FF0000"/>
                  </a:solidFill>
                </a:rPr>
                <a:t>(charging less)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8686800" cy="1295400"/>
            <a:chOff x="384" y="720"/>
            <a:chExt cx="5088" cy="8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720"/>
              <a:ext cx="5088" cy="284"/>
              <a:chOff x="374" y="820"/>
              <a:chExt cx="5088" cy="284"/>
            </a:xfrm>
          </p:grpSpPr>
          <p:sp>
            <p:nvSpPr>
              <p:cNvPr id="12294" name="Text Box 5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Overview</a:t>
                </a:r>
              </a:p>
            </p:txBody>
          </p:sp>
          <p:sp>
            <p:nvSpPr>
              <p:cNvPr id="12295" name="Line 6"/>
              <p:cNvSpPr>
                <a:spLocks noChangeShapeType="1"/>
              </p:cNvSpPr>
              <p:nvPr/>
            </p:nvSpPr>
            <p:spPr bwMode="auto">
              <a:xfrm>
                <a:off x="37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3" name="Rectangle 7"/>
            <p:cNvSpPr>
              <a:spLocks noChangeArrowheads="1"/>
            </p:cNvSpPr>
            <p:nvPr/>
          </p:nvSpPr>
          <p:spPr bwMode="auto">
            <a:xfrm>
              <a:off x="384" y="1056"/>
              <a:ext cx="50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Panel of </a:t>
              </a:r>
              <a:r>
                <a:rPr lang="en-US" sz="1800" b="1">
                  <a:solidFill>
                    <a:srgbClr val="000060"/>
                  </a:solidFill>
                </a:rPr>
                <a:t>280 software products </a:t>
              </a:r>
              <a:r>
                <a:rPr lang="en-US" sz="1800">
                  <a:solidFill>
                    <a:srgbClr val="000060"/>
                  </a:solidFill>
                </a:rPr>
                <a:t>sold by Amazon.com </a:t>
              </a:r>
              <a:r>
                <a:rPr lang="en-US" sz="1800" b="1">
                  <a:solidFill>
                    <a:srgbClr val="000060"/>
                  </a:solidFill>
                </a:rPr>
                <a:t>X 180 days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Data from “used goods” market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Amazon Web services facilitate capturing transactions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1800">
                  <a:solidFill>
                    <a:srgbClr val="000060"/>
                  </a:solidFill>
                </a:rPr>
                <a:t>We do not use any proprietary Amazon data </a:t>
              </a:r>
              <a:r>
                <a:rPr lang="en-US" sz="1600">
                  <a:solidFill>
                    <a:srgbClr val="000060"/>
                  </a:solidFill>
                </a:rPr>
                <a:t>(Details in the paper) </a:t>
              </a:r>
              <a:endParaRPr lang="en-US" sz="1800">
                <a:solidFill>
                  <a:srgbClr val="00006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Secondary Marketplace</a:t>
            </a:r>
          </a:p>
        </p:txBody>
      </p:sp>
      <p:pic>
        <p:nvPicPr>
          <p:cNvPr id="13315" name="Picture 3" descr="amazon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71600"/>
            <a:ext cx="8610600" cy="4865688"/>
          </a:xfrm>
          <a:noFill/>
        </p:spPr>
      </p:pic>
      <p:sp>
        <p:nvSpPr>
          <p:cNvPr id="1040388" name="Oval 4"/>
          <p:cNvSpPr>
            <a:spLocks noChangeArrowheads="1"/>
          </p:cNvSpPr>
          <p:nvPr/>
        </p:nvSpPr>
        <p:spPr bwMode="auto">
          <a:xfrm>
            <a:off x="1530350" y="4889500"/>
            <a:ext cx="1822450" cy="3048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4401" name="Text Box 7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endParaRPr lang="en-US" b="1" i="1">
                  <a:solidFill>
                    <a:srgbClr val="990000"/>
                  </a:solidFill>
                </a:endParaRPr>
              </a:p>
            </p:txBody>
          </p:sp>
          <p:sp>
            <p:nvSpPr>
              <p:cNvPr id="14402" name="Line 8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0" name="Rectangle 9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14339" name="Picture 2" descr="amazon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256" b="30988"/>
          <a:stretch>
            <a:fillRect/>
          </a:stretch>
        </p:blipFill>
        <p:spPr>
          <a:xfrm>
            <a:off x="533400" y="1066800"/>
            <a:ext cx="8153400" cy="3429000"/>
          </a:xfrm>
          <a:noFill/>
        </p:spPr>
      </p:pic>
      <p:sp>
        <p:nvSpPr>
          <p:cNvPr id="104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Capturing Transactions</a:t>
            </a: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0" y="5638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8229600" y="5105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0" y="4495800"/>
            <a:ext cx="736600" cy="1143000"/>
            <a:chOff x="0" y="4495800"/>
            <a:chExt cx="736600" cy="1143000"/>
          </a:xfrm>
        </p:grpSpPr>
        <p:sp>
          <p:nvSpPr>
            <p:cNvPr id="14394" name="Line 67"/>
            <p:cNvSpPr>
              <a:spLocks noChangeShapeType="1"/>
            </p:cNvSpPr>
            <p:nvPr/>
          </p:nvSpPr>
          <p:spPr bwMode="auto">
            <a:xfrm>
              <a:off x="279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5" name="Line 80"/>
            <p:cNvSpPr>
              <a:spLocks noChangeShapeType="1"/>
            </p:cNvSpPr>
            <p:nvPr/>
          </p:nvSpPr>
          <p:spPr bwMode="auto">
            <a:xfrm>
              <a:off x="431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6" name="Line 92"/>
            <p:cNvSpPr>
              <a:spLocks noChangeShapeType="1"/>
            </p:cNvSpPr>
            <p:nvPr/>
          </p:nvSpPr>
          <p:spPr bwMode="auto">
            <a:xfrm>
              <a:off x="584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7" name="Line 104"/>
            <p:cNvSpPr>
              <a:spLocks noChangeShapeType="1"/>
            </p:cNvSpPr>
            <p:nvPr/>
          </p:nvSpPr>
          <p:spPr bwMode="auto">
            <a:xfrm>
              <a:off x="736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8" name="Rectangle 27"/>
            <p:cNvSpPr>
              <a:spLocks noChangeArrowheads="1"/>
            </p:cNvSpPr>
            <p:nvPr/>
          </p:nvSpPr>
          <p:spPr bwMode="auto">
            <a:xfrm>
              <a:off x="0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1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85800" y="4495800"/>
            <a:ext cx="736600" cy="1143000"/>
            <a:chOff x="685800" y="4495800"/>
            <a:chExt cx="736600" cy="1143000"/>
          </a:xfrm>
        </p:grpSpPr>
        <p:sp>
          <p:nvSpPr>
            <p:cNvPr id="14388" name="Line 43"/>
            <p:cNvSpPr>
              <a:spLocks noChangeShapeType="1"/>
            </p:cNvSpPr>
            <p:nvPr/>
          </p:nvSpPr>
          <p:spPr bwMode="auto">
            <a:xfrm>
              <a:off x="8382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9" name="Line 60"/>
            <p:cNvSpPr>
              <a:spLocks noChangeShapeType="1"/>
            </p:cNvSpPr>
            <p:nvPr/>
          </p:nvSpPr>
          <p:spPr bwMode="auto">
            <a:xfrm>
              <a:off x="965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0" name="Line 73"/>
            <p:cNvSpPr>
              <a:spLocks noChangeShapeType="1"/>
            </p:cNvSpPr>
            <p:nvPr/>
          </p:nvSpPr>
          <p:spPr bwMode="auto">
            <a:xfrm>
              <a:off x="1117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1" name="Line 85"/>
            <p:cNvSpPr>
              <a:spLocks noChangeShapeType="1"/>
            </p:cNvSpPr>
            <p:nvPr/>
          </p:nvSpPr>
          <p:spPr bwMode="auto">
            <a:xfrm>
              <a:off x="1270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2" name="Line 97"/>
            <p:cNvSpPr>
              <a:spLocks noChangeShapeType="1"/>
            </p:cNvSpPr>
            <p:nvPr/>
          </p:nvSpPr>
          <p:spPr bwMode="auto">
            <a:xfrm>
              <a:off x="1422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93" name="Rectangle 28"/>
            <p:cNvSpPr>
              <a:spLocks noChangeArrowheads="1"/>
            </p:cNvSpPr>
            <p:nvPr/>
          </p:nvSpPr>
          <p:spPr bwMode="auto">
            <a:xfrm>
              <a:off x="685800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2</a:t>
              </a: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371600" y="4495800"/>
            <a:ext cx="736600" cy="1143000"/>
            <a:chOff x="1371600" y="4495800"/>
            <a:chExt cx="736600" cy="1143000"/>
          </a:xfrm>
        </p:grpSpPr>
        <p:sp>
          <p:nvSpPr>
            <p:cNvPr id="14382" name="Line 32"/>
            <p:cNvSpPr>
              <a:spLocks noChangeShapeType="1"/>
            </p:cNvSpPr>
            <p:nvPr/>
          </p:nvSpPr>
          <p:spPr bwMode="auto">
            <a:xfrm>
              <a:off x="15240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3" name="Line 61"/>
            <p:cNvSpPr>
              <a:spLocks noChangeShapeType="1"/>
            </p:cNvSpPr>
            <p:nvPr/>
          </p:nvSpPr>
          <p:spPr bwMode="auto">
            <a:xfrm>
              <a:off x="1651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4" name="Line 74"/>
            <p:cNvSpPr>
              <a:spLocks noChangeShapeType="1"/>
            </p:cNvSpPr>
            <p:nvPr/>
          </p:nvSpPr>
          <p:spPr bwMode="auto">
            <a:xfrm>
              <a:off x="1803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5" name="Line 86"/>
            <p:cNvSpPr>
              <a:spLocks noChangeShapeType="1"/>
            </p:cNvSpPr>
            <p:nvPr/>
          </p:nvSpPr>
          <p:spPr bwMode="auto">
            <a:xfrm>
              <a:off x="1955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6" name="Line 98"/>
            <p:cNvSpPr>
              <a:spLocks noChangeShapeType="1"/>
            </p:cNvSpPr>
            <p:nvPr/>
          </p:nvSpPr>
          <p:spPr bwMode="auto">
            <a:xfrm>
              <a:off x="2108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7" name="Rectangle 29"/>
            <p:cNvSpPr>
              <a:spLocks noChangeArrowheads="1"/>
            </p:cNvSpPr>
            <p:nvPr/>
          </p:nvSpPr>
          <p:spPr bwMode="auto">
            <a:xfrm>
              <a:off x="1371600" y="4495800"/>
              <a:ext cx="646113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3</a:t>
              </a: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2057400" y="4495800"/>
            <a:ext cx="736600" cy="1143000"/>
            <a:chOff x="2057400" y="4495800"/>
            <a:chExt cx="736600" cy="1143000"/>
          </a:xfrm>
        </p:grpSpPr>
        <p:sp>
          <p:nvSpPr>
            <p:cNvPr id="14376" name="Line 36"/>
            <p:cNvSpPr>
              <a:spLocks noChangeShapeType="1"/>
            </p:cNvSpPr>
            <p:nvPr/>
          </p:nvSpPr>
          <p:spPr bwMode="auto">
            <a:xfrm>
              <a:off x="22098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7" name="Line 62"/>
            <p:cNvSpPr>
              <a:spLocks noChangeShapeType="1"/>
            </p:cNvSpPr>
            <p:nvPr/>
          </p:nvSpPr>
          <p:spPr bwMode="auto">
            <a:xfrm>
              <a:off x="2336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8" name="Line 75"/>
            <p:cNvSpPr>
              <a:spLocks noChangeShapeType="1"/>
            </p:cNvSpPr>
            <p:nvPr/>
          </p:nvSpPr>
          <p:spPr bwMode="auto">
            <a:xfrm>
              <a:off x="2489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9" name="Line 87"/>
            <p:cNvSpPr>
              <a:spLocks noChangeShapeType="1"/>
            </p:cNvSpPr>
            <p:nvPr/>
          </p:nvSpPr>
          <p:spPr bwMode="auto">
            <a:xfrm>
              <a:off x="2641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0" name="Line 99"/>
            <p:cNvSpPr>
              <a:spLocks noChangeShapeType="1"/>
            </p:cNvSpPr>
            <p:nvPr/>
          </p:nvSpPr>
          <p:spPr bwMode="auto">
            <a:xfrm>
              <a:off x="2794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81" name="Rectangle 30"/>
            <p:cNvSpPr>
              <a:spLocks noChangeArrowheads="1"/>
            </p:cNvSpPr>
            <p:nvPr/>
          </p:nvSpPr>
          <p:spPr bwMode="auto">
            <a:xfrm>
              <a:off x="2057400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4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2746375" y="4495800"/>
            <a:ext cx="733425" cy="1143000"/>
            <a:chOff x="2746375" y="4495800"/>
            <a:chExt cx="733425" cy="1143000"/>
          </a:xfrm>
        </p:grpSpPr>
        <p:sp>
          <p:nvSpPr>
            <p:cNvPr id="14370" name="Line 37"/>
            <p:cNvSpPr>
              <a:spLocks noChangeShapeType="1"/>
            </p:cNvSpPr>
            <p:nvPr/>
          </p:nvSpPr>
          <p:spPr bwMode="auto">
            <a:xfrm>
              <a:off x="28956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1" name="Line 63"/>
            <p:cNvSpPr>
              <a:spLocks noChangeShapeType="1"/>
            </p:cNvSpPr>
            <p:nvPr/>
          </p:nvSpPr>
          <p:spPr bwMode="auto">
            <a:xfrm>
              <a:off x="3022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2" name="Line 76"/>
            <p:cNvSpPr>
              <a:spLocks noChangeShapeType="1"/>
            </p:cNvSpPr>
            <p:nvPr/>
          </p:nvSpPr>
          <p:spPr bwMode="auto">
            <a:xfrm>
              <a:off x="3175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3" name="Line 88"/>
            <p:cNvSpPr>
              <a:spLocks noChangeShapeType="1"/>
            </p:cNvSpPr>
            <p:nvPr/>
          </p:nvSpPr>
          <p:spPr bwMode="auto">
            <a:xfrm>
              <a:off x="3327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4" name="Line 100"/>
            <p:cNvSpPr>
              <a:spLocks noChangeShapeType="1"/>
            </p:cNvSpPr>
            <p:nvPr/>
          </p:nvSpPr>
          <p:spPr bwMode="auto">
            <a:xfrm>
              <a:off x="3479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75" name="Rectangle 31"/>
            <p:cNvSpPr>
              <a:spLocks noChangeArrowheads="1"/>
            </p:cNvSpPr>
            <p:nvPr/>
          </p:nvSpPr>
          <p:spPr bwMode="auto">
            <a:xfrm>
              <a:off x="27463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5</a:t>
              </a:r>
            </a:p>
          </p:txBody>
        </p: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3432175" y="4495800"/>
            <a:ext cx="835025" cy="1143000"/>
            <a:chOff x="3432175" y="4495800"/>
            <a:chExt cx="835025" cy="1143000"/>
          </a:xfrm>
        </p:grpSpPr>
        <p:sp>
          <p:nvSpPr>
            <p:cNvPr id="14363" name="Line 38"/>
            <p:cNvSpPr>
              <a:spLocks noChangeShapeType="1"/>
            </p:cNvSpPr>
            <p:nvPr/>
          </p:nvSpPr>
          <p:spPr bwMode="auto">
            <a:xfrm>
              <a:off x="35814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4" name="Line 40"/>
            <p:cNvSpPr>
              <a:spLocks noChangeShapeType="1"/>
            </p:cNvSpPr>
            <p:nvPr/>
          </p:nvSpPr>
          <p:spPr bwMode="auto">
            <a:xfrm>
              <a:off x="42672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5" name="Line 64"/>
            <p:cNvSpPr>
              <a:spLocks noChangeShapeType="1"/>
            </p:cNvSpPr>
            <p:nvPr/>
          </p:nvSpPr>
          <p:spPr bwMode="auto">
            <a:xfrm>
              <a:off x="3708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6" name="Line 77"/>
            <p:cNvSpPr>
              <a:spLocks noChangeShapeType="1"/>
            </p:cNvSpPr>
            <p:nvPr/>
          </p:nvSpPr>
          <p:spPr bwMode="auto">
            <a:xfrm>
              <a:off x="3860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7" name="Line 89"/>
            <p:cNvSpPr>
              <a:spLocks noChangeShapeType="1"/>
            </p:cNvSpPr>
            <p:nvPr/>
          </p:nvSpPr>
          <p:spPr bwMode="auto">
            <a:xfrm>
              <a:off x="4013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8" name="Line 101"/>
            <p:cNvSpPr>
              <a:spLocks noChangeShapeType="1"/>
            </p:cNvSpPr>
            <p:nvPr/>
          </p:nvSpPr>
          <p:spPr bwMode="auto">
            <a:xfrm>
              <a:off x="4165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9" name="Rectangle 32"/>
            <p:cNvSpPr>
              <a:spLocks noChangeArrowheads="1"/>
            </p:cNvSpPr>
            <p:nvPr/>
          </p:nvSpPr>
          <p:spPr bwMode="auto">
            <a:xfrm>
              <a:off x="34321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6</a:t>
              </a:r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4117975" y="4495800"/>
            <a:ext cx="733425" cy="1143000"/>
            <a:chOff x="4117975" y="4495800"/>
            <a:chExt cx="733425" cy="1143000"/>
          </a:xfrm>
        </p:grpSpPr>
        <p:sp>
          <p:nvSpPr>
            <p:cNvPr id="14358" name="Line 65"/>
            <p:cNvSpPr>
              <a:spLocks noChangeShapeType="1"/>
            </p:cNvSpPr>
            <p:nvPr/>
          </p:nvSpPr>
          <p:spPr bwMode="auto">
            <a:xfrm>
              <a:off x="4394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9" name="Line 78"/>
            <p:cNvSpPr>
              <a:spLocks noChangeShapeType="1"/>
            </p:cNvSpPr>
            <p:nvPr/>
          </p:nvSpPr>
          <p:spPr bwMode="auto">
            <a:xfrm>
              <a:off x="45466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0" name="Line 90"/>
            <p:cNvSpPr>
              <a:spLocks noChangeShapeType="1"/>
            </p:cNvSpPr>
            <p:nvPr/>
          </p:nvSpPr>
          <p:spPr bwMode="auto">
            <a:xfrm>
              <a:off x="4699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1" name="Line 102"/>
            <p:cNvSpPr>
              <a:spLocks noChangeShapeType="1"/>
            </p:cNvSpPr>
            <p:nvPr/>
          </p:nvSpPr>
          <p:spPr bwMode="auto">
            <a:xfrm>
              <a:off x="4851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62" name="Rectangle 33"/>
            <p:cNvSpPr>
              <a:spLocks noChangeArrowheads="1"/>
            </p:cNvSpPr>
            <p:nvPr/>
          </p:nvSpPr>
          <p:spPr bwMode="auto">
            <a:xfrm>
              <a:off x="41179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7</a:t>
              </a: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4803775" y="4495800"/>
            <a:ext cx="733425" cy="1143000"/>
            <a:chOff x="4803775" y="4495800"/>
            <a:chExt cx="733425" cy="1143000"/>
          </a:xfrm>
        </p:grpSpPr>
        <p:sp>
          <p:nvSpPr>
            <p:cNvPr id="14352" name="Line 41"/>
            <p:cNvSpPr>
              <a:spLocks noChangeShapeType="1"/>
            </p:cNvSpPr>
            <p:nvPr/>
          </p:nvSpPr>
          <p:spPr bwMode="auto">
            <a:xfrm>
              <a:off x="4953000" y="48006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3" name="Line 66"/>
            <p:cNvSpPr>
              <a:spLocks noChangeShapeType="1"/>
            </p:cNvSpPr>
            <p:nvPr/>
          </p:nvSpPr>
          <p:spPr bwMode="auto">
            <a:xfrm>
              <a:off x="50800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4" name="Line 79"/>
            <p:cNvSpPr>
              <a:spLocks noChangeShapeType="1"/>
            </p:cNvSpPr>
            <p:nvPr/>
          </p:nvSpPr>
          <p:spPr bwMode="auto">
            <a:xfrm>
              <a:off x="52324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5" name="Line 91"/>
            <p:cNvSpPr>
              <a:spLocks noChangeShapeType="1"/>
            </p:cNvSpPr>
            <p:nvPr/>
          </p:nvSpPr>
          <p:spPr bwMode="auto">
            <a:xfrm>
              <a:off x="53848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6" name="Line 103"/>
            <p:cNvSpPr>
              <a:spLocks noChangeShapeType="1"/>
            </p:cNvSpPr>
            <p:nvPr/>
          </p:nvSpPr>
          <p:spPr bwMode="auto">
            <a:xfrm>
              <a:off x="5537200" y="54102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4357" name="Rectangle 34"/>
            <p:cNvSpPr>
              <a:spLocks noChangeArrowheads="1"/>
            </p:cNvSpPr>
            <p:nvPr/>
          </p:nvSpPr>
          <p:spPr bwMode="auto">
            <a:xfrm>
              <a:off x="4803775" y="4495800"/>
              <a:ext cx="66675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3" tIns="44447" rIns="90483" bIns="44447">
              <a:spAutoFit/>
            </a:bodyPr>
            <a:lstStyle/>
            <a:p>
              <a:pPr marL="342900" indent="-342900"/>
              <a:r>
                <a:rPr lang="en-US" sz="1200"/>
                <a:t>Jan</a:t>
              </a:r>
              <a:r>
                <a:rPr lang="en-US" sz="1600"/>
                <a:t> 8</a:t>
              </a:r>
            </a:p>
          </p:txBody>
        </p:sp>
      </p:grp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0" y="5770563"/>
            <a:ext cx="9144000" cy="858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/>
              <a:t>We repeatedly “crawl” the marketplace using Amazon Web Services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/>
              <a:t>While </a:t>
            </a:r>
            <a:r>
              <a:rPr lang="en-US" b="1"/>
              <a:t>listing</a:t>
            </a:r>
            <a:r>
              <a:rPr lang="en-US"/>
              <a:t> </a:t>
            </a:r>
            <a:r>
              <a:rPr lang="en-US" b="1"/>
              <a:t>appears</a:t>
            </a:r>
            <a:r>
              <a:rPr lang="en-US" b="1">
                <a:sym typeface="Wingdings 3" pitchFamily="18" charset="2"/>
              </a:rPr>
              <a:t> </a:t>
            </a:r>
            <a:r>
              <a:rPr lang="en-US"/>
              <a:t> item is still </a:t>
            </a:r>
            <a:r>
              <a:rPr lang="en-US" b="1"/>
              <a:t>available </a:t>
            </a:r>
            <a:r>
              <a:rPr lang="en-US" b="1">
                <a:sym typeface="Wingdings 3" pitchFamily="18" charset="2"/>
              </a:rPr>
              <a:t> no sale</a:t>
            </a:r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219200"/>
            <a:ext cx="8534400" cy="1295400"/>
            <a:chOff x="384" y="720"/>
            <a:chExt cx="5376" cy="81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15427" name="Text Box 7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endParaRPr lang="en-US" b="1" i="1">
                  <a:solidFill>
                    <a:srgbClr val="990000"/>
                  </a:solidFill>
                </a:endParaRPr>
              </a:p>
            </p:txBody>
          </p:sp>
          <p:sp>
            <p:nvSpPr>
              <p:cNvPr id="15428" name="Line 8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6" name="Rectangle 9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endParaRPr lang="en-US" sz="1800">
                <a:solidFill>
                  <a:srgbClr val="000060"/>
                </a:solidFill>
              </a:endParaRPr>
            </a:p>
          </p:txBody>
        </p:sp>
      </p:grpSp>
      <p:pic>
        <p:nvPicPr>
          <p:cNvPr id="15363" name="Picture 2" descr="amazon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256" b="30988"/>
          <a:stretch>
            <a:fillRect/>
          </a:stretch>
        </p:blipFill>
        <p:spPr>
          <a:xfrm>
            <a:off x="533400" y="1066800"/>
            <a:ext cx="8153400" cy="3429000"/>
          </a:xfrm>
          <a:noFill/>
        </p:spPr>
      </p:pic>
      <p:sp>
        <p:nvSpPr>
          <p:cNvPr id="104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Data: Capturing Transactions</a:t>
            </a:r>
          </a:p>
        </p:txBody>
      </p:sp>
      <p:sp>
        <p:nvSpPr>
          <p:cNvPr id="15365" name="Line 28"/>
          <p:cNvSpPr>
            <a:spLocks noChangeShapeType="1"/>
          </p:cNvSpPr>
          <p:nvPr/>
        </p:nvSpPr>
        <p:spPr bwMode="auto">
          <a:xfrm>
            <a:off x="0" y="5638800"/>
            <a:ext cx="876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66" name="Text Box 29"/>
          <p:cNvSpPr txBox="1">
            <a:spLocks noChangeArrowheads="1"/>
          </p:cNvSpPr>
          <p:nvPr/>
        </p:nvSpPr>
        <p:spPr bwMode="auto">
          <a:xfrm>
            <a:off x="8229600" y="5105400"/>
            <a:ext cx="762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15367" name="Line 32"/>
          <p:cNvSpPr>
            <a:spLocks noChangeShapeType="1"/>
          </p:cNvSpPr>
          <p:nvPr/>
        </p:nvSpPr>
        <p:spPr bwMode="auto">
          <a:xfrm>
            <a:off x="15240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68" name="Line 36"/>
          <p:cNvSpPr>
            <a:spLocks noChangeShapeType="1"/>
          </p:cNvSpPr>
          <p:nvPr/>
        </p:nvSpPr>
        <p:spPr bwMode="auto">
          <a:xfrm>
            <a:off x="22098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69" name="Line 37"/>
          <p:cNvSpPr>
            <a:spLocks noChangeShapeType="1"/>
          </p:cNvSpPr>
          <p:nvPr/>
        </p:nvSpPr>
        <p:spPr bwMode="auto">
          <a:xfrm>
            <a:off x="28956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0" name="Line 38"/>
          <p:cNvSpPr>
            <a:spLocks noChangeShapeType="1"/>
          </p:cNvSpPr>
          <p:nvPr/>
        </p:nvSpPr>
        <p:spPr bwMode="auto">
          <a:xfrm>
            <a:off x="35814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1" name="Line 40"/>
          <p:cNvSpPr>
            <a:spLocks noChangeShapeType="1"/>
          </p:cNvSpPr>
          <p:nvPr/>
        </p:nvSpPr>
        <p:spPr bwMode="auto">
          <a:xfrm>
            <a:off x="42672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2" name="Line 41"/>
          <p:cNvSpPr>
            <a:spLocks noChangeShapeType="1"/>
          </p:cNvSpPr>
          <p:nvPr/>
        </p:nvSpPr>
        <p:spPr bwMode="auto">
          <a:xfrm>
            <a:off x="49530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3" name="Line 42"/>
          <p:cNvSpPr>
            <a:spLocks noChangeShapeType="1"/>
          </p:cNvSpPr>
          <p:nvPr/>
        </p:nvSpPr>
        <p:spPr bwMode="auto">
          <a:xfrm>
            <a:off x="56388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4" name="Line 43"/>
          <p:cNvSpPr>
            <a:spLocks noChangeShapeType="1"/>
          </p:cNvSpPr>
          <p:nvPr/>
        </p:nvSpPr>
        <p:spPr bwMode="auto">
          <a:xfrm>
            <a:off x="8382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5" name="Line 44"/>
          <p:cNvSpPr>
            <a:spLocks noChangeShapeType="1"/>
          </p:cNvSpPr>
          <p:nvPr/>
        </p:nvSpPr>
        <p:spPr bwMode="auto">
          <a:xfrm>
            <a:off x="6324600" y="48006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sp>
        <p:nvSpPr>
          <p:cNvPr id="15376" name="Line 45"/>
          <p:cNvSpPr>
            <a:spLocks noChangeShapeType="1"/>
          </p:cNvSpPr>
          <p:nvPr/>
        </p:nvSpPr>
        <p:spPr bwMode="auto">
          <a:xfrm>
            <a:off x="7010400" y="4800600"/>
            <a:ext cx="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90483" tIns="44447" rIns="90483" bIns="44447"/>
          <a:lstStyle/>
          <a:p>
            <a:endParaRPr lang="en-US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79400" y="5410200"/>
            <a:ext cx="6858000" cy="228600"/>
            <a:chOff x="624" y="1680"/>
            <a:chExt cx="4320" cy="528"/>
          </a:xfrm>
        </p:grpSpPr>
        <p:sp>
          <p:nvSpPr>
            <p:cNvPr id="15414" name="Line 60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5" name="Line 61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6" name="Line 62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7" name="Line 63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8" name="Line 64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9" name="Line 65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0" name="Line 66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1" name="Line 67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2" name="Line 68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3" name="Line 69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24" name="Line 70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69900" y="5410200"/>
            <a:ext cx="6858000" cy="228600"/>
            <a:chOff x="624" y="1680"/>
            <a:chExt cx="4320" cy="528"/>
          </a:xfrm>
        </p:grpSpPr>
        <p:sp>
          <p:nvSpPr>
            <p:cNvPr id="15403" name="Line 73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4" name="Line 74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5" name="Line 75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6" name="Line 76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7" name="Line 77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8" name="Line 78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9" name="Line 79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0" name="Line 80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1" name="Line 81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2" name="Line 82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13" name="Line 83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685800" y="5410200"/>
            <a:ext cx="6858000" cy="228600"/>
            <a:chOff x="624" y="1680"/>
            <a:chExt cx="4320" cy="528"/>
          </a:xfrm>
        </p:grpSpPr>
        <p:sp>
          <p:nvSpPr>
            <p:cNvPr id="15392" name="Line 85"/>
            <p:cNvSpPr>
              <a:spLocks noChangeShapeType="1"/>
            </p:cNvSpPr>
            <p:nvPr/>
          </p:nvSpPr>
          <p:spPr bwMode="auto">
            <a:xfrm>
              <a:off x="105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3" name="Line 86"/>
            <p:cNvSpPr>
              <a:spLocks noChangeShapeType="1"/>
            </p:cNvSpPr>
            <p:nvPr/>
          </p:nvSpPr>
          <p:spPr bwMode="auto">
            <a:xfrm>
              <a:off x="148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4" name="Line 87"/>
            <p:cNvSpPr>
              <a:spLocks noChangeShapeType="1"/>
            </p:cNvSpPr>
            <p:nvPr/>
          </p:nvSpPr>
          <p:spPr bwMode="auto">
            <a:xfrm>
              <a:off x="192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5" name="Line 88"/>
            <p:cNvSpPr>
              <a:spLocks noChangeShapeType="1"/>
            </p:cNvSpPr>
            <p:nvPr/>
          </p:nvSpPr>
          <p:spPr bwMode="auto">
            <a:xfrm>
              <a:off x="235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6" name="Line 89"/>
            <p:cNvSpPr>
              <a:spLocks noChangeShapeType="1"/>
            </p:cNvSpPr>
            <p:nvPr/>
          </p:nvSpPr>
          <p:spPr bwMode="auto">
            <a:xfrm>
              <a:off x="278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7" name="Line 90"/>
            <p:cNvSpPr>
              <a:spLocks noChangeShapeType="1"/>
            </p:cNvSpPr>
            <p:nvPr/>
          </p:nvSpPr>
          <p:spPr bwMode="auto">
            <a:xfrm>
              <a:off x="3216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8" name="Line 91"/>
            <p:cNvSpPr>
              <a:spLocks noChangeShapeType="1"/>
            </p:cNvSpPr>
            <p:nvPr/>
          </p:nvSpPr>
          <p:spPr bwMode="auto">
            <a:xfrm>
              <a:off x="3648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399" name="Line 92"/>
            <p:cNvSpPr>
              <a:spLocks noChangeShapeType="1"/>
            </p:cNvSpPr>
            <p:nvPr/>
          </p:nvSpPr>
          <p:spPr bwMode="auto">
            <a:xfrm>
              <a:off x="62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0" name="Line 93"/>
            <p:cNvSpPr>
              <a:spLocks noChangeShapeType="1"/>
            </p:cNvSpPr>
            <p:nvPr/>
          </p:nvSpPr>
          <p:spPr bwMode="auto">
            <a:xfrm>
              <a:off x="4080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1" name="Line 94"/>
            <p:cNvSpPr>
              <a:spLocks noChangeShapeType="1"/>
            </p:cNvSpPr>
            <p:nvPr/>
          </p:nvSpPr>
          <p:spPr bwMode="auto">
            <a:xfrm>
              <a:off x="4512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  <p:sp>
          <p:nvSpPr>
            <p:cNvPr id="15402" name="Line 95"/>
            <p:cNvSpPr>
              <a:spLocks noChangeShapeType="1"/>
            </p:cNvSpPr>
            <p:nvPr/>
          </p:nvSpPr>
          <p:spPr bwMode="auto">
            <a:xfrm>
              <a:off x="4944" y="1680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endParaRPr lang="en-US"/>
            </a:p>
          </p:txBody>
        </p:sp>
      </p:grpSp>
      <p:sp>
        <p:nvSpPr>
          <p:cNvPr id="15380" name="Rectangle 27"/>
          <p:cNvSpPr>
            <a:spLocks noChangeArrowheads="1"/>
          </p:cNvSpPr>
          <p:nvPr/>
        </p:nvSpPr>
        <p:spPr bwMode="auto">
          <a:xfrm>
            <a:off x="0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</a:t>
            </a:r>
          </a:p>
        </p:txBody>
      </p:sp>
      <p:sp>
        <p:nvSpPr>
          <p:cNvPr id="15381" name="Rectangle 28"/>
          <p:cNvSpPr>
            <a:spLocks noChangeArrowheads="1"/>
          </p:cNvSpPr>
          <p:nvPr/>
        </p:nvSpPr>
        <p:spPr bwMode="auto">
          <a:xfrm>
            <a:off x="685800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2</a:t>
            </a:r>
          </a:p>
        </p:txBody>
      </p:sp>
      <p:sp>
        <p:nvSpPr>
          <p:cNvPr id="15382" name="Rectangle 29"/>
          <p:cNvSpPr>
            <a:spLocks noChangeArrowheads="1"/>
          </p:cNvSpPr>
          <p:nvPr/>
        </p:nvSpPr>
        <p:spPr bwMode="auto">
          <a:xfrm>
            <a:off x="1371600" y="4495800"/>
            <a:ext cx="6461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3</a:t>
            </a:r>
          </a:p>
        </p:txBody>
      </p:sp>
      <p:sp>
        <p:nvSpPr>
          <p:cNvPr id="15383" name="Rectangle 30"/>
          <p:cNvSpPr>
            <a:spLocks noChangeArrowheads="1"/>
          </p:cNvSpPr>
          <p:nvPr/>
        </p:nvSpPr>
        <p:spPr bwMode="auto">
          <a:xfrm>
            <a:off x="2057400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4</a:t>
            </a: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27463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5</a:t>
            </a:r>
          </a:p>
        </p:txBody>
      </p:sp>
      <p:sp>
        <p:nvSpPr>
          <p:cNvPr id="15385" name="Rectangle 32"/>
          <p:cNvSpPr>
            <a:spLocks noChangeArrowheads="1"/>
          </p:cNvSpPr>
          <p:nvPr/>
        </p:nvSpPr>
        <p:spPr bwMode="auto">
          <a:xfrm>
            <a:off x="34321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6</a:t>
            </a:r>
          </a:p>
        </p:txBody>
      </p:sp>
      <p:sp>
        <p:nvSpPr>
          <p:cNvPr id="15386" name="Rectangle 33"/>
          <p:cNvSpPr>
            <a:spLocks noChangeArrowheads="1"/>
          </p:cNvSpPr>
          <p:nvPr/>
        </p:nvSpPr>
        <p:spPr bwMode="auto">
          <a:xfrm>
            <a:off x="41179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7</a:t>
            </a:r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48037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8</a:t>
            </a:r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5489575" y="4495800"/>
            <a:ext cx="6667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9</a:t>
            </a:r>
          </a:p>
        </p:txBody>
      </p:sp>
      <p:sp>
        <p:nvSpPr>
          <p:cNvPr id="15389" name="Rectangle 36"/>
          <p:cNvSpPr>
            <a:spLocks noChangeArrowheads="1"/>
          </p:cNvSpPr>
          <p:nvPr/>
        </p:nvSpPr>
        <p:spPr bwMode="auto">
          <a:xfrm>
            <a:off x="6175375" y="4495800"/>
            <a:ext cx="7762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>
            <a:spAutoFit/>
          </a:bodyPr>
          <a:lstStyle/>
          <a:p>
            <a:pPr marL="342900" indent="-342900"/>
            <a:r>
              <a:rPr lang="en-US" sz="1200"/>
              <a:t>Jan</a:t>
            </a:r>
            <a:r>
              <a:rPr lang="en-US" sz="1600"/>
              <a:t> 10</a:t>
            </a:r>
          </a:p>
        </p:txBody>
      </p:sp>
      <p:sp>
        <p:nvSpPr>
          <p:cNvPr id="15390" name="Text Box 9"/>
          <p:cNvSpPr txBox="1">
            <a:spLocks noChangeArrowheads="1"/>
          </p:cNvSpPr>
          <p:nvPr/>
        </p:nvSpPr>
        <p:spPr bwMode="auto">
          <a:xfrm>
            <a:off x="0" y="5770563"/>
            <a:ext cx="9144000" cy="858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/>
              <a:t>We repeatedly “crawl” the marketplace using Amazon Web Services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/>
              <a:t>When </a:t>
            </a:r>
            <a:r>
              <a:rPr lang="en-US" b="1"/>
              <a:t>listing</a:t>
            </a:r>
            <a:r>
              <a:rPr lang="en-US"/>
              <a:t> </a:t>
            </a:r>
            <a:r>
              <a:rPr lang="en-US" b="1"/>
              <a:t>disappears</a:t>
            </a:r>
            <a:r>
              <a:rPr lang="en-US"/>
              <a:t> </a:t>
            </a:r>
            <a:r>
              <a:rPr lang="en-US" b="1">
                <a:sym typeface="Wingdings 3" pitchFamily="18" charset="2"/>
              </a:rPr>
              <a:t></a:t>
            </a:r>
            <a:r>
              <a:rPr lang="en-US"/>
              <a:t> </a:t>
            </a:r>
            <a:r>
              <a:rPr lang="en-US" b="1"/>
              <a:t>item sold</a:t>
            </a:r>
          </a:p>
        </p:txBody>
      </p:sp>
      <p:sp>
        <p:nvSpPr>
          <p:cNvPr id="15391" name="Rounded Rectangle 80"/>
          <p:cNvSpPr>
            <a:spLocks noChangeArrowheads="1"/>
          </p:cNvSpPr>
          <p:nvPr/>
        </p:nvSpPr>
        <p:spPr bwMode="auto">
          <a:xfrm>
            <a:off x="762000" y="2514600"/>
            <a:ext cx="8229600" cy="838200"/>
          </a:xfrm>
          <a:prstGeom prst="roundRect">
            <a:avLst>
              <a:gd name="adj" fmla="val 16667"/>
            </a:avLst>
          </a:prstGeom>
          <a:solidFill>
            <a:schemeClr val="bg1">
              <a:alpha val="78822"/>
            </a:schemeClr>
          </a:solidFill>
          <a:ln w="19050" algn="ctr">
            <a:noFill/>
            <a:round/>
            <a:headEnd/>
            <a:tailEnd/>
          </a:ln>
        </p:spPr>
        <p:txBody>
          <a:bodyPr lIns="90483" tIns="44447" rIns="90483" bIns="44447"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83058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Weights of Hotel Characteristics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Based on Different Travel Purposes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34936" t="36223" r="16346" b="12222"/>
          <a:stretch>
            <a:fillRect/>
          </a:stretch>
        </p:blipFill>
        <p:spPr bwMode="auto">
          <a:xfrm>
            <a:off x="57829" y="2043569"/>
            <a:ext cx="4514171" cy="34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36058" t="30667" r="16506" b="17333"/>
          <a:stretch>
            <a:fillRect/>
          </a:stretch>
        </p:blipFill>
        <p:spPr bwMode="auto">
          <a:xfrm>
            <a:off x="4648200" y="2015835"/>
            <a:ext cx="4395382" cy="34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5486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Consumers with different travel purposes assign different weight distributions on the same set of hotel characteristics.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9248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Sensitivity to Rating and Review Count Based on Different Age Groups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18429" t="42222" r="33494" b="15778"/>
          <a:stretch>
            <a:fillRect/>
          </a:stretch>
        </p:blipFill>
        <p:spPr bwMode="auto">
          <a:xfrm>
            <a:off x="1676400" y="1867357"/>
            <a:ext cx="5627086" cy="35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546729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Age 18-34 pay more attention to online reviews compared to other age groups.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User Study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Experiment 1: 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Blind pair-wise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comparisons, 100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anonymous AMT users;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8 existing baselines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-Price low to high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-Price high to low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-Online review count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-Hotel class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-Hotel size (number of rooms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-Number of internal amenities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TripAdvisor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reviewer rating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-Travelocity reviewer rating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0100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Conclusion: CS-based ranking is overwhelmingly preferred.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6196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Reasoning: 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Diversity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satisfies consumers’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multidimensional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preferences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User Study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Experiment 2: 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Blind pair-wise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comparisons, 100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anonymous AMT users;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baseline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generalized CS-based ranking (for an average consumer).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E.g., Business trip and family trip AMT user study results in the NYC experiment.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9338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Conclusion: Personalized CS-based ranking is overwhelmingly preferred.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09600" y="2743200"/>
          <a:ext cx="3048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2743200"/>
          <a:ext cx="3048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" y="554051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Reasoning: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Capture consumers’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specific expectations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dovetail with their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real purchase motivation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Estimation Results Capture Real Motivation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36058" t="30667" r="16506" b="17333"/>
          <a:stretch>
            <a:fillRect/>
          </a:stretch>
        </p:blipFill>
        <p:spPr bwMode="auto">
          <a:xfrm>
            <a:off x="2362200" y="1785252"/>
            <a:ext cx="4395382" cy="34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53089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 Business travelers indicated that they prefer quiet </a:t>
            </a:r>
            <a:r>
              <a:rPr lang="en-US" sz="2000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inner environment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easy access to </a:t>
            </a:r>
            <a:r>
              <a:rPr lang="en-US" sz="2000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highway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public transportation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This was fully captured in our estimation results, see (b).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2426808"/>
            <a:ext cx="304800" cy="137160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3036408"/>
            <a:ext cx="304800" cy="68580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2731608"/>
            <a:ext cx="304800" cy="990600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not Buying the Cheapest?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533400" y="1371600"/>
            <a:ext cx="8534400" cy="1295400"/>
            <a:chOff x="384" y="720"/>
            <a:chExt cx="5376" cy="816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384" y="720"/>
              <a:ext cx="5098" cy="284"/>
              <a:chOff x="374" y="820"/>
              <a:chExt cx="5098" cy="284"/>
            </a:xfrm>
          </p:grpSpPr>
          <p:sp>
            <p:nvSpPr>
              <p:cNvPr id="7175" name="Text Box 6"/>
              <p:cNvSpPr txBox="1">
                <a:spLocks noChangeArrowheads="1"/>
              </p:cNvSpPr>
              <p:nvPr/>
            </p:nvSpPr>
            <p:spPr bwMode="auto">
              <a:xfrm>
                <a:off x="374" y="820"/>
                <a:ext cx="5050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solidFill>
                      <a:srgbClr val="990000"/>
                    </a:solidFill>
                  </a:rPr>
                  <a:t>You buy more than a product</a:t>
                </a:r>
              </a:p>
            </p:txBody>
          </p:sp>
          <p:sp>
            <p:nvSpPr>
              <p:cNvPr id="7176" name="Line 7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4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537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Customers do not pay only for the product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Customers also pay for a set of fulfillment characteristics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Delivery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Packaging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Responsiveness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>
                  <a:solidFill>
                    <a:srgbClr val="000060"/>
                  </a:solidFill>
                </a:rPr>
                <a:t>…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endParaRPr lang="en-US">
                <a:solidFill>
                  <a:srgbClr val="000060"/>
                </a:solidFill>
              </a:endParaRPr>
            </a:p>
          </p:txBody>
        </p:sp>
      </p:grp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533400" y="5699125"/>
            <a:ext cx="8077200" cy="458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/>
              <a:t>Customers care about reputation of sellers!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mazon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066800"/>
            <a:ext cx="5580063" cy="5791200"/>
          </a:xfrm>
          <a:noFill/>
        </p:spPr>
      </p:pic>
      <p:sp>
        <p:nvSpPr>
          <p:cNvPr id="10567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of a reputation profile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endParaRPr lang="en-US"/>
          </a:p>
        </p:txBody>
      </p:sp>
      <p:pic>
        <p:nvPicPr>
          <p:cNvPr id="9219" name="Picture 3" descr="amazon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287"/>
          <a:stretch>
            <a:fillRect/>
          </a:stretch>
        </p:blipFill>
        <p:spPr>
          <a:xfrm>
            <a:off x="174625" y="0"/>
            <a:ext cx="8763000" cy="68691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Idea in a Single Slide</a:t>
            </a:r>
          </a:p>
        </p:txBody>
      </p:sp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381000" y="1219200"/>
            <a:ext cx="8610600" cy="228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800" dirty="0" smtClean="0"/>
              <a:t>Conjecture</a:t>
            </a:r>
            <a:r>
              <a:rPr lang="en-US" sz="2800" dirty="0"/>
              <a:t>: </a:t>
            </a:r>
          </a:p>
          <a:p>
            <a:pPr marL="342900" indent="-342900" algn="ctr"/>
            <a:r>
              <a:rPr lang="en-US" sz="2800" b="1" dirty="0"/>
              <a:t>Price premiums </a:t>
            </a:r>
            <a:r>
              <a:rPr lang="en-US" sz="2800" dirty="0"/>
              <a:t>measure </a:t>
            </a:r>
            <a:r>
              <a:rPr lang="en-US" sz="2800" b="1" dirty="0"/>
              <a:t>reputation</a:t>
            </a:r>
          </a:p>
          <a:p>
            <a:pPr marL="342900" indent="-342900" algn="ctr"/>
            <a:r>
              <a:rPr lang="en-US" sz="2800" b="1" dirty="0"/>
              <a:t>Reputation </a:t>
            </a:r>
            <a:r>
              <a:rPr lang="en-US" sz="2800" dirty="0"/>
              <a:t>is captured in </a:t>
            </a:r>
            <a:r>
              <a:rPr lang="en-US" sz="2800" b="1" dirty="0"/>
              <a:t>text feedback</a:t>
            </a:r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381000" y="3962400"/>
            <a:ext cx="8610600" cy="152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800" dirty="0"/>
              <a:t>Our contribution: </a:t>
            </a:r>
          </a:p>
          <a:p>
            <a:pPr marL="342900" indent="-342900" algn="ctr"/>
            <a:r>
              <a:rPr lang="en-US" sz="2800" dirty="0"/>
              <a:t>Examine how </a:t>
            </a:r>
            <a:r>
              <a:rPr lang="en-US" sz="2800" b="1" dirty="0"/>
              <a:t>text</a:t>
            </a:r>
            <a:r>
              <a:rPr lang="en-US" sz="2800" dirty="0"/>
              <a:t> affects </a:t>
            </a:r>
            <a:r>
              <a:rPr lang="en-US" sz="2800" b="1" dirty="0"/>
              <a:t>price premiums</a:t>
            </a:r>
            <a:br>
              <a:rPr lang="en-US" sz="2800" b="1" dirty="0"/>
            </a:br>
            <a:r>
              <a:rPr lang="en-US" i="1" dirty="0"/>
              <a:t>(and </a:t>
            </a:r>
            <a:r>
              <a:rPr lang="en-US" i="1" dirty="0" smtClean="0"/>
              <a:t>learn to rank opinion phrases as </a:t>
            </a:r>
            <a:r>
              <a:rPr lang="en-US" i="1" dirty="0"/>
              <a:t>a side effect)</a:t>
            </a:r>
            <a:endParaRPr lang="en-US" sz="2800" i="1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162800" y="6248400"/>
            <a:ext cx="19812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3" tIns="44447" rIns="90483" bIns="44447" anchor="ctr"/>
          <a:lstStyle/>
          <a:p>
            <a:pPr marL="342900" indent="-342900" algn="ctr"/>
            <a:r>
              <a:rPr lang="en-US" sz="2800" dirty="0" smtClean="0"/>
              <a:t>ACL 2007</a:t>
            </a:r>
            <a:endParaRPr lang="en-US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3" tIns="44447" rIns="90483" bIns="4444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3" tIns="44447" rIns="90483" bIns="4444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28725</TotalTime>
  <Words>2433</Words>
  <Application>Microsoft Office PowerPoint</Application>
  <PresentationFormat>On-screen Show (4:3)</PresentationFormat>
  <Paragraphs>615</Paragraphs>
  <Slides>58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Design</vt:lpstr>
      <vt:lpstr>Edge</vt:lpstr>
      <vt:lpstr>Chart</vt:lpstr>
      <vt:lpstr>Analyzing User-Generated Content using Econometrics</vt:lpstr>
      <vt:lpstr>Comparative Shopping</vt:lpstr>
      <vt:lpstr>Comparative Shopping</vt:lpstr>
      <vt:lpstr>Are Customers Irrational?</vt:lpstr>
      <vt:lpstr>Price Premiums / Discounts @ Amazon </vt:lpstr>
      <vt:lpstr>Why not Buying the Cheapest?</vt:lpstr>
      <vt:lpstr>Example of a reputation profile</vt:lpstr>
      <vt:lpstr>Slide 8</vt:lpstr>
      <vt:lpstr>The Idea in a Single Slide</vt:lpstr>
      <vt:lpstr>Data: Variables of Interest</vt:lpstr>
      <vt:lpstr>Decomposing Reputation</vt:lpstr>
      <vt:lpstr>Decomposing and Scoring Reputation</vt:lpstr>
      <vt:lpstr>Structuring Feedback Text: Example</vt:lpstr>
      <vt:lpstr>Sentiment Scoring with Regressions</vt:lpstr>
      <vt:lpstr>Measuring Reputation</vt:lpstr>
      <vt:lpstr>Some Indicative Dollar Values</vt:lpstr>
      <vt:lpstr>More Results</vt:lpstr>
      <vt:lpstr>Looking Back</vt:lpstr>
      <vt:lpstr>Similar Setting: Word of “Mouse”</vt:lpstr>
      <vt:lpstr>Contrast with Reputation </vt:lpstr>
      <vt:lpstr>Bayesian Learning Approach</vt:lpstr>
      <vt:lpstr>Online shopping as learning</vt:lpstr>
      <vt:lpstr>Expected Utility</vt:lpstr>
      <vt:lpstr>Product Reviews and Product Sales</vt:lpstr>
      <vt:lpstr>Feature Weights for Digital Cameras</vt:lpstr>
      <vt:lpstr>New Product Search Approach</vt:lpstr>
      <vt:lpstr>Utility of Money</vt:lpstr>
      <vt:lpstr>Hotel Search Application</vt:lpstr>
      <vt:lpstr>Hotel Ranking</vt:lpstr>
      <vt:lpstr>Other Applications</vt:lpstr>
      <vt:lpstr>Other Projects</vt:lpstr>
      <vt:lpstr>SQoUT: Structured Querying over Unstructured Text</vt:lpstr>
      <vt:lpstr>SQoUT: The Questions</vt:lpstr>
      <vt:lpstr>Mechanical Turk Example</vt:lpstr>
      <vt:lpstr>Motivation</vt:lpstr>
      <vt:lpstr>Quality and Classification Performance</vt:lpstr>
      <vt:lpstr>Tradeoffs for Classification</vt:lpstr>
      <vt:lpstr>Thank you! Questions?</vt:lpstr>
      <vt:lpstr>Price premiums @ Amazon </vt:lpstr>
      <vt:lpstr>Average price premiums @ Amazon</vt:lpstr>
      <vt:lpstr>Relative Price Premiums</vt:lpstr>
      <vt:lpstr>Average Relative Price Premiums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Data</vt:lpstr>
      <vt:lpstr>Data: Secondary Marketplace</vt:lpstr>
      <vt:lpstr>Data: Capturing Transactions</vt:lpstr>
      <vt:lpstr>Data: Capturing Transactions</vt:lpstr>
      <vt:lpstr>Weights of Hotel Characteristics  Based on Different Travel Purposes</vt:lpstr>
      <vt:lpstr>Sensitivity to Rating and Review Count Based on Different Age Groups </vt:lpstr>
      <vt:lpstr>User Study </vt:lpstr>
      <vt:lpstr>User Study </vt:lpstr>
      <vt:lpstr>Estimation Results Capture Real Motivation</vt:lpstr>
    </vt:vector>
  </TitlesOfParts>
  <Company>Stern School of Business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Sundararajan</dc:creator>
  <cp:lastModifiedBy>Panos</cp:lastModifiedBy>
  <cp:revision>686</cp:revision>
  <dcterms:created xsi:type="dcterms:W3CDTF">2001-08-20T20:11:04Z</dcterms:created>
  <dcterms:modified xsi:type="dcterms:W3CDTF">2010-01-19T18:12:11Z</dcterms:modified>
</cp:coreProperties>
</file>