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5" r:id="rId3"/>
    <p:sldId id="307" r:id="rId4"/>
    <p:sldId id="332" r:id="rId5"/>
    <p:sldId id="309" r:id="rId6"/>
    <p:sldId id="306" r:id="rId7"/>
    <p:sldId id="352" r:id="rId8"/>
    <p:sldId id="353" r:id="rId9"/>
    <p:sldId id="343" r:id="rId10"/>
    <p:sldId id="354" r:id="rId11"/>
    <p:sldId id="355" r:id="rId12"/>
    <p:sldId id="356" r:id="rId13"/>
    <p:sldId id="359" r:id="rId14"/>
    <p:sldId id="357" r:id="rId15"/>
    <p:sldId id="361" r:id="rId16"/>
    <p:sldId id="375" r:id="rId17"/>
    <p:sldId id="376" r:id="rId18"/>
    <p:sldId id="366" r:id="rId19"/>
    <p:sldId id="341" r:id="rId20"/>
    <p:sldId id="320" r:id="rId21"/>
    <p:sldId id="373" r:id="rId22"/>
    <p:sldId id="369" r:id="rId23"/>
    <p:sldId id="374" r:id="rId24"/>
    <p:sldId id="328" r:id="rId25"/>
    <p:sldId id="378" r:id="rId26"/>
    <p:sldId id="371" r:id="rId27"/>
    <p:sldId id="379" r:id="rId28"/>
    <p:sldId id="381" r:id="rId29"/>
    <p:sldId id="382" r:id="rId30"/>
    <p:sldId id="383" r:id="rId31"/>
    <p:sldId id="303" r:id="rId32"/>
    <p:sldId id="384" r:id="rId33"/>
    <p:sldId id="386" r:id="rId34"/>
    <p:sldId id="387" r:id="rId35"/>
    <p:sldId id="385" r:id="rId36"/>
    <p:sldId id="388" r:id="rId37"/>
    <p:sldId id="330" r:id="rId38"/>
    <p:sldId id="364" r:id="rId39"/>
    <p:sldId id="377" r:id="rId40"/>
    <p:sldId id="380" r:id="rId41"/>
    <p:sldId id="331" r:id="rId42"/>
    <p:sldId id="347" r:id="rId43"/>
    <p:sldId id="348" r:id="rId44"/>
    <p:sldId id="349" r:id="rId45"/>
    <p:sldId id="350" r:id="rId46"/>
    <p:sldId id="367" r:id="rId47"/>
    <p:sldId id="368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A50021"/>
    <a:srgbClr val="FFF2BB"/>
    <a:srgbClr val="DCE8F4"/>
    <a:srgbClr val="FFD9BF"/>
    <a:srgbClr val="B2B2B2"/>
    <a:srgbClr val="FFF5C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80" autoAdjust="0"/>
    <p:restoredTop sz="84561" autoAdjust="0"/>
  </p:normalViewPr>
  <p:slideViewPr>
    <p:cSldViewPr>
      <p:cViewPr varScale="1">
        <p:scale>
          <a:sx n="63" d="100"/>
          <a:sy n="63" d="100"/>
        </p:scale>
        <p:origin x="-1218" y="-96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0.xml"/><Relationship Id="rId18" Type="http://schemas.openxmlformats.org/officeDocument/2006/relationships/slide" Target="slides/slide26.xml"/><Relationship Id="rId3" Type="http://schemas.openxmlformats.org/officeDocument/2006/relationships/slide" Target="slides/slide8.xml"/><Relationship Id="rId21" Type="http://schemas.openxmlformats.org/officeDocument/2006/relationships/slide" Target="slides/slide43.xml"/><Relationship Id="rId7" Type="http://schemas.openxmlformats.org/officeDocument/2006/relationships/slide" Target="slides/slide12.xml"/><Relationship Id="rId12" Type="http://schemas.openxmlformats.org/officeDocument/2006/relationships/slide" Target="slides/slide19.xml"/><Relationship Id="rId17" Type="http://schemas.openxmlformats.org/officeDocument/2006/relationships/slide" Target="slides/slide25.xml"/><Relationship Id="rId25" Type="http://schemas.openxmlformats.org/officeDocument/2006/relationships/slide" Target="slides/slide47.xml"/><Relationship Id="rId2" Type="http://schemas.openxmlformats.org/officeDocument/2006/relationships/slide" Target="slides/slide7.xml"/><Relationship Id="rId16" Type="http://schemas.openxmlformats.org/officeDocument/2006/relationships/slide" Target="slides/slide23.xml"/><Relationship Id="rId20" Type="http://schemas.openxmlformats.org/officeDocument/2006/relationships/slide" Target="slides/slide42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8.xml"/><Relationship Id="rId24" Type="http://schemas.openxmlformats.org/officeDocument/2006/relationships/slide" Target="slides/slide46.xml"/><Relationship Id="rId5" Type="http://schemas.openxmlformats.org/officeDocument/2006/relationships/slide" Target="slides/slide10.xml"/><Relationship Id="rId15" Type="http://schemas.openxmlformats.org/officeDocument/2006/relationships/slide" Target="slides/slide22.xml"/><Relationship Id="rId23" Type="http://schemas.openxmlformats.org/officeDocument/2006/relationships/slide" Target="slides/slide45.xml"/><Relationship Id="rId10" Type="http://schemas.openxmlformats.org/officeDocument/2006/relationships/slide" Target="slides/slide15.xml"/><Relationship Id="rId19" Type="http://schemas.openxmlformats.org/officeDocument/2006/relationships/slide" Target="slides/slide31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21.xml"/><Relationship Id="rId22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os%20Ipeirotis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[Book1.xlsx]Sheet4!PivotTable1</c:name>
    <c:fmtId val="2"/>
  </c:pivotSource>
  <c:chart>
    <c:autoTitleDeleted val="1"/>
    <c:pivotFmts>
      <c:pivotFmt>
        <c:idx val="0"/>
        <c:spPr>
          <a:ln w="19050"/>
        </c:spPr>
        <c:marker>
          <c:symbol val="diamond"/>
          <c:size val="5"/>
          <c:spPr>
            <a:solidFill>
              <a:schemeClr val="accent1"/>
            </a:solidFill>
          </c:spPr>
        </c:marker>
      </c:pivotFmt>
      <c:pivotFmt>
        <c:idx val="1"/>
        <c:spPr>
          <a:ln w="19050"/>
        </c:spPr>
        <c:marker>
          <c:symbol val="diamond"/>
          <c:size val="5"/>
          <c:spPr>
            <a:solidFill>
              <a:schemeClr val="accent1"/>
            </a:solidFill>
          </c:spPr>
        </c:marker>
      </c:pivotFmt>
    </c:pivotFmts>
    <c:plotArea>
      <c:layout>
        <c:manualLayout>
          <c:layoutTarget val="inner"/>
          <c:xMode val="edge"/>
          <c:yMode val="edge"/>
          <c:x val="7.7793406474200605E-2"/>
          <c:y val="5.9775273362363913E-2"/>
          <c:w val="0.90345126278957189"/>
          <c:h val="0.73240717636467934"/>
        </c:manualLayout>
      </c:layout>
      <c:lineChart>
        <c:grouping val="standard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ln w="19050"/>
          </c:spPr>
          <c:marker>
            <c:symbol val="diamond"/>
            <c:size val="5"/>
            <c:spPr>
              <a:solidFill>
                <a:schemeClr val="accent1"/>
              </a:solidFill>
            </c:spPr>
          </c:marker>
          <c:cat>
            <c:strRef>
              <c:f>Sheet4!$A$2:$A$22</c:f>
              <c:strCache>
                <c:ptCount val="20"/>
                <c:pt idx="0">
                  <c:v>-1--0.9</c:v>
                </c:pt>
                <c:pt idx="1">
                  <c:v>-0.9--0.8</c:v>
                </c:pt>
                <c:pt idx="2">
                  <c:v>-0.8--0.7</c:v>
                </c:pt>
                <c:pt idx="3">
                  <c:v>-0.7--0.6</c:v>
                </c:pt>
                <c:pt idx="4">
                  <c:v>-0.6--0.5</c:v>
                </c:pt>
                <c:pt idx="5">
                  <c:v>-0.5--0.4</c:v>
                </c:pt>
                <c:pt idx="6">
                  <c:v>-0.4--0.3</c:v>
                </c:pt>
                <c:pt idx="7">
                  <c:v>-0.3--0.2</c:v>
                </c:pt>
                <c:pt idx="8">
                  <c:v>-0.2--0.1</c:v>
                </c:pt>
                <c:pt idx="9">
                  <c:v>-0.1-0.0</c:v>
                </c:pt>
                <c:pt idx="10">
                  <c:v>0-0.1</c:v>
                </c:pt>
                <c:pt idx="11">
                  <c:v>0.1-0.2</c:v>
                </c:pt>
                <c:pt idx="12">
                  <c:v>0.2-0.3</c:v>
                </c:pt>
                <c:pt idx="13">
                  <c:v>0.3-0.4</c:v>
                </c:pt>
                <c:pt idx="14">
                  <c:v>0.4-0.5</c:v>
                </c:pt>
                <c:pt idx="15">
                  <c:v>0.5-0.6</c:v>
                </c:pt>
                <c:pt idx="16">
                  <c:v>0.6-0.7</c:v>
                </c:pt>
                <c:pt idx="17">
                  <c:v>0.7-0.8</c:v>
                </c:pt>
                <c:pt idx="18">
                  <c:v>0.8-0.9</c:v>
                </c:pt>
                <c:pt idx="19">
                  <c:v>0.9-1</c:v>
                </c:pt>
              </c:strCache>
            </c:strRef>
          </c:cat>
          <c:val>
            <c:numRef>
              <c:f>Sheet4!$B$2:$B$22</c:f>
              <c:numCache>
                <c:formatCode>General</c:formatCode>
                <c:ptCount val="20"/>
                <c:pt idx="0">
                  <c:v>1237</c:v>
                </c:pt>
                <c:pt idx="1">
                  <c:v>1242</c:v>
                </c:pt>
                <c:pt idx="2">
                  <c:v>1595</c:v>
                </c:pt>
                <c:pt idx="3">
                  <c:v>1746</c:v>
                </c:pt>
                <c:pt idx="4">
                  <c:v>2008</c:v>
                </c:pt>
                <c:pt idx="5">
                  <c:v>2376</c:v>
                </c:pt>
                <c:pt idx="6">
                  <c:v>2744</c:v>
                </c:pt>
                <c:pt idx="7">
                  <c:v>3148</c:v>
                </c:pt>
                <c:pt idx="8">
                  <c:v>4955</c:v>
                </c:pt>
                <c:pt idx="9">
                  <c:v>12445</c:v>
                </c:pt>
                <c:pt idx="10">
                  <c:v>17661</c:v>
                </c:pt>
                <c:pt idx="11">
                  <c:v>15703</c:v>
                </c:pt>
                <c:pt idx="12">
                  <c:v>8037</c:v>
                </c:pt>
                <c:pt idx="13">
                  <c:v>5030</c:v>
                </c:pt>
                <c:pt idx="14">
                  <c:v>5060</c:v>
                </c:pt>
                <c:pt idx="15">
                  <c:v>5296</c:v>
                </c:pt>
                <c:pt idx="16">
                  <c:v>3540</c:v>
                </c:pt>
                <c:pt idx="17">
                  <c:v>2413</c:v>
                </c:pt>
                <c:pt idx="18">
                  <c:v>1053</c:v>
                </c:pt>
                <c:pt idx="19">
                  <c:v>89</c:v>
                </c:pt>
              </c:numCache>
            </c:numRef>
          </c:val>
          <c:smooth val="1"/>
        </c:ser>
        <c:marker val="1"/>
        <c:axId val="33923456"/>
        <c:axId val="33925376"/>
      </c:lineChart>
      <c:catAx>
        <c:axId val="33923456"/>
        <c:scaling>
          <c:orientation val="minMax"/>
        </c:scaling>
        <c:axPos val="b"/>
        <c:majorGridlines>
          <c:spPr>
            <a:ln>
              <a:prstDash val="sysDot"/>
            </a:ln>
          </c:spPr>
        </c:majorGridlines>
        <c:numFmt formatCode="#,##0.00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3925376"/>
        <c:crosses val="autoZero"/>
        <c:auto val="1"/>
        <c:lblAlgn val="ctr"/>
        <c:lblOffset val="100"/>
      </c:catAx>
      <c:valAx>
        <c:axId val="33925376"/>
        <c:scaling>
          <c:orientation val="minMax"/>
        </c:scaling>
        <c:axPos val="l"/>
        <c:majorGridlines>
          <c:spPr>
            <a:ln>
              <a:solidFill>
                <a:srgbClr val="4F81BD">
                  <a:shade val="95000"/>
                  <a:satMod val="105000"/>
                </a:srgbClr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39234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[Book1.xlsx]Sheet5!PivotTable2</c:name>
    <c:fmtId val="3"/>
  </c:pivotSource>
  <c:chart>
    <c:autoTitleDeleted val="1"/>
    <c:pivotFmts>
      <c:pivotFmt>
        <c:idx val="0"/>
        <c:spPr>
          <a:ln w="19050"/>
        </c:spPr>
        <c:marker>
          <c:symbol val="diamond"/>
          <c:size val="4"/>
        </c:marker>
      </c:pivotFmt>
      <c:pivotFmt>
        <c:idx val="1"/>
        <c:spPr>
          <a:ln w="19050"/>
        </c:spPr>
        <c:marker>
          <c:symbol val="diamond"/>
          <c:size val="4"/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Sheet5!$B$1</c:f>
              <c:strCache>
                <c:ptCount val="1"/>
                <c:pt idx="0">
                  <c:v>Total</c:v>
                </c:pt>
              </c:strCache>
            </c:strRef>
          </c:tx>
          <c:spPr>
            <a:ln w="19050"/>
          </c:spPr>
          <c:marker>
            <c:symbol val="diamond"/>
            <c:size val="4"/>
          </c:marker>
          <c:cat>
            <c:strRef>
              <c:f>Sheet5!$A$2:$A$21</c:f>
              <c:strCache>
                <c:ptCount val="19"/>
                <c:pt idx="0">
                  <c:v>-1--0.9</c:v>
                </c:pt>
                <c:pt idx="1">
                  <c:v>-0.9--0.8</c:v>
                </c:pt>
                <c:pt idx="2">
                  <c:v>-0.8--0.7</c:v>
                </c:pt>
                <c:pt idx="3">
                  <c:v>-0.7--0.6</c:v>
                </c:pt>
                <c:pt idx="4">
                  <c:v>-0.6--0.5</c:v>
                </c:pt>
                <c:pt idx="5">
                  <c:v>-0.5--0.4</c:v>
                </c:pt>
                <c:pt idx="6">
                  <c:v>-0.4--0.3</c:v>
                </c:pt>
                <c:pt idx="7">
                  <c:v>-0.3--0.2</c:v>
                </c:pt>
                <c:pt idx="8">
                  <c:v>-0.2--0.1</c:v>
                </c:pt>
                <c:pt idx="9">
                  <c:v>-0.1-0.0</c:v>
                </c:pt>
                <c:pt idx="10">
                  <c:v>0-0.1</c:v>
                </c:pt>
                <c:pt idx="11">
                  <c:v>0.1-0.2</c:v>
                </c:pt>
                <c:pt idx="12">
                  <c:v>0.2-0.3</c:v>
                </c:pt>
                <c:pt idx="13">
                  <c:v>0.3-0.4</c:v>
                </c:pt>
                <c:pt idx="14">
                  <c:v>0.4-0.5</c:v>
                </c:pt>
                <c:pt idx="15">
                  <c:v>0.5-0.6</c:v>
                </c:pt>
                <c:pt idx="16">
                  <c:v>0.6-0.7</c:v>
                </c:pt>
                <c:pt idx="17">
                  <c:v>0.7-0.8</c:v>
                </c:pt>
                <c:pt idx="18">
                  <c:v>0.8-0.9</c:v>
                </c:pt>
              </c:strCache>
            </c:strRef>
          </c:cat>
          <c:val>
            <c:numRef>
              <c:f>Sheet5!$B$2:$B$21</c:f>
              <c:numCache>
                <c:formatCode>General</c:formatCode>
                <c:ptCount val="19"/>
                <c:pt idx="0">
                  <c:v>113</c:v>
                </c:pt>
                <c:pt idx="1">
                  <c:v>149</c:v>
                </c:pt>
                <c:pt idx="2">
                  <c:v>145</c:v>
                </c:pt>
                <c:pt idx="3">
                  <c:v>218</c:v>
                </c:pt>
                <c:pt idx="4">
                  <c:v>214</c:v>
                </c:pt>
                <c:pt idx="5">
                  <c:v>274</c:v>
                </c:pt>
                <c:pt idx="6">
                  <c:v>317</c:v>
                </c:pt>
                <c:pt idx="7">
                  <c:v>318</c:v>
                </c:pt>
                <c:pt idx="8">
                  <c:v>238</c:v>
                </c:pt>
                <c:pt idx="9">
                  <c:v>308</c:v>
                </c:pt>
                <c:pt idx="10">
                  <c:v>2219</c:v>
                </c:pt>
                <c:pt idx="11">
                  <c:v>2024</c:v>
                </c:pt>
                <c:pt idx="12">
                  <c:v>1036</c:v>
                </c:pt>
                <c:pt idx="13">
                  <c:v>784</c:v>
                </c:pt>
                <c:pt idx="14">
                  <c:v>289</c:v>
                </c:pt>
                <c:pt idx="15">
                  <c:v>160</c:v>
                </c:pt>
                <c:pt idx="16">
                  <c:v>23</c:v>
                </c:pt>
                <c:pt idx="17">
                  <c:v>3</c:v>
                </c:pt>
                <c:pt idx="18">
                  <c:v>2</c:v>
                </c:pt>
              </c:numCache>
            </c:numRef>
          </c:val>
          <c:smooth val="1"/>
        </c:ser>
        <c:marker val="1"/>
        <c:axId val="33945856"/>
        <c:axId val="34209792"/>
      </c:lineChart>
      <c:catAx>
        <c:axId val="33945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4209792"/>
        <c:crosses val="autoZero"/>
        <c:auto val="1"/>
        <c:lblAlgn val="ctr"/>
        <c:lblOffset val="100"/>
      </c:catAx>
      <c:valAx>
        <c:axId val="34209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945856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967CF5D-1D7E-4ED0-918C-4A927A8E6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4C148F-9530-424E-A2EB-AEE3E8B6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D7807-FF1F-430A-A38A-A444F28592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A16DD-568C-46FC-A39F-57600C91477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0030F-456E-4CF1-9269-0E7F234623F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445DE-F0F0-4293-A186-23E1C439E2A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805C3-2347-457D-8153-A16F92DFAE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92% are new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4BA43-EE77-423E-AF62-E21862F8270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92% are new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65592-B459-4D62-8B44-86AFEBD46E7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61062-E741-40A5-BA00-695771808A5C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2E4B6-B5C2-4336-883E-BBED523F569A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BD756-5461-4F36-A953-414A45FA732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3455A-4DA4-4F42-BECC-66523C0E78B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D1AA1-70D4-4109-91AF-640B4787920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DC306-E718-449B-BF6D-619870D0705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A736A-0F54-4E5E-80C0-2A26DEDA17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5B101-687D-4309-8523-B4C34E6E3B3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90CDD-7F26-4E1D-826B-3DD124F6411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E1C78-48C3-4F44-A1C4-1E7C38D0867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53D3D-DE20-4B8A-8D04-000E5F5A79A4}" type="slidenum">
              <a:rPr lang="en-US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804EB-8EB9-46CD-9581-9969FEED7DB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B229A-E837-4509-B548-6788ECD31C79}" type="slidenum">
              <a:rPr lang="en-US"/>
              <a:pPr/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6521C-6DE4-4ED5-9FC5-DEB236157D99}" type="slidenum">
              <a:rPr lang="en-US"/>
              <a:pPr/>
              <a:t>28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8DE2-871D-424C-9247-95DC9534EF22}" type="slidenum">
              <a:rPr lang="en-US"/>
              <a:pPr/>
              <a:t>29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4A4A5-6C12-47FA-B5AB-6B3D40181EF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4FDC5-6E0F-432A-ACF9-8744A80C1BF9}" type="slidenum">
              <a:rPr lang="en-US"/>
              <a:pPr/>
              <a:t>30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59572-F572-4A31-9933-9ABF11A079C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B30D3-0B3E-48E8-B6B2-46265F5CCCDA}" type="slidenum">
              <a:rPr lang="en-US"/>
              <a:pPr/>
              <a:t>32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4E649-77CD-447E-B950-D7443ADDFEC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4E649-77CD-447E-B950-D7443ADDFEC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4E649-77CD-447E-B950-D7443ADDFEC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F38AD-9D97-425C-8E5B-7BA49962B2F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0F36E-0A98-44A0-ADA3-1915A6CC55D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2A202-BFF9-46FB-A0EE-ECEB77DFC5B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0050B-7BA4-4E00-8BC8-97F06397877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E7A30-7C01-4CC8-B571-9830521A6A2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4E754-E465-4701-A061-A9BD4CC1B45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8226C-7051-4EA5-9150-BFC08CFB04D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E14F3-93E1-463D-AAEF-000F74BC8F3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394AC-0BE0-49F1-8085-22EECFFFAA3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DF32E-91C4-4AB3-8BA6-2847611113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255B5-2EFB-4126-95E0-110DFBDA53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1BE46-36A7-4EF2-9F6C-D41DB5ACCDB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46BBA-4609-4CE0-82BF-609CC6C1B11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0"/>
            <a:ext cx="21526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055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" y="914400"/>
            <a:ext cx="8001000" cy="152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3" name="Picture 99" descr="cover2"/>
          <p:cNvPicPr>
            <a:picLocks noChangeAspect="1" noChangeArrowheads="1"/>
          </p:cNvPicPr>
          <p:nvPr userDrawn="1"/>
        </p:nvPicPr>
        <p:blipFill>
          <a:blip r:embed="rId13"/>
          <a:srcRect r="46774" b="56079"/>
          <a:stretch>
            <a:fillRect/>
          </a:stretch>
        </p:blipFill>
        <p:spPr bwMode="auto">
          <a:xfrm>
            <a:off x="152400" y="152400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intrade.com/graphing/jsp/closingPricesForm.jsp?tradeURL=https://www.intrade.com&amp;contractId=17713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intrade.com/graphing/jsp/closingPricesForm.jsp?tradeURL=https://www.intrade.com&amp;contractId=17573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982" name="Rectangle 94"/>
          <p:cNvSpPr>
            <a:spLocks noChangeArrowheads="1"/>
          </p:cNvSpPr>
          <p:nvPr/>
        </p:nvSpPr>
        <p:spPr bwMode="auto">
          <a:xfrm>
            <a:off x="3200400" y="2819400"/>
            <a:ext cx="3352800" cy="1905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483" tIns="44447" rIns="90483" bIns="44447" anchor="ctr"/>
          <a:lstStyle/>
          <a:p>
            <a:pPr marL="342900" indent="-342900" algn="ctr">
              <a:defRPr/>
            </a:pPr>
            <a:r>
              <a:rPr lang="en-US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Panos</a:t>
            </a: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Ipeirotis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en-US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 School of Business</a:t>
            </a:r>
            <a:endParaRPr lang="en-US" sz="24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York University</a:t>
            </a: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839200" cy="2003425"/>
          </a:xfrm>
        </p:spPr>
        <p:txBody>
          <a:bodyPr lIns="0" rIns="0"/>
          <a:lstStyle/>
          <a:p>
            <a:pPr algn="ctr" eaLnBrk="1" hangingPunct="1">
              <a:defRPr/>
            </a:pPr>
            <a:r>
              <a:rPr lang="en-US" b="1" dirty="0" smtClean="0"/>
              <a:t>Opinion Mining using Econometrics </a:t>
            </a:r>
            <a:br>
              <a:rPr lang="en-US" b="1" dirty="0" smtClean="0"/>
            </a:br>
            <a:r>
              <a:rPr lang="en-US" sz="2400" b="1" dirty="0" smtClean="0"/>
              <a:t>A Case Study on Reputation Systems</a:t>
            </a:r>
            <a:r>
              <a:rPr lang="en-US" dirty="0" smtClean="0"/>
              <a:t> </a:t>
            </a:r>
            <a:endParaRPr lang="en-US" sz="2000" b="1" dirty="0" smtClean="0">
              <a:solidFill>
                <a:srgbClr val="000066"/>
              </a:solidFill>
            </a:endParaRPr>
          </a:p>
        </p:txBody>
      </p:sp>
      <p:pic>
        <p:nvPicPr>
          <p:cNvPr id="3076" name="Picture 186" descr="cover2"/>
          <p:cNvPicPr>
            <a:picLocks noChangeAspect="1" noChangeArrowheads="1"/>
          </p:cNvPicPr>
          <p:nvPr/>
        </p:nvPicPr>
        <p:blipFill>
          <a:blip r:embed="rId3"/>
          <a:srcRect r="44492" b="56079"/>
          <a:stretch>
            <a:fillRect/>
          </a:stretch>
        </p:blipFill>
        <p:spPr bwMode="auto">
          <a:xfrm>
            <a:off x="0" y="3581400"/>
            <a:ext cx="2495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87" descr="cover2"/>
          <p:cNvPicPr>
            <a:picLocks noChangeAspect="1" noChangeArrowheads="1"/>
          </p:cNvPicPr>
          <p:nvPr/>
        </p:nvPicPr>
        <p:blipFill>
          <a:blip r:embed="rId3"/>
          <a:srcRect t="48074"/>
          <a:stretch>
            <a:fillRect/>
          </a:stretch>
        </p:blipFill>
        <p:spPr bwMode="auto">
          <a:xfrm>
            <a:off x="0" y="5024438"/>
            <a:ext cx="4495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87825" y="6273225"/>
            <a:ext cx="335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Join work with </a:t>
            </a:r>
            <a:r>
              <a:rPr lang="en-US" sz="1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Anindya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Ghose </a:t>
            </a:r>
            <a:b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1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Arun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Sundararajan</a:t>
            </a: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381000" y="1524000"/>
            <a:ext cx="8610600" cy="2667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 b="1"/>
              <a:t>How we capture price premiums </a:t>
            </a:r>
            <a:endParaRPr lang="en-US" sz="2800"/>
          </a:p>
          <a:p>
            <a:pPr marL="342900" indent="-342900">
              <a:buFont typeface="Arial" charset="0"/>
              <a:buChar char="•"/>
            </a:pPr>
            <a:endParaRPr lang="en-US" sz="2800" b="1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How we structure text feedback</a:t>
            </a:r>
          </a:p>
          <a:p>
            <a:pPr marL="342900" indent="-342900">
              <a:buFont typeface="Arial" charset="0"/>
              <a:buChar char="•"/>
            </a:pPr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How we connect price premiums and 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" y="1219200"/>
            <a:ext cx="8686800" cy="1295400"/>
            <a:chOff x="384" y="720"/>
            <a:chExt cx="5088" cy="816"/>
          </a:xfrm>
        </p:grpSpPr>
        <p:grpSp>
          <p:nvGrpSpPr>
            <p:cNvPr id="12292" name="Group 4"/>
            <p:cNvGrpSpPr>
              <a:grpSpLocks/>
            </p:cNvGrpSpPr>
            <p:nvPr/>
          </p:nvGrpSpPr>
          <p:grpSpPr bwMode="auto">
            <a:xfrm>
              <a:off x="384" y="720"/>
              <a:ext cx="5088" cy="284"/>
              <a:chOff x="374" y="820"/>
              <a:chExt cx="5088" cy="284"/>
            </a:xfrm>
          </p:grpSpPr>
          <p:sp>
            <p:nvSpPr>
              <p:cNvPr id="12294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Overview</a:t>
                </a:r>
              </a:p>
            </p:txBody>
          </p:sp>
          <p:sp>
            <p:nvSpPr>
              <p:cNvPr id="12295" name="Line 6"/>
              <p:cNvSpPr>
                <a:spLocks noChangeShapeType="1"/>
              </p:cNvSpPr>
              <p:nvPr/>
            </p:nvSpPr>
            <p:spPr bwMode="auto">
              <a:xfrm>
                <a:off x="37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3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0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Panel of </a:t>
              </a:r>
              <a:r>
                <a:rPr lang="en-US" sz="1800" b="1">
                  <a:solidFill>
                    <a:srgbClr val="000060"/>
                  </a:solidFill>
                </a:rPr>
                <a:t>280 software products </a:t>
              </a:r>
              <a:r>
                <a:rPr lang="en-US" sz="1800">
                  <a:solidFill>
                    <a:srgbClr val="000060"/>
                  </a:solidFill>
                </a:rPr>
                <a:t>sold by Amazon.com </a:t>
              </a:r>
              <a:r>
                <a:rPr lang="en-US" sz="1800" b="1">
                  <a:solidFill>
                    <a:srgbClr val="000060"/>
                  </a:solidFill>
                </a:rPr>
                <a:t>X 180 days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Data from “used goods” market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Amazon Web services facilitate capturing transactions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We do not use any proprietary Amazon data </a:t>
              </a:r>
              <a:r>
                <a:rPr lang="en-US" sz="1600">
                  <a:solidFill>
                    <a:srgbClr val="000060"/>
                  </a:solidFill>
                </a:rPr>
                <a:t>(Details in the paper) </a:t>
              </a:r>
              <a:endParaRPr lang="en-US" sz="1800">
                <a:solidFill>
                  <a:srgbClr val="00006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Secondary Marketplace</a:t>
            </a:r>
          </a:p>
        </p:txBody>
      </p:sp>
      <p:pic>
        <p:nvPicPr>
          <p:cNvPr id="13315" name="Picture 3" descr="amazon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371600"/>
            <a:ext cx="8610600" cy="4865688"/>
          </a:xfrm>
          <a:noFill/>
        </p:spPr>
      </p:pic>
      <p:sp>
        <p:nvSpPr>
          <p:cNvPr id="1040388" name="Oval 4"/>
          <p:cNvSpPr>
            <a:spLocks noChangeArrowheads="1"/>
          </p:cNvSpPr>
          <p:nvPr/>
        </p:nvSpPr>
        <p:spPr bwMode="auto">
          <a:xfrm>
            <a:off x="1530350" y="4889500"/>
            <a:ext cx="1822450" cy="3048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14399" name="Group 6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4401" name="Text Box 7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endParaRPr lang="en-US" b="1" i="1">
                  <a:solidFill>
                    <a:srgbClr val="990000"/>
                  </a:solidFill>
                </a:endParaRPr>
              </a:p>
            </p:txBody>
          </p:sp>
          <p:sp>
            <p:nvSpPr>
              <p:cNvPr id="14402" name="Line 8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0" name="Rectangle 9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14339" name="Picture 2" descr="amazon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5256" b="30988"/>
          <a:stretch>
            <a:fillRect/>
          </a:stretch>
        </p:blipFill>
        <p:spPr>
          <a:xfrm>
            <a:off x="533400" y="1066800"/>
            <a:ext cx="8153400" cy="3429000"/>
          </a:xfrm>
          <a:noFill/>
        </p:spPr>
      </p:pic>
      <p:sp>
        <p:nvSpPr>
          <p:cNvPr id="104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Capturing Transactions</a:t>
            </a: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0" y="5638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8229600" y="5105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0" y="4495800"/>
            <a:ext cx="736600" cy="1143000"/>
            <a:chOff x="0" y="4495800"/>
            <a:chExt cx="736600" cy="1143000"/>
          </a:xfrm>
        </p:grpSpPr>
        <p:sp>
          <p:nvSpPr>
            <p:cNvPr id="14394" name="Line 67"/>
            <p:cNvSpPr>
              <a:spLocks noChangeShapeType="1"/>
            </p:cNvSpPr>
            <p:nvPr/>
          </p:nvSpPr>
          <p:spPr bwMode="auto">
            <a:xfrm>
              <a:off x="279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5" name="Line 80"/>
            <p:cNvSpPr>
              <a:spLocks noChangeShapeType="1"/>
            </p:cNvSpPr>
            <p:nvPr/>
          </p:nvSpPr>
          <p:spPr bwMode="auto">
            <a:xfrm>
              <a:off x="431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6" name="Line 92"/>
            <p:cNvSpPr>
              <a:spLocks noChangeShapeType="1"/>
            </p:cNvSpPr>
            <p:nvPr/>
          </p:nvSpPr>
          <p:spPr bwMode="auto">
            <a:xfrm>
              <a:off x="584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7" name="Line 104"/>
            <p:cNvSpPr>
              <a:spLocks noChangeShapeType="1"/>
            </p:cNvSpPr>
            <p:nvPr/>
          </p:nvSpPr>
          <p:spPr bwMode="auto">
            <a:xfrm>
              <a:off x="736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8" name="Rectangle 27"/>
            <p:cNvSpPr>
              <a:spLocks noChangeArrowheads="1"/>
            </p:cNvSpPr>
            <p:nvPr/>
          </p:nvSpPr>
          <p:spPr bwMode="auto">
            <a:xfrm>
              <a:off x="0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1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685800" y="4495800"/>
            <a:ext cx="736600" cy="1143000"/>
            <a:chOff x="685800" y="4495800"/>
            <a:chExt cx="736600" cy="1143000"/>
          </a:xfrm>
        </p:grpSpPr>
        <p:sp>
          <p:nvSpPr>
            <p:cNvPr id="14388" name="Line 43"/>
            <p:cNvSpPr>
              <a:spLocks noChangeShapeType="1"/>
            </p:cNvSpPr>
            <p:nvPr/>
          </p:nvSpPr>
          <p:spPr bwMode="auto">
            <a:xfrm>
              <a:off x="8382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9" name="Line 60"/>
            <p:cNvSpPr>
              <a:spLocks noChangeShapeType="1"/>
            </p:cNvSpPr>
            <p:nvPr/>
          </p:nvSpPr>
          <p:spPr bwMode="auto">
            <a:xfrm>
              <a:off x="965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0" name="Line 73"/>
            <p:cNvSpPr>
              <a:spLocks noChangeShapeType="1"/>
            </p:cNvSpPr>
            <p:nvPr/>
          </p:nvSpPr>
          <p:spPr bwMode="auto">
            <a:xfrm>
              <a:off x="1117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1" name="Line 85"/>
            <p:cNvSpPr>
              <a:spLocks noChangeShapeType="1"/>
            </p:cNvSpPr>
            <p:nvPr/>
          </p:nvSpPr>
          <p:spPr bwMode="auto">
            <a:xfrm>
              <a:off x="1270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2" name="Line 97"/>
            <p:cNvSpPr>
              <a:spLocks noChangeShapeType="1"/>
            </p:cNvSpPr>
            <p:nvPr/>
          </p:nvSpPr>
          <p:spPr bwMode="auto">
            <a:xfrm>
              <a:off x="1422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3" name="Rectangle 28"/>
            <p:cNvSpPr>
              <a:spLocks noChangeArrowheads="1"/>
            </p:cNvSpPr>
            <p:nvPr/>
          </p:nvSpPr>
          <p:spPr bwMode="auto">
            <a:xfrm>
              <a:off x="685800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2</a:t>
              </a: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371600" y="4495800"/>
            <a:ext cx="736600" cy="1143000"/>
            <a:chOff x="1371600" y="4495800"/>
            <a:chExt cx="736600" cy="1143000"/>
          </a:xfrm>
        </p:grpSpPr>
        <p:sp>
          <p:nvSpPr>
            <p:cNvPr id="14382" name="Line 32"/>
            <p:cNvSpPr>
              <a:spLocks noChangeShapeType="1"/>
            </p:cNvSpPr>
            <p:nvPr/>
          </p:nvSpPr>
          <p:spPr bwMode="auto">
            <a:xfrm>
              <a:off x="15240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3" name="Line 61"/>
            <p:cNvSpPr>
              <a:spLocks noChangeShapeType="1"/>
            </p:cNvSpPr>
            <p:nvPr/>
          </p:nvSpPr>
          <p:spPr bwMode="auto">
            <a:xfrm>
              <a:off x="1651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4" name="Line 74"/>
            <p:cNvSpPr>
              <a:spLocks noChangeShapeType="1"/>
            </p:cNvSpPr>
            <p:nvPr/>
          </p:nvSpPr>
          <p:spPr bwMode="auto">
            <a:xfrm>
              <a:off x="1803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5" name="Line 86"/>
            <p:cNvSpPr>
              <a:spLocks noChangeShapeType="1"/>
            </p:cNvSpPr>
            <p:nvPr/>
          </p:nvSpPr>
          <p:spPr bwMode="auto">
            <a:xfrm>
              <a:off x="1955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6" name="Line 98"/>
            <p:cNvSpPr>
              <a:spLocks noChangeShapeType="1"/>
            </p:cNvSpPr>
            <p:nvPr/>
          </p:nvSpPr>
          <p:spPr bwMode="auto">
            <a:xfrm>
              <a:off x="2108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7" name="Rectangle 29"/>
            <p:cNvSpPr>
              <a:spLocks noChangeArrowheads="1"/>
            </p:cNvSpPr>
            <p:nvPr/>
          </p:nvSpPr>
          <p:spPr bwMode="auto">
            <a:xfrm>
              <a:off x="1371600" y="4495800"/>
              <a:ext cx="646113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3</a:t>
              </a:r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2057400" y="4495800"/>
            <a:ext cx="736600" cy="1143000"/>
            <a:chOff x="2057400" y="4495800"/>
            <a:chExt cx="736600" cy="1143000"/>
          </a:xfrm>
        </p:grpSpPr>
        <p:sp>
          <p:nvSpPr>
            <p:cNvPr id="14376" name="Line 36"/>
            <p:cNvSpPr>
              <a:spLocks noChangeShapeType="1"/>
            </p:cNvSpPr>
            <p:nvPr/>
          </p:nvSpPr>
          <p:spPr bwMode="auto">
            <a:xfrm>
              <a:off x="22098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7" name="Line 62"/>
            <p:cNvSpPr>
              <a:spLocks noChangeShapeType="1"/>
            </p:cNvSpPr>
            <p:nvPr/>
          </p:nvSpPr>
          <p:spPr bwMode="auto">
            <a:xfrm>
              <a:off x="2336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8" name="Line 75"/>
            <p:cNvSpPr>
              <a:spLocks noChangeShapeType="1"/>
            </p:cNvSpPr>
            <p:nvPr/>
          </p:nvSpPr>
          <p:spPr bwMode="auto">
            <a:xfrm>
              <a:off x="2489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9" name="Line 87"/>
            <p:cNvSpPr>
              <a:spLocks noChangeShapeType="1"/>
            </p:cNvSpPr>
            <p:nvPr/>
          </p:nvSpPr>
          <p:spPr bwMode="auto">
            <a:xfrm>
              <a:off x="2641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0" name="Line 99"/>
            <p:cNvSpPr>
              <a:spLocks noChangeShapeType="1"/>
            </p:cNvSpPr>
            <p:nvPr/>
          </p:nvSpPr>
          <p:spPr bwMode="auto">
            <a:xfrm>
              <a:off x="2794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1" name="Rectangle 30"/>
            <p:cNvSpPr>
              <a:spLocks noChangeArrowheads="1"/>
            </p:cNvSpPr>
            <p:nvPr/>
          </p:nvSpPr>
          <p:spPr bwMode="auto">
            <a:xfrm>
              <a:off x="2057400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4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2746375" y="4495800"/>
            <a:ext cx="733425" cy="1143000"/>
            <a:chOff x="2746375" y="4495800"/>
            <a:chExt cx="733425" cy="1143000"/>
          </a:xfrm>
        </p:grpSpPr>
        <p:sp>
          <p:nvSpPr>
            <p:cNvPr id="14370" name="Line 37"/>
            <p:cNvSpPr>
              <a:spLocks noChangeShapeType="1"/>
            </p:cNvSpPr>
            <p:nvPr/>
          </p:nvSpPr>
          <p:spPr bwMode="auto">
            <a:xfrm>
              <a:off x="28956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1" name="Line 63"/>
            <p:cNvSpPr>
              <a:spLocks noChangeShapeType="1"/>
            </p:cNvSpPr>
            <p:nvPr/>
          </p:nvSpPr>
          <p:spPr bwMode="auto">
            <a:xfrm>
              <a:off x="3022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2" name="Line 76"/>
            <p:cNvSpPr>
              <a:spLocks noChangeShapeType="1"/>
            </p:cNvSpPr>
            <p:nvPr/>
          </p:nvSpPr>
          <p:spPr bwMode="auto">
            <a:xfrm>
              <a:off x="3175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3" name="Line 88"/>
            <p:cNvSpPr>
              <a:spLocks noChangeShapeType="1"/>
            </p:cNvSpPr>
            <p:nvPr/>
          </p:nvSpPr>
          <p:spPr bwMode="auto">
            <a:xfrm>
              <a:off x="3327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4" name="Line 100"/>
            <p:cNvSpPr>
              <a:spLocks noChangeShapeType="1"/>
            </p:cNvSpPr>
            <p:nvPr/>
          </p:nvSpPr>
          <p:spPr bwMode="auto">
            <a:xfrm>
              <a:off x="3479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5" name="Rectangle 31"/>
            <p:cNvSpPr>
              <a:spLocks noChangeArrowheads="1"/>
            </p:cNvSpPr>
            <p:nvPr/>
          </p:nvSpPr>
          <p:spPr bwMode="auto">
            <a:xfrm>
              <a:off x="27463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5</a:t>
              </a:r>
            </a:p>
          </p:txBody>
        </p: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3432175" y="4495800"/>
            <a:ext cx="835025" cy="1143000"/>
            <a:chOff x="3432175" y="4495800"/>
            <a:chExt cx="835025" cy="1143000"/>
          </a:xfrm>
        </p:grpSpPr>
        <p:sp>
          <p:nvSpPr>
            <p:cNvPr id="14363" name="Line 38"/>
            <p:cNvSpPr>
              <a:spLocks noChangeShapeType="1"/>
            </p:cNvSpPr>
            <p:nvPr/>
          </p:nvSpPr>
          <p:spPr bwMode="auto">
            <a:xfrm>
              <a:off x="35814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4" name="Line 40"/>
            <p:cNvSpPr>
              <a:spLocks noChangeShapeType="1"/>
            </p:cNvSpPr>
            <p:nvPr/>
          </p:nvSpPr>
          <p:spPr bwMode="auto">
            <a:xfrm>
              <a:off x="42672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5" name="Line 64"/>
            <p:cNvSpPr>
              <a:spLocks noChangeShapeType="1"/>
            </p:cNvSpPr>
            <p:nvPr/>
          </p:nvSpPr>
          <p:spPr bwMode="auto">
            <a:xfrm>
              <a:off x="3708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6" name="Line 77"/>
            <p:cNvSpPr>
              <a:spLocks noChangeShapeType="1"/>
            </p:cNvSpPr>
            <p:nvPr/>
          </p:nvSpPr>
          <p:spPr bwMode="auto">
            <a:xfrm>
              <a:off x="3860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7" name="Line 89"/>
            <p:cNvSpPr>
              <a:spLocks noChangeShapeType="1"/>
            </p:cNvSpPr>
            <p:nvPr/>
          </p:nvSpPr>
          <p:spPr bwMode="auto">
            <a:xfrm>
              <a:off x="4013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8" name="Line 101"/>
            <p:cNvSpPr>
              <a:spLocks noChangeShapeType="1"/>
            </p:cNvSpPr>
            <p:nvPr/>
          </p:nvSpPr>
          <p:spPr bwMode="auto">
            <a:xfrm>
              <a:off x="4165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9" name="Rectangle 32"/>
            <p:cNvSpPr>
              <a:spLocks noChangeArrowheads="1"/>
            </p:cNvSpPr>
            <p:nvPr/>
          </p:nvSpPr>
          <p:spPr bwMode="auto">
            <a:xfrm>
              <a:off x="34321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6</a:t>
              </a:r>
            </a:p>
          </p:txBody>
        </p:sp>
      </p:grp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4117975" y="4495800"/>
            <a:ext cx="733425" cy="1143000"/>
            <a:chOff x="4117975" y="4495800"/>
            <a:chExt cx="733425" cy="1143000"/>
          </a:xfrm>
        </p:grpSpPr>
        <p:sp>
          <p:nvSpPr>
            <p:cNvPr id="14358" name="Line 65"/>
            <p:cNvSpPr>
              <a:spLocks noChangeShapeType="1"/>
            </p:cNvSpPr>
            <p:nvPr/>
          </p:nvSpPr>
          <p:spPr bwMode="auto">
            <a:xfrm>
              <a:off x="4394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9" name="Line 78"/>
            <p:cNvSpPr>
              <a:spLocks noChangeShapeType="1"/>
            </p:cNvSpPr>
            <p:nvPr/>
          </p:nvSpPr>
          <p:spPr bwMode="auto">
            <a:xfrm>
              <a:off x="4546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0" name="Line 90"/>
            <p:cNvSpPr>
              <a:spLocks noChangeShapeType="1"/>
            </p:cNvSpPr>
            <p:nvPr/>
          </p:nvSpPr>
          <p:spPr bwMode="auto">
            <a:xfrm>
              <a:off x="4699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1" name="Line 102"/>
            <p:cNvSpPr>
              <a:spLocks noChangeShapeType="1"/>
            </p:cNvSpPr>
            <p:nvPr/>
          </p:nvSpPr>
          <p:spPr bwMode="auto">
            <a:xfrm>
              <a:off x="4851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2" name="Rectangle 33"/>
            <p:cNvSpPr>
              <a:spLocks noChangeArrowheads="1"/>
            </p:cNvSpPr>
            <p:nvPr/>
          </p:nvSpPr>
          <p:spPr bwMode="auto">
            <a:xfrm>
              <a:off x="41179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7</a:t>
              </a:r>
            </a:p>
          </p:txBody>
        </p:sp>
      </p:grp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4803775" y="4495800"/>
            <a:ext cx="733425" cy="1143000"/>
            <a:chOff x="4803775" y="4495800"/>
            <a:chExt cx="733425" cy="1143000"/>
          </a:xfrm>
        </p:grpSpPr>
        <p:sp>
          <p:nvSpPr>
            <p:cNvPr id="14352" name="Line 41"/>
            <p:cNvSpPr>
              <a:spLocks noChangeShapeType="1"/>
            </p:cNvSpPr>
            <p:nvPr/>
          </p:nvSpPr>
          <p:spPr bwMode="auto">
            <a:xfrm>
              <a:off x="49530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3" name="Line 66"/>
            <p:cNvSpPr>
              <a:spLocks noChangeShapeType="1"/>
            </p:cNvSpPr>
            <p:nvPr/>
          </p:nvSpPr>
          <p:spPr bwMode="auto">
            <a:xfrm>
              <a:off x="5080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4" name="Line 79"/>
            <p:cNvSpPr>
              <a:spLocks noChangeShapeType="1"/>
            </p:cNvSpPr>
            <p:nvPr/>
          </p:nvSpPr>
          <p:spPr bwMode="auto">
            <a:xfrm>
              <a:off x="5232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5" name="Line 91"/>
            <p:cNvSpPr>
              <a:spLocks noChangeShapeType="1"/>
            </p:cNvSpPr>
            <p:nvPr/>
          </p:nvSpPr>
          <p:spPr bwMode="auto">
            <a:xfrm>
              <a:off x="5384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6" name="Line 103"/>
            <p:cNvSpPr>
              <a:spLocks noChangeShapeType="1"/>
            </p:cNvSpPr>
            <p:nvPr/>
          </p:nvSpPr>
          <p:spPr bwMode="auto">
            <a:xfrm>
              <a:off x="5537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7" name="Rectangle 34"/>
            <p:cNvSpPr>
              <a:spLocks noChangeArrowheads="1"/>
            </p:cNvSpPr>
            <p:nvPr/>
          </p:nvSpPr>
          <p:spPr bwMode="auto">
            <a:xfrm>
              <a:off x="48037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8</a:t>
              </a:r>
            </a:p>
          </p:txBody>
        </p:sp>
      </p:grp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0" y="5770563"/>
            <a:ext cx="9144000" cy="858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/>
              <a:t>We repeatedly “crawl” the marketplace using Amazon Web Services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/>
              <a:t>While </a:t>
            </a:r>
            <a:r>
              <a:rPr lang="en-US" b="1"/>
              <a:t>listing</a:t>
            </a:r>
            <a:r>
              <a:rPr lang="en-US"/>
              <a:t> </a:t>
            </a:r>
            <a:r>
              <a:rPr lang="en-US" b="1"/>
              <a:t>appears</a:t>
            </a:r>
            <a:r>
              <a:rPr lang="en-US" b="1">
                <a:sym typeface="Wingdings 3" pitchFamily="18" charset="2"/>
              </a:rPr>
              <a:t> </a:t>
            </a:r>
            <a:r>
              <a:rPr lang="en-US"/>
              <a:t> item is still </a:t>
            </a:r>
            <a:r>
              <a:rPr lang="en-US" b="1"/>
              <a:t>available </a:t>
            </a:r>
            <a:r>
              <a:rPr lang="en-US" b="1">
                <a:sym typeface="Wingdings 3" pitchFamily="18" charset="2"/>
              </a:rPr>
              <a:t> no sale</a:t>
            </a:r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15425" name="Group 6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5427" name="Text Box 7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endParaRPr lang="en-US" b="1" i="1">
                  <a:solidFill>
                    <a:srgbClr val="990000"/>
                  </a:solidFill>
                </a:endParaRPr>
              </a:p>
            </p:txBody>
          </p:sp>
          <p:sp>
            <p:nvSpPr>
              <p:cNvPr id="15428" name="Line 8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6" name="Rectangle 9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15363" name="Picture 2" descr="amazon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5256" b="30988"/>
          <a:stretch>
            <a:fillRect/>
          </a:stretch>
        </p:blipFill>
        <p:spPr>
          <a:xfrm>
            <a:off x="533400" y="1066800"/>
            <a:ext cx="8153400" cy="3429000"/>
          </a:xfrm>
          <a:noFill/>
        </p:spPr>
      </p:pic>
      <p:sp>
        <p:nvSpPr>
          <p:cNvPr id="104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Capturing Transactions</a:t>
            </a:r>
          </a:p>
        </p:txBody>
      </p:sp>
      <p:sp>
        <p:nvSpPr>
          <p:cNvPr id="15365" name="Line 28"/>
          <p:cNvSpPr>
            <a:spLocks noChangeShapeType="1"/>
          </p:cNvSpPr>
          <p:nvPr/>
        </p:nvSpPr>
        <p:spPr bwMode="auto">
          <a:xfrm>
            <a:off x="0" y="5638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66" name="Text Box 29"/>
          <p:cNvSpPr txBox="1">
            <a:spLocks noChangeArrowheads="1"/>
          </p:cNvSpPr>
          <p:nvPr/>
        </p:nvSpPr>
        <p:spPr bwMode="auto">
          <a:xfrm>
            <a:off x="8229600" y="5105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15367" name="Line 32"/>
          <p:cNvSpPr>
            <a:spLocks noChangeShapeType="1"/>
          </p:cNvSpPr>
          <p:nvPr/>
        </p:nvSpPr>
        <p:spPr bwMode="auto">
          <a:xfrm>
            <a:off x="15240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68" name="Line 36"/>
          <p:cNvSpPr>
            <a:spLocks noChangeShapeType="1"/>
          </p:cNvSpPr>
          <p:nvPr/>
        </p:nvSpPr>
        <p:spPr bwMode="auto">
          <a:xfrm>
            <a:off x="22098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69" name="Line 37"/>
          <p:cNvSpPr>
            <a:spLocks noChangeShapeType="1"/>
          </p:cNvSpPr>
          <p:nvPr/>
        </p:nvSpPr>
        <p:spPr bwMode="auto">
          <a:xfrm>
            <a:off x="28956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0" name="Line 38"/>
          <p:cNvSpPr>
            <a:spLocks noChangeShapeType="1"/>
          </p:cNvSpPr>
          <p:nvPr/>
        </p:nvSpPr>
        <p:spPr bwMode="auto">
          <a:xfrm>
            <a:off x="35814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1" name="Line 40"/>
          <p:cNvSpPr>
            <a:spLocks noChangeShapeType="1"/>
          </p:cNvSpPr>
          <p:nvPr/>
        </p:nvSpPr>
        <p:spPr bwMode="auto">
          <a:xfrm>
            <a:off x="42672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2" name="Line 41"/>
          <p:cNvSpPr>
            <a:spLocks noChangeShapeType="1"/>
          </p:cNvSpPr>
          <p:nvPr/>
        </p:nvSpPr>
        <p:spPr bwMode="auto">
          <a:xfrm>
            <a:off x="49530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3" name="Line 42"/>
          <p:cNvSpPr>
            <a:spLocks noChangeShapeType="1"/>
          </p:cNvSpPr>
          <p:nvPr/>
        </p:nvSpPr>
        <p:spPr bwMode="auto">
          <a:xfrm>
            <a:off x="56388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4" name="Line 43"/>
          <p:cNvSpPr>
            <a:spLocks noChangeShapeType="1"/>
          </p:cNvSpPr>
          <p:nvPr/>
        </p:nvSpPr>
        <p:spPr bwMode="auto">
          <a:xfrm>
            <a:off x="8382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5" name="Line 44"/>
          <p:cNvSpPr>
            <a:spLocks noChangeShapeType="1"/>
          </p:cNvSpPr>
          <p:nvPr/>
        </p:nvSpPr>
        <p:spPr bwMode="auto">
          <a:xfrm>
            <a:off x="63246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6" name="Line 45"/>
          <p:cNvSpPr>
            <a:spLocks noChangeShapeType="1"/>
          </p:cNvSpPr>
          <p:nvPr/>
        </p:nvSpPr>
        <p:spPr bwMode="auto">
          <a:xfrm>
            <a:off x="7010400" y="4800600"/>
            <a:ext cx="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grpSp>
        <p:nvGrpSpPr>
          <p:cNvPr id="15377" name="Group 71"/>
          <p:cNvGrpSpPr>
            <a:grpSpLocks/>
          </p:cNvGrpSpPr>
          <p:nvPr/>
        </p:nvGrpSpPr>
        <p:grpSpPr bwMode="auto">
          <a:xfrm>
            <a:off x="279400" y="5410200"/>
            <a:ext cx="6858000" cy="228600"/>
            <a:chOff x="624" y="1680"/>
            <a:chExt cx="4320" cy="528"/>
          </a:xfrm>
        </p:grpSpPr>
        <p:sp>
          <p:nvSpPr>
            <p:cNvPr id="15414" name="Line 6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5" name="Line 6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6" name="Line 6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7" name="Line 6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8" name="Line 6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9" name="Line 6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0" name="Line 6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1" name="Line 6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2" name="Line 6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3" name="Line 6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4" name="Line 7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15378" name="Group 72"/>
          <p:cNvGrpSpPr>
            <a:grpSpLocks/>
          </p:cNvGrpSpPr>
          <p:nvPr/>
        </p:nvGrpSpPr>
        <p:grpSpPr bwMode="auto">
          <a:xfrm>
            <a:off x="469900" y="5410200"/>
            <a:ext cx="6858000" cy="228600"/>
            <a:chOff x="624" y="1680"/>
            <a:chExt cx="4320" cy="528"/>
          </a:xfrm>
        </p:grpSpPr>
        <p:sp>
          <p:nvSpPr>
            <p:cNvPr id="15403" name="Line 73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4" name="Line 74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5" name="Line 75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6" name="Line 76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7" name="Line 77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8" name="Line 78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9" name="Line 79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0" name="Line 80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1" name="Line 81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2" name="Line 82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3" name="Line 83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15379" name="Group 84"/>
          <p:cNvGrpSpPr>
            <a:grpSpLocks/>
          </p:cNvGrpSpPr>
          <p:nvPr/>
        </p:nvGrpSpPr>
        <p:grpSpPr bwMode="auto">
          <a:xfrm>
            <a:off x="685800" y="5410200"/>
            <a:ext cx="6858000" cy="228600"/>
            <a:chOff x="624" y="1680"/>
            <a:chExt cx="4320" cy="528"/>
          </a:xfrm>
        </p:grpSpPr>
        <p:sp>
          <p:nvSpPr>
            <p:cNvPr id="15392" name="Line 85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3" name="Line 86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4" name="Line 87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5" name="Line 88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6" name="Line 89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7" name="Line 90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8" name="Line 91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9" name="Line 92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0" name="Line 93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1" name="Line 94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2" name="Line 95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15380" name="Rectangle 27"/>
          <p:cNvSpPr>
            <a:spLocks noChangeArrowheads="1"/>
          </p:cNvSpPr>
          <p:nvPr/>
        </p:nvSpPr>
        <p:spPr bwMode="auto">
          <a:xfrm>
            <a:off x="0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15381" name="Rectangle 28"/>
          <p:cNvSpPr>
            <a:spLocks noChangeArrowheads="1"/>
          </p:cNvSpPr>
          <p:nvPr/>
        </p:nvSpPr>
        <p:spPr bwMode="auto">
          <a:xfrm>
            <a:off x="685800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15382" name="Rectangle 29"/>
          <p:cNvSpPr>
            <a:spLocks noChangeArrowheads="1"/>
          </p:cNvSpPr>
          <p:nvPr/>
        </p:nvSpPr>
        <p:spPr bwMode="auto">
          <a:xfrm>
            <a:off x="1371600" y="4495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15383" name="Rectangle 30"/>
          <p:cNvSpPr>
            <a:spLocks noChangeArrowheads="1"/>
          </p:cNvSpPr>
          <p:nvPr/>
        </p:nvSpPr>
        <p:spPr bwMode="auto">
          <a:xfrm>
            <a:off x="2057400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27463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15385" name="Rectangle 32"/>
          <p:cNvSpPr>
            <a:spLocks noChangeArrowheads="1"/>
          </p:cNvSpPr>
          <p:nvPr/>
        </p:nvSpPr>
        <p:spPr bwMode="auto">
          <a:xfrm>
            <a:off x="34321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15386" name="Rectangle 33"/>
          <p:cNvSpPr>
            <a:spLocks noChangeArrowheads="1"/>
          </p:cNvSpPr>
          <p:nvPr/>
        </p:nvSpPr>
        <p:spPr bwMode="auto">
          <a:xfrm>
            <a:off x="41179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15387" name="Rectangle 34"/>
          <p:cNvSpPr>
            <a:spLocks noChangeArrowheads="1"/>
          </p:cNvSpPr>
          <p:nvPr/>
        </p:nvSpPr>
        <p:spPr bwMode="auto">
          <a:xfrm>
            <a:off x="48037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54895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15389" name="Rectangle 36"/>
          <p:cNvSpPr>
            <a:spLocks noChangeArrowheads="1"/>
          </p:cNvSpPr>
          <p:nvPr/>
        </p:nvSpPr>
        <p:spPr bwMode="auto">
          <a:xfrm>
            <a:off x="6175375" y="4495800"/>
            <a:ext cx="77628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  <p:sp>
        <p:nvSpPr>
          <p:cNvPr id="15390" name="Text Box 9"/>
          <p:cNvSpPr txBox="1">
            <a:spLocks noChangeArrowheads="1"/>
          </p:cNvSpPr>
          <p:nvPr/>
        </p:nvSpPr>
        <p:spPr bwMode="auto">
          <a:xfrm>
            <a:off x="0" y="5770563"/>
            <a:ext cx="9144000" cy="858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/>
              <a:t>We repeatedly “crawl” the marketplace using Amazon Web Services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/>
              <a:t>When </a:t>
            </a:r>
            <a:r>
              <a:rPr lang="en-US" b="1"/>
              <a:t>listing</a:t>
            </a:r>
            <a:r>
              <a:rPr lang="en-US"/>
              <a:t> </a:t>
            </a:r>
            <a:r>
              <a:rPr lang="en-US" b="1"/>
              <a:t>disappears</a:t>
            </a:r>
            <a:r>
              <a:rPr lang="en-US"/>
              <a:t> </a:t>
            </a:r>
            <a:r>
              <a:rPr lang="en-US" b="1">
                <a:sym typeface="Wingdings 3" pitchFamily="18" charset="2"/>
              </a:rPr>
              <a:t></a:t>
            </a:r>
            <a:r>
              <a:rPr lang="en-US"/>
              <a:t> </a:t>
            </a:r>
            <a:r>
              <a:rPr lang="en-US" b="1"/>
              <a:t>item sold</a:t>
            </a:r>
          </a:p>
        </p:txBody>
      </p:sp>
      <p:sp>
        <p:nvSpPr>
          <p:cNvPr id="15391" name="Rounded Rectangle 80"/>
          <p:cNvSpPr>
            <a:spLocks noChangeArrowheads="1"/>
          </p:cNvSpPr>
          <p:nvPr/>
        </p:nvSpPr>
        <p:spPr bwMode="auto">
          <a:xfrm>
            <a:off x="762000" y="2514600"/>
            <a:ext cx="8229600" cy="838200"/>
          </a:xfrm>
          <a:prstGeom prst="roundRect">
            <a:avLst>
              <a:gd name="adj" fmla="val 16667"/>
            </a:avLst>
          </a:prstGeom>
          <a:solidFill>
            <a:schemeClr val="bg1">
              <a:alpha val="78822"/>
            </a:schemeClr>
          </a:solidFill>
          <a:ln w="19050" algn="ctr">
            <a:noFill/>
            <a:round/>
            <a:headEnd/>
            <a:tailEnd/>
          </a:ln>
        </p:spPr>
        <p:txBody>
          <a:bodyPr lIns="90483" tIns="44447" rIns="90483" bIns="44447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Variables of Interest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1219200"/>
            <a:ext cx="8915400" cy="1295400"/>
            <a:chOff x="384" y="720"/>
            <a:chExt cx="5376" cy="816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6390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Price Premium</a:t>
                </a:r>
              </a:p>
            </p:txBody>
          </p:sp>
          <p:sp>
            <p:nvSpPr>
              <p:cNvPr id="16391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4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Difference of price charged by a seller minus listed price of a competitor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	   </a:t>
              </a:r>
              <a:r>
                <a:rPr lang="en-US" sz="1800" b="1" dirty="0">
                  <a:solidFill>
                    <a:srgbClr val="000060"/>
                  </a:solidFill>
                </a:rPr>
                <a:t>    Price Premium = </a:t>
              </a:r>
              <a:r>
                <a:rPr lang="en-US" sz="1800" b="1" i="1" dirty="0">
                  <a:solidFill>
                    <a:srgbClr val="000060"/>
                  </a:solidFill>
                </a:rPr>
                <a:t>(Seller Price – Competitor Price)</a:t>
              </a:r>
              <a:r>
                <a:rPr lang="en-US" sz="1800" b="1" dirty="0">
                  <a:solidFill>
                    <a:srgbClr val="000060"/>
                  </a:solidFill>
                </a:rPr>
                <a:t> 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8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Calculated for each seller-competitor pair, for each transaction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Each transaction generates M observations, (M: number of competing sellers)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8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000060"/>
                  </a:solidFill>
                </a:rPr>
                <a:t>Alternative Definitions</a:t>
              </a:r>
              <a:r>
                <a:rPr lang="en-US" sz="1800" dirty="0">
                  <a:solidFill>
                    <a:srgbClr val="000060"/>
                  </a:solidFill>
                </a:rPr>
                <a:t>: 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Average Price Premium (one per transaction)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Relative Price Premium (relative to seller price)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Average Relative Price Premium (combination of the above)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006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Price premiums @ Amazon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52400" y="1219200"/>
          <a:ext cx="8839200" cy="5534025"/>
        </p:xfrm>
        <a:graphic>
          <a:graphicData uri="http://schemas.openxmlformats.org/presentationml/2006/ole">
            <p:oleObj spid="_x0000_s88066" name="Chart" r:id="rId4" imgW="5886427" imgH="368613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Average price premiums @ Amazon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152400" y="1143000"/>
          <a:ext cx="8915400" cy="5576888"/>
        </p:xfrm>
        <a:graphic>
          <a:graphicData uri="http://schemas.openxmlformats.org/presentationml/2006/ole">
            <p:oleObj spid="_x0000_s89090" name="Chart" r:id="rId4" imgW="6762592" imgH="464820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17411" name="Rectangle 18"/>
          <p:cNvSpPr>
            <a:spLocks noChangeArrowheads="1"/>
          </p:cNvSpPr>
          <p:nvPr/>
        </p:nvSpPr>
        <p:spPr bwMode="auto">
          <a:xfrm>
            <a:off x="381000" y="1524000"/>
            <a:ext cx="8610600" cy="2667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/>
              <a:t>How we capture price premiums</a:t>
            </a:r>
            <a:r>
              <a:rPr lang="en-US" sz="2800" b="1"/>
              <a:t> </a:t>
            </a:r>
            <a:endParaRPr lang="en-US" sz="2800"/>
          </a:p>
          <a:p>
            <a:pPr marL="342900" indent="-342900">
              <a:buFont typeface="Arial" charset="0"/>
              <a:buChar char="•"/>
            </a:pPr>
            <a:endParaRPr lang="en-US" sz="2800" b="1"/>
          </a:p>
          <a:p>
            <a:pPr marL="342900" indent="-342900">
              <a:buFont typeface="Arial" charset="0"/>
              <a:buChar char="•"/>
            </a:pPr>
            <a:r>
              <a:rPr lang="en-US" sz="2800" b="1"/>
              <a:t>How we structure text feedback</a:t>
            </a:r>
          </a:p>
          <a:p>
            <a:pPr marL="342900" indent="-342900">
              <a:buFont typeface="Arial" charset="0"/>
              <a:buChar char="•"/>
            </a:pPr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How we connect price premiums and 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Decomposing Reputation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609600" y="1447800"/>
            <a:ext cx="8153400" cy="1295400"/>
            <a:chOff x="384" y="720"/>
            <a:chExt cx="5376" cy="816"/>
          </a:xfrm>
        </p:grpSpPr>
        <p:grpSp>
          <p:nvGrpSpPr>
            <p:cNvPr id="18441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8443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Is reputation just a scalar metric?</a:t>
                </a:r>
              </a:p>
            </p:txBody>
          </p:sp>
          <p:sp>
            <p:nvSpPr>
              <p:cNvPr id="18444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Previous studies assumed a “monolithic” reputation 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We break down reputation in individual components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Sellers characterized by a set of </a:t>
              </a:r>
              <a:r>
                <a:rPr lang="en-US" sz="1800" b="1">
                  <a:solidFill>
                    <a:srgbClr val="A50021"/>
                  </a:solidFill>
                </a:rPr>
                <a:t>fulfillment characteristics</a:t>
              </a:r>
              <a:br>
                <a:rPr lang="en-US" sz="1800" b="1">
                  <a:solidFill>
                    <a:srgbClr val="A50021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(packaging, delivery, and so on)</a:t>
              </a:r>
              <a:endParaRPr lang="en-US" sz="1800">
                <a:solidFill>
                  <a:srgbClr val="A50021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" y="3886200"/>
            <a:ext cx="8153400" cy="1295400"/>
            <a:chOff x="384" y="720"/>
            <a:chExt cx="5376" cy="816"/>
          </a:xfrm>
        </p:grpSpPr>
        <p:grpSp>
          <p:nvGrpSpPr>
            <p:cNvPr id="18437" name="Group 10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8439" name="Text Box 11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What are these characteristics (valued by consumers?)</a:t>
                </a:r>
              </a:p>
            </p:txBody>
          </p:sp>
          <p:sp>
            <p:nvSpPr>
              <p:cNvPr id="18440" name="Line 12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38" name="Rectangle 13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We think of each characteristic as a dimension, represented by a </a:t>
              </a:r>
              <a:r>
                <a:rPr lang="en-US" sz="1800" b="1">
                  <a:solidFill>
                    <a:srgbClr val="A50021"/>
                  </a:solidFill>
                </a:rPr>
                <a:t>noun, noun phrase, verb</a:t>
              </a:r>
              <a:r>
                <a:rPr lang="en-US" sz="1800">
                  <a:solidFill>
                    <a:srgbClr val="000060"/>
                  </a:solidFill>
                </a:rPr>
                <a:t> or </a:t>
              </a:r>
              <a:r>
                <a:rPr lang="en-US" sz="1800" b="1">
                  <a:solidFill>
                    <a:srgbClr val="A50021"/>
                  </a:solidFill>
                </a:rPr>
                <a:t>verbal phrase</a:t>
              </a:r>
              <a:r>
                <a:rPr lang="en-US" sz="1800">
                  <a:solidFill>
                    <a:srgbClr val="000060"/>
                  </a:solidFill>
                </a:rPr>
                <a:t> (“shipping”, “packaging”, “delivery”, “arrived”)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We scan the textual feedback to discover these dimensions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Comparative Shopping in e-Marketplaces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/>
          <a:srcRect t="43205" r="51892" b="32956"/>
          <a:stretch>
            <a:fillRect/>
          </a:stretch>
        </p:blipFill>
        <p:spPr bwMode="auto">
          <a:xfrm>
            <a:off x="1828800" y="1143000"/>
            <a:ext cx="5486400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2743200" y="2743200"/>
            <a:ext cx="4114800" cy="4114800"/>
            <a:chOff x="1728" y="1728"/>
            <a:chExt cx="2592" cy="2592"/>
          </a:xfrm>
        </p:grpSpPr>
        <p:pic>
          <p:nvPicPr>
            <p:cNvPr id="4101" name="Picture 4"/>
            <p:cNvPicPr>
              <a:picLocks noChangeAspect="1" noChangeArrowheads="1"/>
            </p:cNvPicPr>
            <p:nvPr/>
          </p:nvPicPr>
          <p:blipFill>
            <a:blip r:embed="rId4"/>
            <a:srcRect l="6331" t="24100" r="78963" b="21455"/>
            <a:stretch>
              <a:fillRect/>
            </a:stretch>
          </p:blipFill>
          <p:spPr bwMode="auto">
            <a:xfrm>
              <a:off x="1824" y="1776"/>
              <a:ext cx="1189" cy="25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4102" name="Picture 5"/>
            <p:cNvPicPr>
              <a:picLocks noChangeAspect="1" noChangeArrowheads="1"/>
            </p:cNvPicPr>
            <p:nvPr/>
          </p:nvPicPr>
          <p:blipFill>
            <a:blip r:embed="rId4"/>
            <a:srcRect l="63879" t="24100" r="23923" b="21832"/>
            <a:stretch>
              <a:fillRect/>
            </a:stretch>
          </p:blipFill>
          <p:spPr bwMode="auto">
            <a:xfrm>
              <a:off x="2691" y="1773"/>
              <a:ext cx="994" cy="25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/>
            <a:srcRect l="88448" t="24100" r="2460" b="23933"/>
            <a:stretch>
              <a:fillRect/>
            </a:stretch>
          </p:blipFill>
          <p:spPr bwMode="auto">
            <a:xfrm>
              <a:off x="3541" y="1776"/>
              <a:ext cx="741" cy="24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728" y="1728"/>
              <a:ext cx="2592" cy="2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Decomposing and Scoring Reputation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9463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Decomposing and scoring reputation</a:t>
                </a:r>
              </a:p>
            </p:txBody>
          </p:sp>
          <p:sp>
            <p:nvSpPr>
              <p:cNvPr id="19464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2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chemeClr val="bg2"/>
                  </a:solidFill>
                </a:rPr>
                <a:t>We think of each characteristic as a dimension, represented by a noun or verb phrase (“shipping”, “packaging”, “delivery”, “arrived”)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 sz="1800">
                <a:solidFill>
                  <a:schemeClr val="bg2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The sellers are rated on these dimensions by buyers using </a:t>
              </a:r>
              <a:r>
                <a:rPr lang="en-US" sz="1800" b="1">
                  <a:solidFill>
                    <a:srgbClr val="000060"/>
                  </a:solidFill>
                </a:rPr>
                <a:t>modifiers</a:t>
              </a:r>
              <a:r>
                <a:rPr lang="en-US" sz="1800">
                  <a:solidFill>
                    <a:srgbClr val="000060"/>
                  </a:solidFill>
                </a:rPr>
                <a:t>  (adjectives or adverbs), </a:t>
              </a:r>
              <a:r>
                <a:rPr lang="en-US" sz="1800" b="1" i="1">
                  <a:solidFill>
                    <a:srgbClr val="A50021"/>
                  </a:solidFill>
                </a:rPr>
                <a:t>not numerical scores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Fast</a:t>
              </a:r>
              <a:r>
                <a:rPr lang="en-US" sz="1800">
                  <a:solidFill>
                    <a:srgbClr val="000060"/>
                  </a:solidFill>
                </a:rPr>
                <a:t> shipping!”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Great</a:t>
              </a:r>
              <a:r>
                <a:rPr lang="en-US" sz="1800">
                  <a:solidFill>
                    <a:srgbClr val="000060"/>
                  </a:solidFill>
                </a:rPr>
                <a:t> packaging”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Awesome</a:t>
              </a:r>
              <a:r>
                <a:rPr lang="en-US" sz="1800">
                  <a:solidFill>
                    <a:srgbClr val="000060"/>
                  </a:solidFill>
                </a:rPr>
                <a:t> unresponsiveness”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Unbelievable</a:t>
              </a:r>
              <a:r>
                <a:rPr lang="en-US" sz="1800">
                  <a:solidFill>
                    <a:srgbClr val="000060"/>
                  </a:solidFill>
                </a:rPr>
                <a:t> delays”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Unbelievable</a:t>
              </a:r>
              <a:r>
                <a:rPr lang="en-US" sz="1800">
                  <a:solidFill>
                    <a:srgbClr val="000060"/>
                  </a:solidFill>
                </a:rPr>
                <a:t> price”</a:t>
              </a:r>
            </a:p>
          </p:txBody>
        </p:sp>
      </p:grp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304800" y="5943600"/>
            <a:ext cx="85344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 algn="ctr"/>
            <a:r>
              <a:rPr lang="en-US" sz="2400"/>
              <a:t>How can we find out the meaning of these adjectives?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Structuring Feedback Text: Example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0" y="1066800"/>
            <a:ext cx="9144000" cy="1295400"/>
            <a:chOff x="150" y="720"/>
            <a:chExt cx="5610" cy="816"/>
          </a:xfrm>
        </p:grpSpPr>
        <p:grpSp>
          <p:nvGrpSpPr>
            <p:cNvPr id="20496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0498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Parsing the feedback</a:t>
                </a:r>
              </a:p>
            </p:txBody>
          </p:sp>
          <p:sp>
            <p:nvSpPr>
              <p:cNvPr id="20499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7" name="Rectangle 7"/>
            <p:cNvSpPr>
              <a:spLocks noChangeArrowheads="1"/>
            </p:cNvSpPr>
            <p:nvPr/>
          </p:nvSpPr>
          <p:spPr bwMode="auto">
            <a:xfrm>
              <a:off x="150" y="1056"/>
              <a:ext cx="561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0100" lvl="1" indent="-342900">
                <a:spcBef>
                  <a:spcPct val="50000"/>
                </a:spcBef>
              </a:pPr>
              <a:r>
                <a:rPr lang="en-US" sz="1800">
                  <a:solidFill>
                    <a:srgbClr val="000060"/>
                  </a:solidFill>
                </a:rPr>
                <a:t>P1: I was impressed by the </a:t>
              </a:r>
              <a:r>
                <a:rPr lang="en-US" sz="1800" b="1">
                  <a:solidFill>
                    <a:srgbClr val="000060"/>
                  </a:solidFill>
                </a:rPr>
                <a:t>speedy</a:t>
              </a:r>
              <a:r>
                <a:rPr lang="en-US" sz="1800">
                  <a:solidFill>
                    <a:srgbClr val="000060"/>
                  </a:solidFill>
                </a:rPr>
                <a:t> </a:t>
              </a:r>
              <a:r>
                <a:rPr lang="en-US" sz="1800" b="1">
                  <a:solidFill>
                    <a:srgbClr val="000060"/>
                  </a:solidFill>
                </a:rPr>
                <a:t>delivery</a:t>
              </a:r>
              <a:r>
                <a:rPr lang="en-US" sz="1800">
                  <a:solidFill>
                    <a:srgbClr val="000060"/>
                  </a:solidFill>
                </a:rPr>
                <a:t>! </a:t>
              </a:r>
              <a:r>
                <a:rPr lang="en-US" sz="1800" b="1">
                  <a:solidFill>
                    <a:srgbClr val="000060"/>
                  </a:solidFill>
                </a:rPr>
                <a:t>Great Service</a:t>
              </a:r>
              <a:r>
                <a:rPr lang="en-US" sz="1800">
                  <a:solidFill>
                    <a:srgbClr val="000060"/>
                  </a:solidFill>
                </a:rPr>
                <a:t>!</a:t>
              </a:r>
            </a:p>
            <a:p>
              <a:pPr marL="800100" lvl="1" indent="-342900">
                <a:spcBef>
                  <a:spcPct val="50000"/>
                </a:spcBef>
              </a:pPr>
              <a:r>
                <a:rPr lang="en-US" sz="1800">
                  <a:solidFill>
                    <a:srgbClr val="000060"/>
                  </a:solidFill>
                </a:rPr>
                <a:t>P2: The item arrived in </a:t>
              </a:r>
              <a:r>
                <a:rPr lang="en-US" sz="1800" b="1">
                  <a:solidFill>
                    <a:srgbClr val="000060"/>
                  </a:solidFill>
                </a:rPr>
                <a:t>awful packaging</a:t>
              </a:r>
              <a:r>
                <a:rPr lang="en-US" sz="1800">
                  <a:solidFill>
                    <a:srgbClr val="000060"/>
                  </a:solidFill>
                </a:rPr>
                <a:t>, but the </a:t>
              </a:r>
              <a:r>
                <a:rPr lang="en-US" sz="1800" b="1">
                  <a:solidFill>
                    <a:srgbClr val="000060"/>
                  </a:solidFill>
                </a:rPr>
                <a:t>delivery</a:t>
              </a:r>
              <a:r>
                <a:rPr lang="en-US" sz="1800">
                  <a:solidFill>
                    <a:srgbClr val="000060"/>
                  </a:solidFill>
                </a:rPr>
                <a:t> was </a:t>
              </a:r>
              <a:r>
                <a:rPr lang="en-US" sz="1800" b="1">
                  <a:solidFill>
                    <a:srgbClr val="000060"/>
                  </a:solidFill>
                </a:rPr>
                <a:t>speedy</a:t>
              </a:r>
              <a:r>
                <a:rPr lang="en-US" sz="1800">
                  <a:solidFill>
                    <a:srgbClr val="000060"/>
                  </a:solidFill>
                </a:rPr>
                <a:t> </a:t>
              </a:r>
              <a:endParaRPr lang="en-US" sz="1800" b="1">
                <a:solidFill>
                  <a:srgbClr val="000060"/>
                </a:solidFill>
              </a:endParaRPr>
            </a:p>
          </p:txBody>
        </p:sp>
      </p:grp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407988" y="2438400"/>
            <a:ext cx="8202612" cy="3810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rgbClr val="990000"/>
                </a:solidFill>
              </a:rPr>
              <a:t>Deriving reputation score</a:t>
            </a:r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>
            <a:off x="438150" y="2889250"/>
            <a:ext cx="8248650" cy="63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0" y="2971800"/>
            <a:ext cx="8382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50000"/>
              </a:spcBef>
            </a:pPr>
            <a:endParaRPr lang="en-US" sz="1800">
              <a:solidFill>
                <a:srgbClr val="000060"/>
              </a:solidFill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228600" y="2895600"/>
            <a:ext cx="891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/>
              <a:t>We assume that a modifier assigns a “score” to a dimension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600" b="1">
                <a:solidFill>
                  <a:srgbClr val="A50021"/>
                </a:solidFill>
              </a:rPr>
              <a:t>α(μ, </a:t>
            </a:r>
            <a:r>
              <a:rPr lang="en-US" sz="1600" b="1">
                <a:solidFill>
                  <a:srgbClr val="A50021"/>
                </a:solidFill>
              </a:rPr>
              <a:t>k):</a:t>
            </a:r>
            <a:r>
              <a:rPr lang="en-US" sz="1600">
                <a:solidFill>
                  <a:srgbClr val="A50021"/>
                </a:solidFill>
              </a:rPr>
              <a:t> </a:t>
            </a:r>
            <a:r>
              <a:rPr lang="en-US" sz="1600">
                <a:solidFill>
                  <a:srgbClr val="000060"/>
                </a:solidFill>
              </a:rPr>
              <a:t>score associated when modifier </a:t>
            </a:r>
            <a:r>
              <a:rPr lang="el-GR" sz="1600" b="1">
                <a:solidFill>
                  <a:srgbClr val="A50021"/>
                </a:solidFill>
              </a:rPr>
              <a:t>μ</a:t>
            </a:r>
            <a:r>
              <a:rPr lang="el-GR" sz="1600">
                <a:solidFill>
                  <a:srgbClr val="000060"/>
                </a:solidFill>
              </a:rPr>
              <a:t> </a:t>
            </a:r>
            <a:r>
              <a:rPr lang="en-US" sz="1600">
                <a:solidFill>
                  <a:srgbClr val="000060"/>
                </a:solidFill>
              </a:rPr>
              <a:t>evaluates the </a:t>
            </a:r>
            <a:r>
              <a:rPr lang="en-US" sz="1600" b="1" i="1">
                <a:solidFill>
                  <a:srgbClr val="A50021"/>
                </a:solidFill>
              </a:rPr>
              <a:t>k</a:t>
            </a:r>
            <a:r>
              <a:rPr lang="en-US" sz="1600">
                <a:solidFill>
                  <a:srgbClr val="000060"/>
                </a:solidFill>
              </a:rPr>
              <a:t>-th dimension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b="1">
                <a:solidFill>
                  <a:srgbClr val="A50021"/>
                </a:solidFill>
              </a:rPr>
              <a:t>w(k): </a:t>
            </a:r>
            <a:r>
              <a:rPr lang="en-US" sz="1600">
                <a:solidFill>
                  <a:srgbClr val="000060"/>
                </a:solidFill>
              </a:rPr>
              <a:t>weight of the </a:t>
            </a:r>
            <a:r>
              <a:rPr lang="en-US" sz="1600" b="1">
                <a:solidFill>
                  <a:srgbClr val="A50021"/>
                </a:solidFill>
              </a:rPr>
              <a:t>k</a:t>
            </a:r>
            <a:r>
              <a:rPr lang="en-US" sz="1600">
                <a:solidFill>
                  <a:srgbClr val="000060"/>
                </a:solidFill>
              </a:rPr>
              <a:t>-th dimension </a:t>
            </a:r>
            <a:endParaRPr lang="en-US" sz="1600" i="1">
              <a:solidFill>
                <a:srgbClr val="00006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000060"/>
                </a:solidFill>
              </a:rPr>
              <a:t>Thus, </a:t>
            </a:r>
            <a:r>
              <a:rPr lang="en-US" sz="1800" b="1">
                <a:solidFill>
                  <a:srgbClr val="000060"/>
                </a:solidFill>
              </a:rPr>
              <a:t>the overall (text) reputation score </a:t>
            </a:r>
            <a:r>
              <a:rPr lang="el-GR" sz="1800" b="1">
                <a:solidFill>
                  <a:srgbClr val="000060"/>
                </a:solidFill>
              </a:rPr>
              <a:t>Π(</a:t>
            </a:r>
            <a:r>
              <a:rPr lang="en-US" sz="1800" b="1">
                <a:solidFill>
                  <a:srgbClr val="000060"/>
                </a:solidFill>
              </a:rPr>
              <a:t>i</a:t>
            </a:r>
            <a:r>
              <a:rPr lang="el-GR" sz="1800" b="1">
                <a:solidFill>
                  <a:srgbClr val="000060"/>
                </a:solidFill>
              </a:rPr>
              <a:t>)</a:t>
            </a:r>
            <a:r>
              <a:rPr lang="en-US" sz="1800">
                <a:solidFill>
                  <a:srgbClr val="000060"/>
                </a:solidFill>
              </a:rPr>
              <a:t> is a sum: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endParaRPr lang="en-US" sz="1800">
              <a:solidFill>
                <a:srgbClr val="000060"/>
              </a:solidFill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838200" y="4800600"/>
            <a:ext cx="7239000" cy="1447800"/>
            <a:chOff x="838200" y="3048545"/>
            <a:chExt cx="7239000" cy="1636025"/>
          </a:xfrm>
        </p:grpSpPr>
        <p:sp>
          <p:nvSpPr>
            <p:cNvPr id="20494" name="Rectangle 32"/>
            <p:cNvSpPr>
              <a:spLocks noChangeArrowheads="1"/>
            </p:cNvSpPr>
            <p:nvPr/>
          </p:nvSpPr>
          <p:spPr bwMode="auto">
            <a:xfrm>
              <a:off x="1600200" y="3048545"/>
              <a:ext cx="6477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l-GR" sz="1800" b="1">
                  <a:solidFill>
                    <a:srgbClr val="000060"/>
                  </a:solidFill>
                </a:rPr>
                <a:t>Π</a:t>
              </a:r>
              <a:r>
                <a:rPr lang="en-US" sz="1800" b="1">
                  <a:solidFill>
                    <a:srgbClr val="000060"/>
                  </a:solidFill>
                </a:rPr>
                <a:t>(i) </a:t>
              </a:r>
              <a:r>
                <a:rPr lang="en-US" sz="1800">
                  <a:solidFill>
                    <a:srgbClr val="000060"/>
                  </a:solidFill>
                </a:rPr>
                <a:t>=	</a:t>
              </a:r>
              <a:r>
                <a:rPr lang="en-US" sz="1800" b="1">
                  <a:solidFill>
                    <a:srgbClr val="000060"/>
                  </a:solidFill>
                </a:rPr>
                <a:t>2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speedy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delivery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weight(delivery)</a:t>
              </a:r>
              <a:r>
                <a:rPr lang="el-GR" sz="1800">
                  <a:solidFill>
                    <a:srgbClr val="000060"/>
                  </a:solidFill>
                </a:rPr>
                <a:t>+</a:t>
              </a:r>
              <a:r>
                <a:rPr lang="en-US" sz="1800">
                  <a:solidFill>
                    <a:srgbClr val="000060"/>
                  </a:solidFill>
                </a:rPr>
                <a:t/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 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great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service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weight(service) </a:t>
              </a:r>
              <a:r>
                <a:rPr lang="en-US" sz="1800">
                  <a:solidFill>
                    <a:srgbClr val="000060"/>
                  </a:solidFill>
                </a:rPr>
                <a:t>+</a:t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awful, packaging)	* weight(packaging) </a:t>
              </a:r>
            </a:p>
          </p:txBody>
        </p:sp>
        <p:sp>
          <p:nvSpPr>
            <p:cNvPr id="20495" name="Rectangle 53"/>
            <p:cNvSpPr>
              <a:spLocks noChangeArrowheads="1"/>
            </p:cNvSpPr>
            <p:nvPr/>
          </p:nvSpPr>
          <p:spPr bwMode="auto">
            <a:xfrm>
              <a:off x="838200" y="4038597"/>
              <a:ext cx="184731" cy="645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990600" y="4800600"/>
            <a:ext cx="6858000" cy="1619250"/>
            <a:chOff x="990600" y="4800600"/>
            <a:chExt cx="6858000" cy="1619310"/>
          </a:xfrm>
        </p:grpSpPr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2895600" y="4800600"/>
              <a:ext cx="4953000" cy="1066840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1600200" y="4800600"/>
              <a:ext cx="609600" cy="1066840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2" name="Rectangle 85"/>
            <p:cNvSpPr>
              <a:spLocks noChangeArrowheads="1"/>
            </p:cNvSpPr>
            <p:nvPr/>
          </p:nvSpPr>
          <p:spPr bwMode="auto">
            <a:xfrm>
              <a:off x="4419600" y="6019800"/>
              <a:ext cx="15151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unknown</a:t>
              </a:r>
              <a:endParaRPr lang="en-US" b="1"/>
            </a:p>
          </p:txBody>
        </p:sp>
        <p:sp>
          <p:nvSpPr>
            <p:cNvPr id="20493" name="Rectangle 86"/>
            <p:cNvSpPr>
              <a:spLocks noChangeArrowheads="1"/>
            </p:cNvSpPr>
            <p:nvPr/>
          </p:nvSpPr>
          <p:spPr bwMode="auto">
            <a:xfrm>
              <a:off x="990600" y="6000690"/>
              <a:ext cx="1699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unknown?</a:t>
              </a:r>
              <a:endParaRPr lang="en-US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21507" name="Rectangle 18"/>
          <p:cNvSpPr>
            <a:spLocks noChangeArrowheads="1"/>
          </p:cNvSpPr>
          <p:nvPr/>
        </p:nvSpPr>
        <p:spPr bwMode="auto">
          <a:xfrm>
            <a:off x="228600" y="1524000"/>
            <a:ext cx="8610600" cy="2667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/>
              <a:t>How we capture price premiums</a:t>
            </a:r>
            <a:r>
              <a:rPr lang="en-US" sz="2800" b="1"/>
              <a:t> </a:t>
            </a:r>
            <a:endParaRPr lang="en-US" sz="2800"/>
          </a:p>
          <a:p>
            <a:pPr marL="342900" indent="-342900">
              <a:buFont typeface="Arial" charset="0"/>
              <a:buChar char="•"/>
            </a:pPr>
            <a:endParaRPr lang="en-US" sz="2800" b="1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How we structure text feedback</a:t>
            </a:r>
          </a:p>
          <a:p>
            <a:pPr marL="342900" indent="-342900">
              <a:buFont typeface="Arial" charset="0"/>
              <a:buChar char="•"/>
            </a:pPr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 b="1"/>
              <a:t>How we connect price premiums and 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Sentiment Scoring with Regressions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09600" y="1371600"/>
            <a:ext cx="8534400" cy="1295400"/>
            <a:chOff x="384" y="720"/>
            <a:chExt cx="5376" cy="816"/>
          </a:xfrm>
        </p:grpSpPr>
        <p:grpSp>
          <p:nvGrpSpPr>
            <p:cNvPr id="22545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2547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Scoring the dimensions</a:t>
                </a:r>
              </a:p>
            </p:txBody>
          </p:sp>
          <p:sp>
            <p:nvSpPr>
              <p:cNvPr id="22548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Use </a:t>
              </a:r>
              <a:r>
                <a:rPr lang="en-US" sz="1800" b="1">
                  <a:solidFill>
                    <a:srgbClr val="000060"/>
                  </a:solidFill>
                </a:rPr>
                <a:t>price premiums </a:t>
              </a:r>
              <a:r>
                <a:rPr lang="en-US" sz="1800">
                  <a:solidFill>
                    <a:srgbClr val="000060"/>
                  </a:solidFill>
                </a:rPr>
                <a:t>as “true” reputation score </a:t>
              </a:r>
              <a:r>
                <a:rPr lang="el-GR" b="1">
                  <a:solidFill>
                    <a:srgbClr val="000060"/>
                  </a:solidFill>
                </a:rPr>
                <a:t>Π(</a:t>
              </a:r>
              <a:r>
                <a:rPr lang="en-US" b="1">
                  <a:solidFill>
                    <a:srgbClr val="000060"/>
                  </a:solidFill>
                </a:rPr>
                <a:t>i)</a:t>
              </a:r>
              <a:endParaRPr lang="en-US" sz="1800" b="1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Use regression to assess scores (coefficients)</a:t>
              </a:r>
            </a:p>
          </p:txBody>
        </p:sp>
      </p:grpSp>
      <p:grpSp>
        <p:nvGrpSpPr>
          <p:cNvPr id="22532" name="Group 21"/>
          <p:cNvGrpSpPr>
            <a:grpSpLocks/>
          </p:cNvGrpSpPr>
          <p:nvPr/>
        </p:nvGrpSpPr>
        <p:grpSpPr bwMode="auto">
          <a:xfrm>
            <a:off x="533400" y="4267200"/>
            <a:ext cx="8534400" cy="1219200"/>
            <a:chOff x="384" y="720"/>
            <a:chExt cx="5376" cy="768"/>
          </a:xfrm>
        </p:grpSpPr>
        <p:grpSp>
          <p:nvGrpSpPr>
            <p:cNvPr id="22541" name="Group 22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2543" name="Text Box 23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Regressions</a:t>
                </a:r>
              </a:p>
            </p:txBody>
          </p:sp>
          <p:sp>
            <p:nvSpPr>
              <p:cNvPr id="22544" name="Line 24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Rectangle 25"/>
            <p:cNvSpPr>
              <a:spLocks noChangeArrowheads="1"/>
            </p:cNvSpPr>
            <p:nvPr/>
          </p:nvSpPr>
          <p:spPr bwMode="auto">
            <a:xfrm>
              <a:off x="384" y="1008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Control for all variables that affect price premiums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Control for all numeric scores of reputation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Examine effect of text: E.g., seller with “</a:t>
              </a:r>
              <a:r>
                <a:rPr lang="en-US" sz="1800" b="1">
                  <a:solidFill>
                    <a:srgbClr val="000060"/>
                  </a:solidFill>
                </a:rPr>
                <a:t>fast delivery</a:t>
              </a:r>
              <a:r>
                <a:rPr lang="en-US" sz="1800">
                  <a:solidFill>
                    <a:srgbClr val="000060"/>
                  </a:solidFill>
                </a:rPr>
                <a:t>” has premium $10 over seller with </a:t>
              </a:r>
              <a:r>
                <a:rPr lang="en-US" sz="1800" b="1">
                  <a:solidFill>
                    <a:srgbClr val="000060"/>
                  </a:solidFill>
                </a:rPr>
                <a:t>“slow delivery</a:t>
              </a:r>
              <a:r>
                <a:rPr lang="en-US" sz="1800">
                  <a:solidFill>
                    <a:srgbClr val="000060"/>
                  </a:solidFill>
                </a:rPr>
                <a:t>”, everything else being equal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en-US" sz="1800">
                  <a:solidFill>
                    <a:srgbClr val="000060"/>
                  </a:solidFill>
                </a:rPr>
                <a:t>		</a:t>
              </a:r>
              <a:r>
                <a:rPr lang="el-GR" sz="2800" b="1">
                  <a:solidFill>
                    <a:srgbClr val="000060"/>
                  </a:solidFill>
                  <a:sym typeface="Wingdings 3" pitchFamily="18" charset="2"/>
                </a:rPr>
                <a:t></a:t>
              </a:r>
              <a:r>
                <a:rPr lang="en-US" sz="1800" b="1">
                  <a:solidFill>
                    <a:srgbClr val="000060"/>
                  </a:solidFill>
                  <a:sym typeface="Wingdings 3" pitchFamily="18" charset="2"/>
                </a:rPr>
                <a:t> </a:t>
              </a:r>
              <a:r>
                <a:rPr lang="en-US" sz="1800" b="1">
                  <a:solidFill>
                    <a:srgbClr val="A50021"/>
                  </a:solidFill>
                  <a:sym typeface="Wingdings 3" pitchFamily="18" charset="2"/>
                </a:rPr>
                <a:t>“fast delivery” </a:t>
              </a:r>
              <a:r>
                <a:rPr lang="en-US" sz="1800">
                  <a:solidFill>
                    <a:srgbClr val="000060"/>
                  </a:solidFill>
                  <a:sym typeface="Wingdings 3" pitchFamily="18" charset="2"/>
                </a:rPr>
                <a:t>is </a:t>
              </a:r>
              <a:r>
                <a:rPr lang="en-US" sz="1800" b="1">
                  <a:solidFill>
                    <a:srgbClr val="000060"/>
                  </a:solidFill>
                  <a:sym typeface="Wingdings 3" pitchFamily="18" charset="2"/>
                </a:rPr>
                <a:t>$10 better </a:t>
              </a:r>
              <a:r>
                <a:rPr lang="en-US" sz="1800">
                  <a:solidFill>
                    <a:srgbClr val="000060"/>
                  </a:solidFill>
                  <a:sym typeface="Wingdings 3" pitchFamily="18" charset="2"/>
                </a:rPr>
                <a:t>than </a:t>
              </a:r>
              <a:r>
                <a:rPr lang="en-US" sz="1800" b="1">
                  <a:solidFill>
                    <a:srgbClr val="A50021"/>
                  </a:solidFill>
                  <a:sym typeface="Wingdings 3" pitchFamily="18" charset="2"/>
                </a:rPr>
                <a:t>“slow delivery”</a:t>
              </a:r>
              <a:endParaRPr lang="en-US" sz="1800">
                <a:solidFill>
                  <a:srgbClr val="A50021"/>
                </a:solidFill>
              </a:endParaRPr>
            </a:p>
          </p:txBody>
        </p:sp>
      </p:grpSp>
      <p:sp>
        <p:nvSpPr>
          <p:cNvPr id="22533" name="Text Box 29"/>
          <p:cNvSpPr txBox="1">
            <a:spLocks noChangeArrowheads="1"/>
          </p:cNvSpPr>
          <p:nvPr/>
        </p:nvSpPr>
        <p:spPr bwMode="auto">
          <a:xfrm>
            <a:off x="3886200" y="3886200"/>
            <a:ext cx="273208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600" b="1">
                <a:solidFill>
                  <a:srgbClr val="A50021"/>
                </a:solidFill>
              </a:rPr>
              <a:t>estimated coefficients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85800" y="2819400"/>
            <a:ext cx="7239000" cy="1447800"/>
            <a:chOff x="838200" y="3048545"/>
            <a:chExt cx="7239000" cy="1636025"/>
          </a:xfrm>
        </p:grpSpPr>
        <p:sp>
          <p:nvSpPr>
            <p:cNvPr id="22539" name="Rectangle 32"/>
            <p:cNvSpPr>
              <a:spLocks noChangeArrowheads="1"/>
            </p:cNvSpPr>
            <p:nvPr/>
          </p:nvSpPr>
          <p:spPr bwMode="auto">
            <a:xfrm>
              <a:off x="1600200" y="3048545"/>
              <a:ext cx="6477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l-GR" sz="1800" b="1">
                  <a:solidFill>
                    <a:srgbClr val="000060"/>
                  </a:solidFill>
                </a:rPr>
                <a:t>Π</a:t>
              </a:r>
              <a:r>
                <a:rPr lang="en-US" sz="1800" b="1">
                  <a:solidFill>
                    <a:srgbClr val="000060"/>
                  </a:solidFill>
                </a:rPr>
                <a:t>(i) </a:t>
              </a:r>
              <a:r>
                <a:rPr lang="en-US" sz="1800">
                  <a:solidFill>
                    <a:srgbClr val="000060"/>
                  </a:solidFill>
                </a:rPr>
                <a:t>=	</a:t>
              </a:r>
              <a:r>
                <a:rPr lang="en-US" sz="1800" b="1">
                  <a:solidFill>
                    <a:srgbClr val="000060"/>
                  </a:solidFill>
                </a:rPr>
                <a:t>2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speedy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delivery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weight(delivery)</a:t>
              </a:r>
              <a:r>
                <a:rPr lang="el-GR" sz="1800">
                  <a:solidFill>
                    <a:srgbClr val="000060"/>
                  </a:solidFill>
                </a:rPr>
                <a:t>+</a:t>
              </a:r>
              <a:r>
                <a:rPr lang="en-US" sz="1800">
                  <a:solidFill>
                    <a:srgbClr val="000060"/>
                  </a:solidFill>
                </a:rPr>
                <a:t/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 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great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service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weight(service) </a:t>
              </a:r>
              <a:r>
                <a:rPr lang="en-US" sz="1800">
                  <a:solidFill>
                    <a:srgbClr val="000060"/>
                  </a:solidFill>
                </a:rPr>
                <a:t>+</a:t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awful, packaging)	* weight(packaging) </a:t>
              </a:r>
            </a:p>
          </p:txBody>
        </p:sp>
        <p:sp>
          <p:nvSpPr>
            <p:cNvPr id="22540" name="Rectangle 53"/>
            <p:cNvSpPr>
              <a:spLocks noChangeArrowheads="1"/>
            </p:cNvSpPr>
            <p:nvPr/>
          </p:nvSpPr>
          <p:spPr bwMode="auto">
            <a:xfrm>
              <a:off x="838200" y="4038597"/>
              <a:ext cx="184731" cy="645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/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1143000" y="2819400"/>
            <a:ext cx="6553200" cy="1066800"/>
            <a:chOff x="1295400" y="4800596"/>
            <a:chExt cx="6553200" cy="1066844"/>
          </a:xfrm>
        </p:grpSpPr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2895600" y="4800596"/>
              <a:ext cx="4953000" cy="1066844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1630363" y="4800596"/>
              <a:ext cx="609600" cy="457219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8" name="Rectangle 86"/>
            <p:cNvSpPr>
              <a:spLocks noChangeArrowheads="1"/>
            </p:cNvSpPr>
            <p:nvPr/>
          </p:nvSpPr>
          <p:spPr bwMode="auto">
            <a:xfrm>
              <a:off x="1295400" y="5257813"/>
              <a:ext cx="1095172" cy="52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A50021"/>
                  </a:solidFill>
                </a:rPr>
                <a:t>Price</a:t>
              </a:r>
              <a:br>
                <a:rPr lang="en-US" sz="1400" b="1">
                  <a:solidFill>
                    <a:srgbClr val="A50021"/>
                  </a:solidFill>
                </a:rPr>
              </a:br>
              <a:r>
                <a:rPr lang="en-US" sz="1400" b="1">
                  <a:solidFill>
                    <a:srgbClr val="A50021"/>
                  </a:solidFill>
                </a:rPr>
                <a:t>Premium</a:t>
              </a:r>
              <a:endParaRPr lang="en-US" sz="1800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Indicative Dollar Values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Positive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019800" y="10541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Negative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8915400" cy="382588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/>
              <a:t>Natural</a:t>
            </a:r>
            <a:r>
              <a:rPr lang="en-US" sz="1900"/>
              <a:t> method for extracting sentiment </a:t>
            </a:r>
            <a:r>
              <a:rPr lang="en-US" sz="1900" b="1"/>
              <a:t>strength</a:t>
            </a:r>
            <a:r>
              <a:rPr lang="en-US" sz="1900"/>
              <a:t> and </a:t>
            </a:r>
            <a:r>
              <a:rPr lang="en-US" sz="1900" b="1"/>
              <a:t>polarity</a:t>
            </a:r>
            <a:endParaRPr lang="en-US" sz="1900" i="1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/>
          <a:srcRect t="6262" b="39139"/>
          <a:stretch>
            <a:fillRect/>
          </a:stretch>
        </p:blipFill>
        <p:spPr bwMode="auto">
          <a:xfrm>
            <a:off x="228600" y="1533525"/>
            <a:ext cx="4191000" cy="2657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4"/>
          <a:srcRect b="35802"/>
          <a:stretch>
            <a:fillRect/>
          </a:stretch>
        </p:blipFill>
        <p:spPr bwMode="auto">
          <a:xfrm>
            <a:off x="4648200" y="1549400"/>
            <a:ext cx="4133850" cy="264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00400" y="5029200"/>
            <a:ext cx="2514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good packaging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5029200"/>
            <a:ext cx="113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-$0.56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6200" y="6323013"/>
            <a:ext cx="8915400" cy="3825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/>
              <a:t>Naturally</a:t>
            </a:r>
            <a:r>
              <a:rPr lang="en-US" sz="1900"/>
              <a:t> captures the </a:t>
            </a:r>
            <a:r>
              <a:rPr lang="en-US" sz="1900" b="1"/>
              <a:t>pragmatic</a:t>
            </a:r>
            <a:r>
              <a:rPr lang="en-US" sz="1900"/>
              <a:t> meaning within the given </a:t>
            </a:r>
            <a:r>
              <a:rPr lang="en-US" sz="1900" b="1"/>
              <a:t>context</a:t>
            </a:r>
            <a:endParaRPr lang="en-US" sz="1900" b="1" i="1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1993900"/>
            <a:ext cx="6705600" cy="1676400"/>
            <a:chOff x="304800" y="1600200"/>
            <a:chExt cx="6705600" cy="1676400"/>
          </a:xfrm>
        </p:grpSpPr>
        <p:grpSp>
          <p:nvGrpSpPr>
            <p:cNvPr id="23567" name="Group 16"/>
            <p:cNvGrpSpPr>
              <a:grpSpLocks/>
            </p:cNvGrpSpPr>
            <p:nvPr/>
          </p:nvGrpSpPr>
          <p:grpSpPr bwMode="auto">
            <a:xfrm>
              <a:off x="1143000" y="1885890"/>
              <a:ext cx="5867400" cy="1390710"/>
              <a:chOff x="1143000" y="1828800"/>
              <a:chExt cx="5867400" cy="1390710"/>
            </a:xfrm>
          </p:grpSpPr>
          <p:sp>
            <p:nvSpPr>
              <p:cNvPr id="23572" name="Rectangle 9"/>
              <p:cNvSpPr>
                <a:spLocks noChangeArrowheads="1"/>
              </p:cNvSpPr>
              <p:nvPr/>
            </p:nvSpPr>
            <p:spPr bwMode="auto">
              <a:xfrm>
                <a:off x="2438400" y="2819400"/>
                <a:ext cx="4572000" cy="400110"/>
              </a:xfrm>
              <a:prstGeom prst="rect">
                <a:avLst/>
              </a:prstGeom>
              <a:solidFill>
                <a:srgbClr val="FFF2BB"/>
              </a:solidFill>
              <a:ln w="952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spcBef>
                    <a:spcPct val="50000"/>
                  </a:spcBef>
                </a:pPr>
                <a:r>
                  <a:rPr lang="en-US" i="1"/>
                  <a:t>captures misspellings as well</a:t>
                </a:r>
                <a:endParaRPr lang="en-US"/>
              </a:p>
            </p:txBody>
          </p:sp>
          <p:cxnSp>
            <p:nvCxnSpPr>
              <p:cNvPr id="23573" name="Straight Arrow Connector 11"/>
              <p:cNvCxnSpPr>
                <a:cxnSpLocks noChangeShapeType="1"/>
              </p:cNvCxnSpPr>
              <p:nvPr/>
            </p:nvCxnSpPr>
            <p:spPr bwMode="auto">
              <a:xfrm rot="10800000">
                <a:off x="1143000" y="1828800"/>
                <a:ext cx="2209800" cy="990600"/>
              </a:xfrm>
              <a:prstGeom prst="straightConnector1">
                <a:avLst/>
              </a:prstGeom>
              <a:noFill/>
              <a:ln w="19050" algn="ctr">
                <a:solidFill>
                  <a:srgbClr val="A5002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574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4572000" y="2362200"/>
                <a:ext cx="533400" cy="457200"/>
              </a:xfrm>
              <a:prstGeom prst="straightConnector1">
                <a:avLst/>
              </a:prstGeom>
              <a:noFill/>
              <a:ln w="19050" algn="ctr">
                <a:solidFill>
                  <a:srgbClr val="A5002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3568" name="Rounded Rectangle 18"/>
            <p:cNvSpPr>
              <a:spLocks noChangeArrowheads="1"/>
            </p:cNvSpPr>
            <p:nvPr/>
          </p:nvSpPr>
          <p:spPr bwMode="auto">
            <a:xfrm>
              <a:off x="304800" y="1600200"/>
              <a:ext cx="2286000" cy="2667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/>
            </a:p>
          </p:txBody>
        </p:sp>
        <p:sp>
          <p:nvSpPr>
            <p:cNvPr id="23569" name="Rounded Rectangle 19"/>
            <p:cNvSpPr>
              <a:spLocks noChangeArrowheads="1"/>
            </p:cNvSpPr>
            <p:nvPr/>
          </p:nvSpPr>
          <p:spPr bwMode="auto">
            <a:xfrm>
              <a:off x="4724400" y="2057400"/>
              <a:ext cx="1600200" cy="3048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/>
            </a:p>
          </p:txBody>
        </p:sp>
        <p:sp>
          <p:nvSpPr>
            <p:cNvPr id="23570" name="Rounded Rectangle 22"/>
            <p:cNvSpPr>
              <a:spLocks noChangeArrowheads="1"/>
            </p:cNvSpPr>
            <p:nvPr/>
          </p:nvSpPr>
          <p:spPr bwMode="auto">
            <a:xfrm>
              <a:off x="4800600" y="1600200"/>
              <a:ext cx="1828800" cy="3048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/>
            </a:p>
          </p:txBody>
        </p:sp>
        <p:cxnSp>
          <p:nvCxnSpPr>
            <p:cNvPr id="23571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3733800" y="1905000"/>
              <a:ext cx="1066800" cy="990600"/>
            </a:xfrm>
            <a:prstGeom prst="straightConnector1">
              <a:avLst/>
            </a:prstGeom>
            <a:noFill/>
            <a:ln w="19050" algn="ctr">
              <a:solidFill>
                <a:srgbClr val="A50021"/>
              </a:solidFill>
              <a:round/>
              <a:headEnd/>
              <a:tailEnd type="arrow" w="med" len="med"/>
            </a:ln>
          </p:spPr>
        </p:cxn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95600" y="5486400"/>
            <a:ext cx="1905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Positive? 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76800" y="54737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Negative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19800" y="5486400"/>
            <a:ext cx="381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125 1.4814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8" grpId="0"/>
      <p:bldP spid="22" grpId="0" animBg="1"/>
      <p:bldP spid="27" grpId="0"/>
      <p:bldP spid="27" grpId="1"/>
      <p:bldP spid="28" grpId="0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143000"/>
            <a:ext cx="8534400" cy="1295400"/>
            <a:chOff x="384" y="720"/>
            <a:chExt cx="5376" cy="8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5846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Some dimensions that matter</a:t>
                </a:r>
              </a:p>
            </p:txBody>
          </p:sp>
          <p:sp>
            <p:nvSpPr>
              <p:cNvPr id="35847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45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Delivery and contract fulfillment (extent and speed)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Product quality and appropriate description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Packaging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Customer service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Price (!)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Responsiveness/Communication (speed and quality)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Overall feeling (transaction)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Results</a:t>
            </a:r>
          </a:p>
        </p:txBody>
      </p:sp>
      <p:grpSp>
        <p:nvGrpSpPr>
          <p:cNvPr id="24579" name="Group 8"/>
          <p:cNvGrpSpPr>
            <a:grpSpLocks/>
          </p:cNvGrpSpPr>
          <p:nvPr/>
        </p:nvGrpSpPr>
        <p:grpSpPr bwMode="auto">
          <a:xfrm>
            <a:off x="609600" y="1295400"/>
            <a:ext cx="8534400" cy="1295400"/>
            <a:chOff x="384" y="720"/>
            <a:chExt cx="5376" cy="816"/>
          </a:xfrm>
        </p:grpSpPr>
        <p:grpSp>
          <p:nvGrpSpPr>
            <p:cNvPr id="24581" name="Group 9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4583" name="Text Box 10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Further evidence: Who will make the sale?</a:t>
                </a:r>
              </a:p>
            </p:txBody>
          </p:sp>
          <p:sp>
            <p:nvSpPr>
              <p:cNvPr id="24584" name="Line 11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Rectangle 12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Classifier that predicts sale given set of sellers 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Binary decision between seller and competitor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Used </a:t>
              </a:r>
              <a:r>
                <a:rPr lang="en-US" sz="1800" b="1">
                  <a:solidFill>
                    <a:srgbClr val="A50021"/>
                  </a:solidFill>
                </a:rPr>
                <a:t>Decision Trees</a:t>
              </a:r>
              <a:r>
                <a:rPr lang="en-US" sz="1800" b="1">
                  <a:solidFill>
                    <a:srgbClr val="000060"/>
                  </a:solidFill>
                </a:rPr>
                <a:t> </a:t>
              </a:r>
              <a:r>
                <a:rPr lang="en-US" sz="1800">
                  <a:solidFill>
                    <a:srgbClr val="000060"/>
                  </a:solidFill>
                </a:rPr>
                <a:t>(for interpretability)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b="1">
                  <a:solidFill>
                    <a:srgbClr val="000060"/>
                  </a:solidFill>
                </a:rPr>
                <a:t>Training</a:t>
              </a:r>
              <a:r>
                <a:rPr lang="en-US" sz="1800">
                  <a:solidFill>
                    <a:srgbClr val="000060"/>
                  </a:solidFill>
                </a:rPr>
                <a:t> on data from Oct-Jan, </a:t>
              </a:r>
              <a:r>
                <a:rPr lang="en-US" sz="1800" b="1">
                  <a:solidFill>
                    <a:srgbClr val="000060"/>
                  </a:solidFill>
                </a:rPr>
                <a:t>Test</a:t>
              </a:r>
              <a:r>
                <a:rPr lang="en-US" sz="1800">
                  <a:solidFill>
                    <a:srgbClr val="000060"/>
                  </a:solidFill>
                </a:rPr>
                <a:t> on data from Feb-Mar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 sz="180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Only prices and product characteristics: 55%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     + numerical reputation (stars), lifetime: 74%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     + encoded textual information: </a:t>
              </a:r>
              <a:r>
                <a:rPr lang="en-US" sz="1800" b="1">
                  <a:solidFill>
                    <a:srgbClr val="A50021"/>
                  </a:solidFill>
                </a:rPr>
                <a:t>89%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     text only: </a:t>
              </a:r>
              <a:r>
                <a:rPr lang="en-US" sz="1800" b="1">
                  <a:solidFill>
                    <a:srgbClr val="A50021"/>
                  </a:solidFill>
                </a:rPr>
                <a:t>87%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" y="6323013"/>
            <a:ext cx="8915400" cy="3825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/>
              <a:t>Text </a:t>
            </a:r>
            <a:r>
              <a:rPr lang="en-US" sz="1900"/>
              <a:t>carries </a:t>
            </a:r>
            <a:r>
              <a:rPr lang="en-US" sz="1900" b="1"/>
              <a:t>more information </a:t>
            </a:r>
            <a:r>
              <a:rPr lang="en-US" sz="1900"/>
              <a:t>than the numeric metrics </a:t>
            </a:r>
            <a:endParaRPr lang="en-US" sz="19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applications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1295400"/>
            <a:ext cx="8534400" cy="1295400"/>
            <a:chOff x="384" y="720"/>
            <a:chExt cx="5376" cy="816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7899" name="Text Box 12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Summarize and query reputation data</a:t>
                </a:r>
              </a:p>
            </p:txBody>
          </p:sp>
          <p:sp>
            <p:nvSpPr>
              <p:cNvPr id="37900" name="Line 13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8" name="Rectangle 14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b="1">
                  <a:solidFill>
                    <a:srgbClr val="000060"/>
                  </a:solidFill>
                </a:rPr>
                <a:t>Give me all merchants that deliver fast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800" i="1">
                  <a:solidFill>
                    <a:srgbClr val="000060"/>
                  </a:solidFill>
                </a:rPr>
                <a:t>SELECT merchant FROM reputation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800" i="1">
                  <a:solidFill>
                    <a:srgbClr val="000060"/>
                  </a:solidFill>
                </a:rPr>
                <a:t>WHERE delivery &gt; ‘fast’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</a:pPr>
              <a:endParaRPr lang="en-US" sz="1800" i="1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b="1">
                  <a:solidFill>
                    <a:srgbClr val="000060"/>
                  </a:solidFill>
                </a:rPr>
                <a:t>Summarize reputation of seller </a:t>
              </a:r>
              <a:r>
                <a:rPr lang="en-US" sz="1800" b="1" i="1">
                  <a:solidFill>
                    <a:srgbClr val="000060"/>
                  </a:solidFill>
                </a:rPr>
                <a:t>XYZ Inc</a:t>
              </a:r>
              <a:r>
                <a:rPr lang="en-US" sz="1800" b="1">
                  <a:solidFill>
                    <a:srgbClr val="000060"/>
                  </a:solidFill>
                </a:rPr>
                <a:t>. 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Delivery: 3.8/5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Responsiveness: 4.8/5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Packaging: 4.9/5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9600" y="5257800"/>
            <a:ext cx="8534400" cy="1295400"/>
            <a:chOff x="384" y="720"/>
            <a:chExt cx="5376" cy="816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7895" name="Text Box 17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Pricing reputation</a:t>
                </a:r>
              </a:p>
            </p:txBody>
          </p:sp>
          <p:sp>
            <p:nvSpPr>
              <p:cNvPr id="37896" name="Line 18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4" name="Rectangle 19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i="1">
                  <a:solidFill>
                    <a:srgbClr val="000060"/>
                  </a:solidFill>
                </a:rPr>
                <a:t>Given the competition, merchant XYZ can charge $20 more and still make the sale (confidence: 83%)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2322513"/>
            <a:ext cx="402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Seller: uCameraSite.com</a:t>
            </a: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914400" y="1143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39750" y="3617913"/>
            <a:ext cx="28971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Canon Powershot x300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Kodak - EasyShare 5.0MP 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Nikon - Coolpix 5.1MP 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Fuji FinePix 5.1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Canon PowerShot x900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16025" y="327025"/>
            <a:ext cx="8164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Reputation Pricing </a:t>
            </a:r>
            <a:r>
              <a:rPr lang="en-US" sz="3600" dirty="0"/>
              <a:t>Tool for Sellers 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81000" y="2995613"/>
            <a:ext cx="285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Your last 5 transactions in</a:t>
            </a: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3276600" y="3084513"/>
            <a:ext cx="11430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Cameras</a:t>
            </a: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908050" y="3313113"/>
            <a:ext cx="335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Name of product		Price</a:t>
            </a:r>
          </a:p>
        </p:txBody>
      </p: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3352800" y="3694113"/>
            <a:ext cx="914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20"/>
          <p:cNvSpPr>
            <a:spLocks noChangeArrowheads="1"/>
          </p:cNvSpPr>
          <p:nvPr/>
        </p:nvSpPr>
        <p:spPr bwMode="auto">
          <a:xfrm>
            <a:off x="3352800" y="3922713"/>
            <a:ext cx="11430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21"/>
          <p:cNvSpPr>
            <a:spLocks noChangeArrowheads="1"/>
          </p:cNvSpPr>
          <p:nvPr/>
        </p:nvSpPr>
        <p:spPr bwMode="auto">
          <a:xfrm>
            <a:off x="3352800" y="4151313"/>
            <a:ext cx="6858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3352800" y="4379913"/>
            <a:ext cx="8382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23"/>
          <p:cNvSpPr>
            <a:spLocks noChangeArrowheads="1"/>
          </p:cNvSpPr>
          <p:nvPr/>
        </p:nvSpPr>
        <p:spPr bwMode="auto">
          <a:xfrm>
            <a:off x="3352800" y="4608513"/>
            <a:ext cx="7620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24"/>
          <p:cNvSpPr>
            <a:spLocks noChangeArrowheads="1"/>
          </p:cNvSpPr>
          <p:nvPr/>
        </p:nvSpPr>
        <p:spPr bwMode="auto">
          <a:xfrm>
            <a:off x="5334000" y="2628900"/>
            <a:ext cx="20574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5334000" y="26543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1 - $431</a:t>
            </a:r>
          </a:p>
        </p:txBody>
      </p:sp>
      <p:sp>
        <p:nvSpPr>
          <p:cNvPr id="3088" name="Rectangle 26"/>
          <p:cNvSpPr>
            <a:spLocks noChangeArrowheads="1"/>
          </p:cNvSpPr>
          <p:nvPr/>
        </p:nvSpPr>
        <p:spPr bwMode="auto">
          <a:xfrm>
            <a:off x="5334000" y="3009900"/>
            <a:ext cx="17526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27"/>
          <p:cNvSpPr txBox="1">
            <a:spLocks noChangeArrowheads="1"/>
          </p:cNvSpPr>
          <p:nvPr/>
        </p:nvSpPr>
        <p:spPr bwMode="auto">
          <a:xfrm>
            <a:off x="5334000" y="30353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2 - $409</a:t>
            </a:r>
          </a:p>
        </p:txBody>
      </p:sp>
      <p:sp>
        <p:nvSpPr>
          <p:cNvPr id="3090" name="Rectangle 28"/>
          <p:cNvSpPr>
            <a:spLocks noChangeArrowheads="1"/>
          </p:cNvSpPr>
          <p:nvPr/>
        </p:nvSpPr>
        <p:spPr bwMode="auto">
          <a:xfrm>
            <a:off x="5334000" y="3390900"/>
            <a:ext cx="16002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29"/>
          <p:cNvSpPr txBox="1">
            <a:spLocks noChangeArrowheads="1"/>
          </p:cNvSpPr>
          <p:nvPr/>
        </p:nvSpPr>
        <p:spPr bwMode="auto">
          <a:xfrm>
            <a:off x="5334000" y="3416300"/>
            <a:ext cx="1119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You - $399</a:t>
            </a:r>
          </a:p>
        </p:txBody>
      </p:sp>
      <p:sp>
        <p:nvSpPr>
          <p:cNvPr id="3092" name="Rectangle 30"/>
          <p:cNvSpPr>
            <a:spLocks noChangeArrowheads="1"/>
          </p:cNvSpPr>
          <p:nvPr/>
        </p:nvSpPr>
        <p:spPr bwMode="auto">
          <a:xfrm>
            <a:off x="5334000" y="3771900"/>
            <a:ext cx="13716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31"/>
          <p:cNvSpPr txBox="1">
            <a:spLocks noChangeArrowheads="1"/>
          </p:cNvSpPr>
          <p:nvPr/>
        </p:nvSpPr>
        <p:spPr bwMode="auto">
          <a:xfrm>
            <a:off x="5334000" y="37973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3 - $382</a:t>
            </a:r>
          </a:p>
        </p:txBody>
      </p:sp>
      <p:sp>
        <p:nvSpPr>
          <p:cNvPr id="3094" name="Rectangle 32"/>
          <p:cNvSpPr>
            <a:spLocks noChangeArrowheads="1"/>
          </p:cNvSpPr>
          <p:nvPr/>
        </p:nvSpPr>
        <p:spPr bwMode="auto">
          <a:xfrm>
            <a:off x="5334000" y="4152900"/>
            <a:ext cx="12192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Text Box 33"/>
          <p:cNvSpPr txBox="1">
            <a:spLocks noChangeArrowheads="1"/>
          </p:cNvSpPr>
          <p:nvPr/>
        </p:nvSpPr>
        <p:spPr bwMode="auto">
          <a:xfrm>
            <a:off x="5334000" y="4178300"/>
            <a:ext cx="1225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4-$379</a:t>
            </a:r>
          </a:p>
        </p:txBody>
      </p:sp>
      <p:sp>
        <p:nvSpPr>
          <p:cNvPr id="3096" name="Rectangle 34"/>
          <p:cNvSpPr>
            <a:spLocks noChangeArrowheads="1"/>
          </p:cNvSpPr>
          <p:nvPr/>
        </p:nvSpPr>
        <p:spPr bwMode="auto">
          <a:xfrm>
            <a:off x="5334000" y="4533900"/>
            <a:ext cx="11430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35"/>
          <p:cNvSpPr txBox="1">
            <a:spLocks noChangeArrowheads="1"/>
          </p:cNvSpPr>
          <p:nvPr/>
        </p:nvSpPr>
        <p:spPr bwMode="auto">
          <a:xfrm>
            <a:off x="5334000" y="4559300"/>
            <a:ext cx="1225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5-$376</a:t>
            </a:r>
          </a:p>
        </p:txBody>
      </p:sp>
      <p:sp>
        <p:nvSpPr>
          <p:cNvPr id="3098" name="Rectangle 36"/>
          <p:cNvSpPr>
            <a:spLocks noChangeArrowheads="1"/>
          </p:cNvSpPr>
          <p:nvPr/>
        </p:nvSpPr>
        <p:spPr bwMode="auto">
          <a:xfrm>
            <a:off x="5181600" y="1638300"/>
            <a:ext cx="283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Canon Powershot x300</a:t>
            </a:r>
          </a:p>
          <a:p>
            <a:pPr algn="ctr"/>
            <a:endParaRPr lang="en-US" sz="800"/>
          </a:p>
          <a:p>
            <a:pPr algn="ctr"/>
            <a:r>
              <a:rPr lang="en-US" sz="1400"/>
              <a:t>Your competitive landscape</a:t>
            </a:r>
          </a:p>
          <a:p>
            <a:pPr algn="ctr"/>
            <a:r>
              <a:rPr lang="en-US" sz="1200" b="1"/>
              <a:t>Product Price   (</a:t>
            </a:r>
            <a:r>
              <a:rPr lang="en-US" sz="1400" b="1"/>
              <a:t>reputation</a:t>
            </a:r>
            <a:r>
              <a:rPr lang="en-US" sz="1200" b="1"/>
              <a:t>)</a:t>
            </a:r>
          </a:p>
        </p:txBody>
      </p:sp>
      <p:sp>
        <p:nvSpPr>
          <p:cNvPr id="3099" name="Text Box 37"/>
          <p:cNvSpPr txBox="1">
            <a:spLocks noChangeArrowheads="1"/>
          </p:cNvSpPr>
          <p:nvPr/>
        </p:nvSpPr>
        <p:spPr bwMode="auto">
          <a:xfrm>
            <a:off x="7467600" y="2628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(4.8)</a:t>
            </a:r>
          </a:p>
        </p:txBody>
      </p:sp>
      <p:sp>
        <p:nvSpPr>
          <p:cNvPr id="3100" name="Rectangle 38" descr="Wide upward diagonal"/>
          <p:cNvSpPr>
            <a:spLocks noChangeArrowheads="1"/>
          </p:cNvSpPr>
          <p:nvPr/>
        </p:nvSpPr>
        <p:spPr bwMode="auto">
          <a:xfrm>
            <a:off x="6934200" y="3390900"/>
            <a:ext cx="304800" cy="304800"/>
          </a:xfrm>
          <a:prstGeom prst="rect">
            <a:avLst/>
          </a:prstGeom>
          <a:pattFill prst="wdUpDiag">
            <a:fgClr>
              <a:srgbClr val="FF66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Text Box 39"/>
          <p:cNvSpPr txBox="1">
            <a:spLocks noChangeArrowheads="1"/>
          </p:cNvSpPr>
          <p:nvPr/>
        </p:nvSpPr>
        <p:spPr bwMode="auto">
          <a:xfrm>
            <a:off x="7467600" y="3009900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(4.65)</a:t>
            </a:r>
          </a:p>
        </p:txBody>
      </p:sp>
      <p:sp>
        <p:nvSpPr>
          <p:cNvPr id="3102" name="Text Box 40"/>
          <p:cNvSpPr txBox="1">
            <a:spLocks noChangeArrowheads="1"/>
          </p:cNvSpPr>
          <p:nvPr/>
        </p:nvSpPr>
        <p:spPr bwMode="auto">
          <a:xfrm>
            <a:off x="7467600" y="3390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(4.7)</a:t>
            </a:r>
          </a:p>
        </p:txBody>
      </p:sp>
      <p:sp>
        <p:nvSpPr>
          <p:cNvPr id="3103" name="Text Box 41"/>
          <p:cNvSpPr txBox="1">
            <a:spLocks noChangeArrowheads="1"/>
          </p:cNvSpPr>
          <p:nvPr/>
        </p:nvSpPr>
        <p:spPr bwMode="auto">
          <a:xfrm>
            <a:off x="7467600" y="3771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(3.9)</a:t>
            </a:r>
          </a:p>
        </p:txBody>
      </p:sp>
      <p:sp>
        <p:nvSpPr>
          <p:cNvPr id="3104" name="Text Box 42"/>
          <p:cNvSpPr txBox="1">
            <a:spLocks noChangeArrowheads="1"/>
          </p:cNvSpPr>
          <p:nvPr/>
        </p:nvSpPr>
        <p:spPr bwMode="auto">
          <a:xfrm>
            <a:off x="7467600" y="4152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(3.6)</a:t>
            </a:r>
          </a:p>
        </p:txBody>
      </p:sp>
      <p:sp>
        <p:nvSpPr>
          <p:cNvPr id="3105" name="Text Box 43"/>
          <p:cNvSpPr txBox="1">
            <a:spLocks noChangeArrowheads="1"/>
          </p:cNvSpPr>
          <p:nvPr/>
        </p:nvSpPr>
        <p:spPr bwMode="auto">
          <a:xfrm>
            <a:off x="7467600" y="4533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(3.4)</a:t>
            </a:r>
          </a:p>
        </p:txBody>
      </p:sp>
      <p:sp>
        <p:nvSpPr>
          <p:cNvPr id="3106" name="Line 44"/>
          <p:cNvSpPr>
            <a:spLocks noChangeShapeType="1"/>
          </p:cNvSpPr>
          <p:nvPr/>
        </p:nvSpPr>
        <p:spPr bwMode="auto">
          <a:xfrm flipV="1">
            <a:off x="6248400" y="3771900"/>
            <a:ext cx="838200" cy="182880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107" name="Picture 47" descr="MCj039685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30363"/>
            <a:ext cx="1371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8" name="Rectangle 49"/>
          <p:cNvSpPr>
            <a:spLocks noChangeArrowheads="1"/>
          </p:cNvSpPr>
          <p:nvPr/>
        </p:nvSpPr>
        <p:spPr bwMode="auto">
          <a:xfrm>
            <a:off x="685800" y="5376863"/>
            <a:ext cx="7567613" cy="8255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/>
              <a:t>Your Price: $399</a:t>
            </a:r>
            <a:br>
              <a:rPr lang="en-US" sz="1600" b="1"/>
            </a:br>
            <a:r>
              <a:rPr lang="en-US" sz="1600" b="1"/>
              <a:t>Your Reputation Price: $419</a:t>
            </a:r>
            <a:br>
              <a:rPr lang="en-US" sz="1600" b="1"/>
            </a:br>
            <a:r>
              <a:rPr lang="en-US" sz="1600" b="1"/>
              <a:t>Your Reputation Premium: $20 (5%)                                             </a:t>
            </a:r>
          </a:p>
        </p:txBody>
      </p:sp>
      <p:sp>
        <p:nvSpPr>
          <p:cNvPr id="3109" name="Text Box 50"/>
          <p:cNvSpPr txBox="1">
            <a:spLocks noChangeArrowheads="1"/>
          </p:cNvSpPr>
          <p:nvPr/>
        </p:nvSpPr>
        <p:spPr bwMode="auto">
          <a:xfrm>
            <a:off x="6859588" y="3429000"/>
            <a:ext cx="455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$20</a:t>
            </a:r>
          </a:p>
        </p:txBody>
      </p:sp>
      <p:pic>
        <p:nvPicPr>
          <p:cNvPr id="3110" name="Picture 46" descr="MCj043163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0292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1" name="Text Box 45"/>
          <p:cNvSpPr txBox="1">
            <a:spLocks noChangeArrowheads="1"/>
          </p:cNvSpPr>
          <p:nvPr/>
        </p:nvSpPr>
        <p:spPr bwMode="auto">
          <a:xfrm>
            <a:off x="5922963" y="5610225"/>
            <a:ext cx="2306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Left on the table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0"/>
          <p:cNvGraphicFramePr>
            <a:graphicFrameLocks noChangeAspect="1"/>
          </p:cNvGraphicFramePr>
          <p:nvPr/>
        </p:nvGraphicFramePr>
        <p:xfrm>
          <a:off x="4267200" y="2109788"/>
          <a:ext cx="5257800" cy="3757612"/>
        </p:xfrm>
        <a:graphic>
          <a:graphicData uri="http://schemas.openxmlformats.org/presentationml/2006/ole">
            <p:oleObj spid="_x0000_s92162" name="Chart" r:id="rId4" imgW="3200526" imgH="2286000" progId="Excel.Sheet.8">
              <p:embed/>
            </p:oleObj>
          </a:graphicData>
        </a:graphic>
      </p:graphicFrame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Quantitatively Understand &amp; Manage Seller Reputation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609600" y="990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7951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RSI Tool for Seller Reputation Management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57200" y="2009775"/>
            <a:ext cx="3532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i="1"/>
              <a:t>How your customers see you relative to other sellers: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81000" y="2819400"/>
            <a:ext cx="3962400" cy="1666875"/>
            <a:chOff x="288" y="1684"/>
            <a:chExt cx="2640" cy="1243"/>
          </a:xfrm>
        </p:grpSpPr>
        <p:sp>
          <p:nvSpPr>
            <p:cNvPr id="1042" name="Rectangle 14"/>
            <p:cNvSpPr>
              <a:spLocks noChangeArrowheads="1"/>
            </p:cNvSpPr>
            <p:nvPr/>
          </p:nvSpPr>
          <p:spPr bwMode="auto">
            <a:xfrm>
              <a:off x="1171" y="1716"/>
              <a:ext cx="509" cy="192"/>
            </a:xfrm>
            <a:prstGeom prst="rect">
              <a:avLst/>
            </a:prstGeom>
            <a:solidFill>
              <a:srgbClr val="3F0A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15"/>
            <p:cNvSpPr txBox="1">
              <a:spLocks noChangeArrowheads="1"/>
            </p:cNvSpPr>
            <p:nvPr/>
          </p:nvSpPr>
          <p:spPr bwMode="auto">
            <a:xfrm>
              <a:off x="1200" y="1716"/>
              <a:ext cx="5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35%*</a:t>
              </a:r>
            </a:p>
          </p:txBody>
        </p:sp>
        <p:sp>
          <p:nvSpPr>
            <p:cNvPr id="1044" name="Rectangle 16"/>
            <p:cNvSpPr>
              <a:spLocks noChangeArrowheads="1"/>
            </p:cNvSpPr>
            <p:nvPr/>
          </p:nvSpPr>
          <p:spPr bwMode="auto">
            <a:xfrm>
              <a:off x="1171" y="1956"/>
              <a:ext cx="1104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Text Box 17"/>
            <p:cNvSpPr txBox="1">
              <a:spLocks noChangeArrowheads="1"/>
            </p:cNvSpPr>
            <p:nvPr/>
          </p:nvSpPr>
          <p:spPr bwMode="auto">
            <a:xfrm>
              <a:off x="1200" y="1956"/>
              <a:ext cx="44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69%</a:t>
              </a:r>
            </a:p>
          </p:txBody>
        </p:sp>
        <p:sp>
          <p:nvSpPr>
            <p:cNvPr id="1046" name="Rectangle 18"/>
            <p:cNvSpPr>
              <a:spLocks noChangeArrowheads="1"/>
            </p:cNvSpPr>
            <p:nvPr/>
          </p:nvSpPr>
          <p:spPr bwMode="auto">
            <a:xfrm>
              <a:off x="1171" y="2196"/>
              <a:ext cx="1565" cy="19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Text Box 19"/>
            <p:cNvSpPr txBox="1">
              <a:spLocks noChangeArrowheads="1"/>
            </p:cNvSpPr>
            <p:nvPr/>
          </p:nvSpPr>
          <p:spPr bwMode="auto">
            <a:xfrm>
              <a:off x="1200" y="2197"/>
              <a:ext cx="4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89%</a:t>
              </a:r>
            </a:p>
          </p:txBody>
        </p:sp>
        <p:sp>
          <p:nvSpPr>
            <p:cNvPr id="1048" name="Rectangle 20"/>
            <p:cNvSpPr>
              <a:spLocks noChangeArrowheads="1"/>
            </p:cNvSpPr>
            <p:nvPr/>
          </p:nvSpPr>
          <p:spPr bwMode="auto">
            <a:xfrm>
              <a:off x="1171" y="2676"/>
              <a:ext cx="1373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Text Box 21"/>
            <p:cNvSpPr txBox="1">
              <a:spLocks noChangeArrowheads="1"/>
            </p:cNvSpPr>
            <p:nvPr/>
          </p:nvSpPr>
          <p:spPr bwMode="auto">
            <a:xfrm>
              <a:off x="1200" y="2676"/>
              <a:ext cx="4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82%</a:t>
              </a:r>
            </a:p>
          </p:txBody>
        </p:sp>
        <p:sp>
          <p:nvSpPr>
            <p:cNvPr id="1050" name="Rectangle 22"/>
            <p:cNvSpPr>
              <a:spLocks noChangeArrowheads="1"/>
            </p:cNvSpPr>
            <p:nvPr/>
          </p:nvSpPr>
          <p:spPr bwMode="auto">
            <a:xfrm>
              <a:off x="1171" y="2436"/>
              <a:ext cx="1757" cy="19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Text Box 23"/>
            <p:cNvSpPr txBox="1">
              <a:spLocks noChangeArrowheads="1"/>
            </p:cNvSpPr>
            <p:nvPr/>
          </p:nvSpPr>
          <p:spPr bwMode="auto">
            <a:xfrm>
              <a:off x="1200" y="2436"/>
              <a:ext cx="4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95%</a:t>
              </a:r>
            </a:p>
          </p:txBody>
        </p:sp>
        <p:sp>
          <p:nvSpPr>
            <p:cNvPr id="1052" name="Rectangle 38"/>
            <p:cNvSpPr>
              <a:spLocks noChangeArrowheads="1"/>
            </p:cNvSpPr>
            <p:nvPr/>
          </p:nvSpPr>
          <p:spPr bwMode="auto">
            <a:xfrm>
              <a:off x="288" y="1684"/>
              <a:ext cx="68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Service</a:t>
              </a:r>
            </a:p>
          </p:txBody>
        </p:sp>
        <p:sp>
          <p:nvSpPr>
            <p:cNvPr id="1053" name="Rectangle 39"/>
            <p:cNvSpPr>
              <a:spLocks noChangeArrowheads="1"/>
            </p:cNvSpPr>
            <p:nvPr/>
          </p:nvSpPr>
          <p:spPr bwMode="auto">
            <a:xfrm>
              <a:off x="288" y="1956"/>
              <a:ext cx="90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Packaging</a:t>
              </a:r>
            </a:p>
          </p:txBody>
        </p:sp>
        <p:sp>
          <p:nvSpPr>
            <p:cNvPr id="1054" name="Rectangle 40"/>
            <p:cNvSpPr>
              <a:spLocks noChangeArrowheads="1"/>
            </p:cNvSpPr>
            <p:nvPr/>
          </p:nvSpPr>
          <p:spPr bwMode="auto">
            <a:xfrm>
              <a:off x="288" y="2197"/>
              <a:ext cx="75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Delivery</a:t>
              </a:r>
            </a:p>
          </p:txBody>
        </p:sp>
        <p:sp>
          <p:nvSpPr>
            <p:cNvPr id="1055" name="Rectangle 41"/>
            <p:cNvSpPr>
              <a:spLocks noChangeArrowheads="1"/>
            </p:cNvSpPr>
            <p:nvPr/>
          </p:nvSpPr>
          <p:spPr bwMode="auto">
            <a:xfrm>
              <a:off x="288" y="2676"/>
              <a:ext cx="66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Overall</a:t>
              </a:r>
            </a:p>
          </p:txBody>
        </p:sp>
        <p:sp>
          <p:nvSpPr>
            <p:cNvPr id="1056" name="Rectangle 42"/>
            <p:cNvSpPr>
              <a:spLocks noChangeArrowheads="1"/>
            </p:cNvSpPr>
            <p:nvPr/>
          </p:nvSpPr>
          <p:spPr bwMode="auto">
            <a:xfrm>
              <a:off x="288" y="2437"/>
              <a:ext cx="66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Quality</a:t>
              </a:r>
            </a:p>
          </p:txBody>
        </p:sp>
      </p:grpSp>
      <p:sp>
        <p:nvSpPr>
          <p:cNvPr id="1032" name="Text Box 45"/>
          <p:cNvSpPr txBox="1">
            <a:spLocks noChangeArrowheads="1"/>
          </p:cNvSpPr>
          <p:nvPr/>
        </p:nvSpPr>
        <p:spPr bwMode="auto">
          <a:xfrm>
            <a:off x="4800600" y="19812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i="1"/>
              <a:t>Dimensions of your reputation and the relative importance to your customers:</a:t>
            </a:r>
          </a:p>
        </p:txBody>
      </p:sp>
      <p:sp>
        <p:nvSpPr>
          <p:cNvPr id="1033" name="Rectangle 52"/>
          <p:cNvSpPr>
            <a:spLocks noChangeArrowheads="1"/>
          </p:cNvSpPr>
          <p:nvPr/>
        </p:nvSpPr>
        <p:spPr bwMode="auto">
          <a:xfrm>
            <a:off x="6858000" y="3321050"/>
            <a:ext cx="811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Service</a:t>
            </a: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7162800" y="3962400"/>
            <a:ext cx="1062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Packaging</a:t>
            </a:r>
          </a:p>
        </p:txBody>
      </p:sp>
      <p:sp>
        <p:nvSpPr>
          <p:cNvPr id="1035" name="Rectangle 61"/>
          <p:cNvSpPr>
            <a:spLocks noChangeArrowheads="1"/>
          </p:cNvSpPr>
          <p:nvPr/>
        </p:nvSpPr>
        <p:spPr bwMode="auto">
          <a:xfrm>
            <a:off x="5562600" y="2743200"/>
            <a:ext cx="892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66"/>
                </a:solidFill>
              </a:rPr>
              <a:t>Delivery</a:t>
            </a:r>
          </a:p>
        </p:txBody>
      </p:sp>
      <p:sp>
        <p:nvSpPr>
          <p:cNvPr id="1036" name="Rectangle 62"/>
          <p:cNvSpPr>
            <a:spLocks noChangeArrowheads="1"/>
          </p:cNvSpPr>
          <p:nvPr/>
        </p:nvSpPr>
        <p:spPr bwMode="auto">
          <a:xfrm>
            <a:off x="5791200" y="3898900"/>
            <a:ext cx="796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Quality</a:t>
            </a:r>
          </a:p>
        </p:txBody>
      </p:sp>
      <p:sp>
        <p:nvSpPr>
          <p:cNvPr id="1037" name="Rectangle 63"/>
          <p:cNvSpPr>
            <a:spLocks noChangeArrowheads="1"/>
          </p:cNvSpPr>
          <p:nvPr/>
        </p:nvSpPr>
        <p:spPr bwMode="auto">
          <a:xfrm>
            <a:off x="6858000" y="4514850"/>
            <a:ext cx="669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Other</a:t>
            </a:r>
          </a:p>
        </p:txBody>
      </p:sp>
      <p:sp>
        <p:nvSpPr>
          <p:cNvPr id="1038" name="Text Box 64"/>
          <p:cNvSpPr txBox="1">
            <a:spLocks noChangeArrowheads="1"/>
          </p:cNvSpPr>
          <p:nvPr/>
        </p:nvSpPr>
        <p:spPr bwMode="auto">
          <a:xfrm>
            <a:off x="533400" y="4724400"/>
            <a:ext cx="2014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* Percentile of all merchants</a:t>
            </a:r>
          </a:p>
        </p:txBody>
      </p:sp>
      <p:sp>
        <p:nvSpPr>
          <p:cNvPr id="1039" name="Rectangle 65"/>
          <p:cNvSpPr>
            <a:spLocks noChangeArrowheads="1"/>
          </p:cNvSpPr>
          <p:nvPr/>
        </p:nvSpPr>
        <p:spPr bwMode="auto">
          <a:xfrm>
            <a:off x="304800" y="1905000"/>
            <a:ext cx="41910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66"/>
          <p:cNvSpPr>
            <a:spLocks noChangeArrowheads="1"/>
          </p:cNvSpPr>
          <p:nvPr/>
        </p:nvSpPr>
        <p:spPr bwMode="auto">
          <a:xfrm>
            <a:off x="4724400" y="1905000"/>
            <a:ext cx="41148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Text Box 68"/>
          <p:cNvSpPr txBox="1">
            <a:spLocks noChangeArrowheads="1"/>
          </p:cNvSpPr>
          <p:nvPr/>
        </p:nvSpPr>
        <p:spPr bwMode="auto">
          <a:xfrm>
            <a:off x="533400" y="5537200"/>
            <a:ext cx="8334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 RSI Products Automatically Identify the Dimensions of Reputation from Textual Feedback</a:t>
            </a:r>
          </a:p>
          <a:p>
            <a:pPr>
              <a:buFontTx/>
              <a:buChar char="•"/>
            </a:pPr>
            <a:r>
              <a:rPr lang="en-US" sz="1400"/>
              <a:t> Dimensions are Quantified Relative to Other Sellers and Relative to Buyer Importance</a:t>
            </a:r>
          </a:p>
          <a:p>
            <a:pPr>
              <a:buFontTx/>
              <a:buChar char="•"/>
            </a:pPr>
            <a:r>
              <a:rPr lang="en-US" sz="1400"/>
              <a:t> Sellers can Understand their Key Dimensions of Reputation and Manage them over Time</a:t>
            </a:r>
          </a:p>
          <a:p>
            <a:pPr>
              <a:buFontTx/>
              <a:buChar char="•"/>
            </a:pPr>
            <a:r>
              <a:rPr lang="en-US" sz="1400"/>
              <a:t> Arms Sellers with Vital Info to Compete on Reputation Dimensions other than Low Price.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Customers Rarely Buy Cheapest Item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6331" t="24100" r="78963" b="21455"/>
          <a:stretch>
            <a:fillRect/>
          </a:stretch>
        </p:blipFill>
        <p:spPr bwMode="auto">
          <a:xfrm>
            <a:off x="2895600" y="2819400"/>
            <a:ext cx="1887538" cy="403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63879" t="24100" r="23923" b="21832"/>
          <a:stretch>
            <a:fillRect/>
          </a:stretch>
        </p:blipFill>
        <p:spPr bwMode="auto">
          <a:xfrm>
            <a:off x="4271963" y="2814638"/>
            <a:ext cx="1577975" cy="4043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t="43205" r="51892" b="32956"/>
          <a:stretch>
            <a:fillRect/>
          </a:stretch>
        </p:blipFill>
        <p:spPr bwMode="auto">
          <a:xfrm>
            <a:off x="1828800" y="1143000"/>
            <a:ext cx="5486400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 l="88448" t="24100" r="2460" b="23933"/>
          <a:stretch>
            <a:fillRect/>
          </a:stretch>
        </p:blipFill>
        <p:spPr bwMode="auto">
          <a:xfrm>
            <a:off x="5621338" y="2819400"/>
            <a:ext cx="1176337" cy="3886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743200" y="2743200"/>
            <a:ext cx="4114800" cy="411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438400" y="2590800"/>
            <a:ext cx="4648200" cy="1295400"/>
          </a:xfrm>
          <a:prstGeom prst="rect">
            <a:avLst/>
          </a:prstGeom>
          <a:solidFill>
            <a:schemeClr val="bg1">
              <a:alpha val="7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2514600" y="4572000"/>
            <a:ext cx="4648200" cy="2286000"/>
          </a:xfrm>
          <a:prstGeom prst="rect">
            <a:avLst/>
          </a:prstGeom>
          <a:solidFill>
            <a:schemeClr val="bg1">
              <a:alpha val="7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5130" name="Oval 11"/>
          <p:cNvSpPr>
            <a:spLocks noChangeArrowheads="1"/>
          </p:cNvSpPr>
          <p:nvPr/>
        </p:nvSpPr>
        <p:spPr bwMode="auto">
          <a:xfrm>
            <a:off x="1600200" y="3759200"/>
            <a:ext cx="62484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43000" y="1676400"/>
            <a:ext cx="319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Marketplace Search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914400" y="1143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638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Buyer’s Tool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33475" y="2667000"/>
            <a:ext cx="2940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Used Market (ex: Amazon)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971675" y="3429000"/>
            <a:ext cx="2667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Price Range $250-$300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029200" y="2209800"/>
            <a:ext cx="3581400" cy="2971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76475" y="3810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1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190875" y="3810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2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76475" y="4191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4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190875" y="4191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3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0200" y="5791200"/>
            <a:ext cx="5834063" cy="3365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/>
              <a:t>Sort by Price/Service/Delivery/other dimensions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819275" y="2286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Canon PS SD700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38200" y="3727450"/>
            <a:ext cx="102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Service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38200" y="4114800"/>
            <a:ext cx="1362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Packaging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838200" y="4540250"/>
            <a:ext cx="112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Delivery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838200" y="33528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Price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60938" y="1676400"/>
            <a:ext cx="372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Dimension Comparison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8674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5029200" y="2514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5065713" y="2574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1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5867400" y="2209800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Price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400800" y="2209800"/>
            <a:ext cx="706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Service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7077075" y="2209800"/>
            <a:ext cx="779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Package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7839075" y="2209800"/>
            <a:ext cx="771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Delivery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64008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70866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78486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5029200" y="289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5029200" y="3276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5029200" y="3657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029200" y="4038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5029200" y="4419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029200" y="4800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5065713" y="2971800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2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5065713" y="3352800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3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065713" y="3733800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4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5065713" y="4098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5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5065713" y="4479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6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065713" y="4860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Show me the Money!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381000" y="2514600"/>
            <a:ext cx="8093075" cy="366713"/>
            <a:chOff x="374" y="877"/>
            <a:chExt cx="5098" cy="231"/>
          </a:xfrm>
        </p:grpSpPr>
        <p:sp>
          <p:nvSpPr>
            <p:cNvPr id="25611" name="Text Box 5"/>
            <p:cNvSpPr txBox="1">
              <a:spLocks noChangeArrowheads="1"/>
            </p:cNvSpPr>
            <p:nvPr/>
          </p:nvSpPr>
          <p:spPr bwMode="auto">
            <a:xfrm>
              <a:off x="374" y="877"/>
              <a:ext cx="505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>
              <a:spAutoFit/>
            </a:bodyPr>
            <a:lstStyle/>
            <a:p>
              <a:r>
                <a:rPr lang="en-US" sz="1800" b="1" i="1">
                  <a:solidFill>
                    <a:srgbClr val="990000"/>
                  </a:solidFill>
                </a:rPr>
                <a:t>Other Applications</a:t>
              </a:r>
            </a:p>
          </p:txBody>
        </p:sp>
        <p:sp>
          <p:nvSpPr>
            <p:cNvPr id="25612" name="Line 6"/>
            <p:cNvSpPr>
              <a:spLocks noChangeShapeType="1"/>
            </p:cNvSpPr>
            <p:nvPr/>
          </p:nvSpPr>
          <p:spPr bwMode="auto">
            <a:xfrm>
              <a:off x="384" y="1104"/>
              <a:ext cx="50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2" name="Rectangle 7"/>
          <p:cNvSpPr>
            <a:spLocks noChangeArrowheads="1"/>
          </p:cNvSpPr>
          <p:nvPr/>
        </p:nvSpPr>
        <p:spPr bwMode="auto">
          <a:xfrm>
            <a:off x="304800" y="2881313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Reputation was an easy case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(both for NLP and econometrics)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0"/>
                </a:solidFill>
              </a:rPr>
              <a:t>Product Reviews and Product Sales (</a:t>
            </a:r>
            <a:r>
              <a:rPr lang="en-US" b="1" dirty="0">
                <a:solidFill>
                  <a:srgbClr val="000060"/>
                </a:solidFill>
              </a:rPr>
              <a:t>KDD’07, </a:t>
            </a:r>
            <a:r>
              <a:rPr lang="en-US" b="1" dirty="0" err="1">
                <a:solidFill>
                  <a:srgbClr val="000060"/>
                </a:solidFill>
              </a:rPr>
              <a:t>Archack</a:t>
            </a:r>
            <a:r>
              <a:rPr lang="en-US" b="1" dirty="0">
                <a:solidFill>
                  <a:srgbClr val="000060"/>
                </a:solidFill>
              </a:rPr>
              <a:t> et al.</a:t>
            </a:r>
            <a:r>
              <a:rPr lang="en-US" dirty="0">
                <a:solidFill>
                  <a:srgbClr val="000060"/>
                </a:solidFill>
              </a:rPr>
              <a:t>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000060"/>
                </a:solidFill>
              </a:rPr>
              <a:t>Much longer text, data sparseness problems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0"/>
                </a:solidFill>
              </a:rPr>
              <a:t>Financial News and Stock Option Prices</a:t>
            </a:r>
            <a:endParaRPr lang="en-US" sz="1800" dirty="0">
              <a:solidFill>
                <a:srgbClr val="000060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000060"/>
                </a:solidFill>
              </a:rPr>
              <a:t>No “sentiment”; need to estimate effect of actual facts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0"/>
                </a:solidFill>
              </a:rPr>
              <a:t>Political News and </a:t>
            </a:r>
            <a:r>
              <a:rPr lang="en-US" dirty="0" smtClean="0">
                <a:solidFill>
                  <a:srgbClr val="000060"/>
                </a:solidFill>
              </a:rPr>
              <a:t>Prediction Markets</a:t>
            </a:r>
            <a:endParaRPr lang="en-US" dirty="0">
              <a:solidFill>
                <a:srgbClr val="00006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0"/>
                </a:solidFill>
              </a:rPr>
              <a:t>Product Description Summary and Product Sales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000060"/>
                </a:solidFill>
              </a:rPr>
              <a:t>Optimal summary length and contents depends on what maximizes profit</a:t>
            </a:r>
          </a:p>
        </p:txBody>
      </p:sp>
      <p:grpSp>
        <p:nvGrpSpPr>
          <p:cNvPr id="25605" name="Group 14"/>
          <p:cNvGrpSpPr>
            <a:grpSpLocks/>
          </p:cNvGrpSpPr>
          <p:nvPr/>
        </p:nvGrpSpPr>
        <p:grpSpPr bwMode="auto">
          <a:xfrm>
            <a:off x="381000" y="1219200"/>
            <a:ext cx="8534400" cy="1295400"/>
            <a:chOff x="384" y="720"/>
            <a:chExt cx="5376" cy="816"/>
          </a:xfrm>
        </p:grpSpPr>
        <p:grpSp>
          <p:nvGrpSpPr>
            <p:cNvPr id="25607" name="Group 15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5609" name="Text Box 16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Broader contribution</a:t>
                </a:r>
              </a:p>
            </p:txBody>
          </p:sp>
          <p:sp>
            <p:nvSpPr>
              <p:cNvPr id="25610" name="Line 17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8" name="Rectangle 18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Economic data appear in </a:t>
              </a:r>
              <a:r>
                <a:rPr lang="en-US" b="1">
                  <a:solidFill>
                    <a:srgbClr val="000060"/>
                  </a:solidFill>
                </a:rPr>
                <a:t>many</a:t>
              </a:r>
              <a:r>
                <a:rPr lang="en-US">
                  <a:solidFill>
                    <a:srgbClr val="000060"/>
                  </a:solidFill>
                </a:rPr>
                <a:t> contexts and there is </a:t>
              </a:r>
              <a:r>
                <a:rPr lang="en-US" b="1">
                  <a:solidFill>
                    <a:srgbClr val="000060"/>
                  </a:solidFill>
                </a:rPr>
                <a:t>rich</a:t>
              </a:r>
              <a:r>
                <a:rPr lang="en-US">
                  <a:solidFill>
                    <a:srgbClr val="000060"/>
                  </a:solidFill>
                </a:rPr>
                <a:t> literature on </a:t>
              </a:r>
              <a:r>
                <a:rPr lang="en-US" b="1">
                  <a:solidFill>
                    <a:srgbClr val="000060"/>
                  </a:solidFill>
                </a:rPr>
                <a:t>how to handle </a:t>
              </a:r>
              <a:r>
                <a:rPr lang="en-US">
                  <a:solidFill>
                    <a:srgbClr val="000060"/>
                  </a:solidFill>
                </a:rPr>
                <a:t>such data</a:t>
              </a:r>
            </a:p>
          </p:txBody>
        </p:sp>
      </p:grpSp>
      <p:pic>
        <p:nvPicPr>
          <p:cNvPr id="25606" name="Picture 13" descr="C:\Users\Panos Ipeirotis\Desktop\moneyv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r>
              <a:rPr lang="en-US" sz="2800" dirty="0"/>
              <a:t>Examine changes in demand and estimate weights of features and strength of </a:t>
            </a:r>
            <a:r>
              <a:rPr lang="en-US" sz="2800" dirty="0" smtClean="0"/>
              <a:t>evaluations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Reviews and Product Sales</a:t>
            </a:r>
            <a:endParaRPr lang="en-US" dirty="0"/>
          </a:p>
        </p:txBody>
      </p:sp>
      <p:pic>
        <p:nvPicPr>
          <p:cNvPr id="158724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33700"/>
            <a:ext cx="1047750" cy="876300"/>
          </a:xfrm>
          <a:prstGeom prst="rect">
            <a:avLst/>
          </a:prstGeom>
          <a:noFill/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676400" y="3924300"/>
            <a:ext cx="204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“poor  lenses”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819400" y="300990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+3%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447800" y="24003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“excellent  lenses”</a:t>
            </a:r>
          </a:p>
        </p:txBody>
      </p:sp>
      <p:pic>
        <p:nvPicPr>
          <p:cNvPr id="158728" name="Picture 8" descr="untitledD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57700"/>
            <a:ext cx="1047750" cy="876300"/>
          </a:xfrm>
          <a:prstGeom prst="rect">
            <a:avLst/>
          </a:prstGeom>
          <a:noFill/>
        </p:spPr>
      </p:pic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2895600" y="4533900"/>
            <a:ext cx="906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-1%</a:t>
            </a:r>
          </a:p>
        </p:txBody>
      </p:sp>
      <p:pic>
        <p:nvPicPr>
          <p:cNvPr id="158730" name="Picture 10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33700"/>
            <a:ext cx="1047750" cy="876300"/>
          </a:xfrm>
          <a:prstGeom prst="rect">
            <a:avLst/>
          </a:prstGeom>
          <a:noFill/>
        </p:spPr>
      </p:pic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5029200" y="3924300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“poor  photos”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6172200" y="300990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+6%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4800600" y="240030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“excellent  photos”</a:t>
            </a:r>
          </a:p>
        </p:txBody>
      </p:sp>
      <p:pic>
        <p:nvPicPr>
          <p:cNvPr id="158734" name="Picture 14" descr="untitledD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457700"/>
            <a:ext cx="1047750" cy="876300"/>
          </a:xfrm>
          <a:prstGeom prst="rect">
            <a:avLst/>
          </a:prstGeom>
          <a:noFill/>
        </p:spPr>
      </p:pic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6248400" y="4533900"/>
            <a:ext cx="906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/>
              <a:t>-2%</a:t>
            </a: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0" y="5562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200" dirty="0"/>
              <a:t>Feature “</a:t>
            </a:r>
            <a:r>
              <a:rPr lang="en-US" sz="2200" i="1" dirty="0"/>
              <a:t>photos”</a:t>
            </a:r>
            <a:r>
              <a:rPr lang="en-US" sz="2200" dirty="0"/>
              <a:t> is </a:t>
            </a:r>
            <a:r>
              <a:rPr lang="en-US" sz="2200" dirty="0" smtClean="0"/>
              <a:t>two time more important </a:t>
            </a:r>
            <a:r>
              <a:rPr lang="en-US" sz="2200" dirty="0"/>
              <a:t>than “</a:t>
            </a:r>
            <a:r>
              <a:rPr lang="en-US" sz="2200" i="1" dirty="0"/>
              <a:t>lenses”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200" i="1" dirty="0"/>
              <a:t>“Excellent”</a:t>
            </a:r>
            <a:r>
              <a:rPr lang="en-US" sz="2200" dirty="0"/>
              <a:t> is positive, “</a:t>
            </a:r>
            <a:r>
              <a:rPr lang="en-US" sz="2200" i="1" dirty="0"/>
              <a:t>poor”</a:t>
            </a:r>
            <a:r>
              <a:rPr lang="en-US" sz="2200" dirty="0"/>
              <a:t> is negative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200" i="1" dirty="0"/>
              <a:t>“Excellent”</a:t>
            </a:r>
            <a:r>
              <a:rPr lang="en-US" sz="2200" dirty="0"/>
              <a:t> is three times stronger than “</a:t>
            </a:r>
            <a:r>
              <a:rPr lang="en-US" sz="2200" i="1" dirty="0"/>
              <a:t>poor”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Political News and Prediction Markets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81400" y="546729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Hillary Clinton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143000"/>
            <a:ext cx="75914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News and Prediction Markets</a:t>
            </a:r>
            <a:endParaRPr lang="en-US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9678"/>
            <a:ext cx="9144000" cy="348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Political News and Prediction Markets</a:t>
            </a:r>
            <a:endParaRPr lang="en-US" dirty="0" smtClean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648700" cy="39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429000" y="54102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4"/>
              </a:rPr>
              <a:t>Mitt Romney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News and Prediction Markets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4489"/>
            <a:ext cx="9144000" cy="348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you! Questions?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z="3200" smtClean="0"/>
              <a:t>http://economining.stern.nyu.edu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Overflow Slides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Price Premiums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 Customers Irrational?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6331" t="24100" r="78963" b="21455"/>
          <a:stretch>
            <a:fillRect/>
          </a:stretch>
        </p:blipFill>
        <p:spPr bwMode="auto">
          <a:xfrm>
            <a:off x="4114800" y="2819400"/>
            <a:ext cx="1887538" cy="403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63879" t="24100" r="23923" b="21832"/>
          <a:stretch>
            <a:fillRect/>
          </a:stretch>
        </p:blipFill>
        <p:spPr bwMode="auto">
          <a:xfrm>
            <a:off x="5491163" y="2814638"/>
            <a:ext cx="1577975" cy="4043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 t="43205" r="51892" b="32956"/>
          <a:stretch>
            <a:fillRect/>
          </a:stretch>
        </p:blipFill>
        <p:spPr bwMode="auto">
          <a:xfrm>
            <a:off x="3048000" y="1143000"/>
            <a:ext cx="5486400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88448" t="24100" r="2460" b="23933"/>
          <a:stretch>
            <a:fillRect/>
          </a:stretch>
        </p:blipFill>
        <p:spPr bwMode="auto">
          <a:xfrm>
            <a:off x="6840538" y="2819400"/>
            <a:ext cx="1176337" cy="3886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62400" y="2743200"/>
            <a:ext cx="4114800" cy="411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657600" y="2743200"/>
            <a:ext cx="4648200" cy="11430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733800" y="4572000"/>
            <a:ext cx="4648200" cy="22860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733800" y="3759200"/>
            <a:ext cx="4724400" cy="914400"/>
          </a:xfrm>
          <a:prstGeom prst="ellipse">
            <a:avLst/>
          </a:prstGeom>
          <a:noFill/>
          <a:ln w="47625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grpSp>
        <p:nvGrpSpPr>
          <p:cNvPr id="6155" name="Group 39"/>
          <p:cNvGrpSpPr>
            <a:grpSpLocks/>
          </p:cNvGrpSpPr>
          <p:nvPr/>
        </p:nvGrpSpPr>
        <p:grpSpPr bwMode="auto">
          <a:xfrm>
            <a:off x="152400" y="3048000"/>
            <a:ext cx="5791200" cy="1219200"/>
            <a:chOff x="96" y="1920"/>
            <a:chExt cx="3648" cy="768"/>
          </a:xfrm>
        </p:grpSpPr>
        <p:sp>
          <p:nvSpPr>
            <p:cNvPr id="6170" name="Line 14"/>
            <p:cNvSpPr>
              <a:spLocks noChangeShapeType="1"/>
            </p:cNvSpPr>
            <p:nvPr/>
          </p:nvSpPr>
          <p:spPr bwMode="auto">
            <a:xfrm>
              <a:off x="1344" y="1920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6171" name="Line 15"/>
            <p:cNvSpPr>
              <a:spLocks noChangeShapeType="1"/>
            </p:cNvSpPr>
            <p:nvPr/>
          </p:nvSpPr>
          <p:spPr bwMode="auto">
            <a:xfrm>
              <a:off x="96" y="268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6172" name="Line 16"/>
            <p:cNvSpPr>
              <a:spLocks noChangeShapeType="1"/>
            </p:cNvSpPr>
            <p:nvPr/>
          </p:nvSpPr>
          <p:spPr bwMode="auto">
            <a:xfrm>
              <a:off x="2016" y="230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6173" name="Text Box 17"/>
            <p:cNvSpPr txBox="1">
              <a:spLocks noChangeArrowheads="1"/>
            </p:cNvSpPr>
            <p:nvPr/>
          </p:nvSpPr>
          <p:spPr bwMode="auto">
            <a:xfrm>
              <a:off x="1728" y="2400"/>
              <a:ext cx="624" cy="21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$11.04</a:t>
              </a:r>
            </a:p>
          </p:txBody>
        </p:sp>
        <p:sp>
          <p:nvSpPr>
            <p:cNvPr id="6174" name="Line 18"/>
            <p:cNvSpPr>
              <a:spLocks noChangeShapeType="1"/>
            </p:cNvSpPr>
            <p:nvPr/>
          </p:nvSpPr>
          <p:spPr bwMode="auto">
            <a:xfrm>
              <a:off x="1488" y="2304"/>
              <a:ext cx="225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6175" name="Line 11"/>
            <p:cNvSpPr>
              <a:spLocks noChangeShapeType="1"/>
            </p:cNvSpPr>
            <p:nvPr/>
          </p:nvSpPr>
          <p:spPr bwMode="auto">
            <a:xfrm>
              <a:off x="1488" y="1920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6176" name="Text Box 12"/>
            <p:cNvSpPr txBox="1">
              <a:spLocks noChangeArrowheads="1"/>
            </p:cNvSpPr>
            <p:nvPr/>
          </p:nvSpPr>
          <p:spPr bwMode="auto">
            <a:xfrm>
              <a:off x="1152" y="2208"/>
              <a:ext cx="624" cy="21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$18.28</a:t>
              </a:r>
              <a:r>
                <a:rPr lang="en-US" sz="1400" b="1"/>
                <a:t> </a:t>
              </a:r>
            </a:p>
          </p:txBody>
        </p:sp>
      </p:grpSp>
      <p:grpSp>
        <p:nvGrpSpPr>
          <p:cNvPr id="6156" name="Group 38"/>
          <p:cNvGrpSpPr>
            <a:grpSpLocks/>
          </p:cNvGrpSpPr>
          <p:nvPr/>
        </p:nvGrpSpPr>
        <p:grpSpPr bwMode="auto">
          <a:xfrm>
            <a:off x="0" y="4267200"/>
            <a:ext cx="6019800" cy="2286000"/>
            <a:chOff x="0" y="2688"/>
            <a:chExt cx="3792" cy="1440"/>
          </a:xfrm>
        </p:grpSpPr>
        <p:sp>
          <p:nvSpPr>
            <p:cNvPr id="9230" name="Line 20"/>
            <p:cNvSpPr>
              <a:spLocks noChangeShapeType="1"/>
            </p:cNvSpPr>
            <p:nvPr/>
          </p:nvSpPr>
          <p:spPr bwMode="auto">
            <a:xfrm>
              <a:off x="1776" y="2688"/>
              <a:ext cx="0" cy="384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31" name="Text Box 21"/>
            <p:cNvSpPr txBox="1">
              <a:spLocks noChangeArrowheads="1"/>
            </p:cNvSpPr>
            <p:nvPr/>
          </p:nvSpPr>
          <p:spPr bwMode="auto">
            <a:xfrm>
              <a:off x="1536" y="2784"/>
              <a:ext cx="576" cy="19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-$0.61</a:t>
              </a:r>
            </a:p>
          </p:txBody>
        </p:sp>
        <p:sp>
          <p:nvSpPr>
            <p:cNvPr id="9232" name="Line 24"/>
            <p:cNvSpPr>
              <a:spLocks noChangeShapeType="1"/>
            </p:cNvSpPr>
            <p:nvPr/>
          </p:nvSpPr>
          <p:spPr bwMode="auto">
            <a:xfrm>
              <a:off x="816" y="2688"/>
              <a:ext cx="0" cy="1104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33" name="Text Box 25"/>
            <p:cNvSpPr txBox="1">
              <a:spLocks noChangeArrowheads="1"/>
            </p:cNvSpPr>
            <p:nvPr/>
          </p:nvSpPr>
          <p:spPr bwMode="auto">
            <a:xfrm>
              <a:off x="528" y="3218"/>
              <a:ext cx="576" cy="19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-$9.00</a:t>
              </a:r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288" y="2688"/>
              <a:ext cx="0" cy="144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35" name="Text Box 29"/>
            <p:cNvSpPr txBox="1">
              <a:spLocks noChangeArrowheads="1"/>
            </p:cNvSpPr>
            <p:nvPr/>
          </p:nvSpPr>
          <p:spPr bwMode="auto">
            <a:xfrm>
              <a:off x="0" y="3504"/>
              <a:ext cx="624" cy="19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-$11.40</a:t>
              </a:r>
            </a:p>
          </p:txBody>
        </p:sp>
        <p:sp>
          <p:nvSpPr>
            <p:cNvPr id="9236" name="Line 30"/>
            <p:cNvSpPr>
              <a:spLocks noChangeShapeType="1"/>
            </p:cNvSpPr>
            <p:nvPr/>
          </p:nvSpPr>
          <p:spPr bwMode="auto">
            <a:xfrm>
              <a:off x="624" y="3792"/>
              <a:ext cx="3168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37" name="Line 31"/>
            <p:cNvSpPr>
              <a:spLocks noChangeShapeType="1"/>
            </p:cNvSpPr>
            <p:nvPr/>
          </p:nvSpPr>
          <p:spPr bwMode="auto">
            <a:xfrm>
              <a:off x="144" y="4128"/>
              <a:ext cx="3648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38" name="Line 32"/>
            <p:cNvSpPr>
              <a:spLocks noChangeShapeType="1"/>
            </p:cNvSpPr>
            <p:nvPr/>
          </p:nvSpPr>
          <p:spPr bwMode="auto">
            <a:xfrm>
              <a:off x="1104" y="3408"/>
              <a:ext cx="264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39" name="Line 33"/>
            <p:cNvSpPr>
              <a:spLocks noChangeShapeType="1"/>
            </p:cNvSpPr>
            <p:nvPr/>
          </p:nvSpPr>
          <p:spPr bwMode="auto">
            <a:xfrm>
              <a:off x="1680" y="3072"/>
              <a:ext cx="2112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40" name="Line 34"/>
            <p:cNvSpPr>
              <a:spLocks noChangeShapeType="1"/>
            </p:cNvSpPr>
            <p:nvPr/>
          </p:nvSpPr>
          <p:spPr bwMode="auto">
            <a:xfrm>
              <a:off x="1248" y="2688"/>
              <a:ext cx="0" cy="72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 lIns="90483" tIns="44447" rIns="90483" bIns="44447"/>
            <a:lstStyle/>
            <a:p>
              <a:pPr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41" name="Text Box 35"/>
            <p:cNvSpPr txBox="1">
              <a:spLocks noChangeArrowheads="1"/>
            </p:cNvSpPr>
            <p:nvPr/>
          </p:nvSpPr>
          <p:spPr bwMode="auto">
            <a:xfrm>
              <a:off x="960" y="2978"/>
              <a:ext cx="576" cy="19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-$1.04</a:t>
              </a:r>
            </a:p>
          </p:txBody>
        </p:sp>
      </p:grpSp>
      <p:sp>
        <p:nvSpPr>
          <p:cNvPr id="1191973" name="AutoShape 37"/>
          <p:cNvSpPr>
            <a:spLocks noChangeArrowheads="1"/>
          </p:cNvSpPr>
          <p:nvPr/>
        </p:nvSpPr>
        <p:spPr bwMode="auto">
          <a:xfrm>
            <a:off x="0" y="838200"/>
            <a:ext cx="2971800" cy="1524000"/>
          </a:xfrm>
          <a:prstGeom prst="wedgeRectCallout">
            <a:avLst>
              <a:gd name="adj1" fmla="val 42940"/>
              <a:gd name="adj2" fmla="val 11449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/>
          <a:lstStyle/>
          <a:p>
            <a:pPr marL="342900" indent="-342900" algn="ctr"/>
            <a:r>
              <a:rPr lang="en-US" sz="1800"/>
              <a:t>BuyDig.com gets</a:t>
            </a:r>
          </a:p>
          <a:p>
            <a:pPr marL="342900" indent="-342900" algn="ctr"/>
            <a:r>
              <a:rPr lang="en-US" sz="2400" b="1"/>
              <a:t>Price Premiums</a:t>
            </a:r>
          </a:p>
          <a:p>
            <a:pPr marL="342900" indent="-342900" algn="ctr"/>
            <a:r>
              <a:rPr lang="en-US" sz="1600"/>
              <a:t>(customers pay more than</a:t>
            </a:r>
          </a:p>
          <a:p>
            <a:pPr marL="342900" indent="-342900" algn="ctr"/>
            <a:r>
              <a:rPr lang="en-US" sz="1600"/>
              <a:t>the minimum price)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Relative Price Premiums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applications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609600" y="1295400"/>
            <a:ext cx="8534400" cy="1295400"/>
            <a:chOff x="384" y="720"/>
            <a:chExt cx="5376" cy="816"/>
          </a:xfrm>
        </p:grpSpPr>
        <p:grpSp>
          <p:nvGrpSpPr>
            <p:cNvPr id="29705" name="Group 11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9707" name="Text Box 12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Summarize and query reputation data</a:t>
                </a:r>
              </a:p>
            </p:txBody>
          </p:sp>
          <p:sp>
            <p:nvSpPr>
              <p:cNvPr id="29708" name="Line 13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b="1">
                  <a:solidFill>
                    <a:srgbClr val="000060"/>
                  </a:solidFill>
                </a:rPr>
                <a:t>Give me all merchants that deliver fast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800" i="1">
                  <a:solidFill>
                    <a:srgbClr val="000060"/>
                  </a:solidFill>
                </a:rPr>
                <a:t>SELECT merchant FROM reputation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800" i="1">
                  <a:solidFill>
                    <a:srgbClr val="000060"/>
                  </a:solidFill>
                </a:rPr>
                <a:t>WHERE delivery &gt; ‘fast’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</a:pPr>
              <a:endParaRPr lang="en-US" sz="1800" i="1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b="1">
                  <a:solidFill>
                    <a:srgbClr val="000060"/>
                  </a:solidFill>
                </a:rPr>
                <a:t>Summarize reputation of seller </a:t>
              </a:r>
              <a:r>
                <a:rPr lang="en-US" sz="1800" b="1" i="1">
                  <a:solidFill>
                    <a:srgbClr val="000060"/>
                  </a:solidFill>
                </a:rPr>
                <a:t>XYZ Inc</a:t>
              </a:r>
              <a:r>
                <a:rPr lang="en-US" sz="1800" b="1">
                  <a:solidFill>
                    <a:srgbClr val="000060"/>
                  </a:solidFill>
                </a:rPr>
                <a:t>. 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Delivery: 3.8/5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Responsiveness: 4.8/5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Packaging: 4.9/5</a:t>
              </a:r>
            </a:p>
          </p:txBody>
        </p:sp>
      </p:grp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609600" y="5257800"/>
            <a:ext cx="8534400" cy="1295400"/>
            <a:chOff x="384" y="720"/>
            <a:chExt cx="5376" cy="816"/>
          </a:xfrm>
        </p:grpSpPr>
        <p:grpSp>
          <p:nvGrpSpPr>
            <p:cNvPr id="29701" name="Group 16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9703" name="Text Box 17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Pricing reputation</a:t>
                </a:r>
              </a:p>
            </p:txBody>
          </p:sp>
          <p:sp>
            <p:nvSpPr>
              <p:cNvPr id="29704" name="Line 18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2" name="Rectangle 19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i="1">
                  <a:solidFill>
                    <a:srgbClr val="000060"/>
                  </a:solidFill>
                </a:rPr>
                <a:t>Given the competition, merchant XYZ can charge $20 more and still make the sale (confidence: 83%)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2786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2788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2789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7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1148935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 l="931" t="48854" r="27383" b="27280"/>
          <a:stretch>
            <a:fillRect/>
          </a:stretch>
        </p:blipFill>
        <p:spPr>
          <a:xfrm>
            <a:off x="0" y="1752600"/>
            <a:ext cx="9144000" cy="2282825"/>
          </a:xfrm>
          <a:noFill/>
        </p:spPr>
      </p:pic>
      <p:sp>
        <p:nvSpPr>
          <p:cNvPr id="11489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1148937" name="AutoShape 9"/>
          <p:cNvSpPr>
            <a:spLocks noChangeArrowheads="1"/>
          </p:cNvSpPr>
          <p:nvPr/>
        </p:nvSpPr>
        <p:spPr bwMode="auto">
          <a:xfrm>
            <a:off x="0" y="2740025"/>
            <a:ext cx="11430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1148938" name="AutoShape 10"/>
          <p:cNvSpPr>
            <a:spLocks noChangeArrowheads="1"/>
          </p:cNvSpPr>
          <p:nvPr/>
        </p:nvSpPr>
        <p:spPr bwMode="auto">
          <a:xfrm>
            <a:off x="3962400" y="2740025"/>
            <a:ext cx="16002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1148939" name="AutoShape 11"/>
          <p:cNvSpPr>
            <a:spLocks noChangeArrowheads="1"/>
          </p:cNvSpPr>
          <p:nvPr/>
        </p:nvSpPr>
        <p:spPr bwMode="auto">
          <a:xfrm>
            <a:off x="5638800" y="2740025"/>
            <a:ext cx="20574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1148940" name="AutoShape 12"/>
          <p:cNvSpPr>
            <a:spLocks noChangeArrowheads="1"/>
          </p:cNvSpPr>
          <p:nvPr/>
        </p:nvSpPr>
        <p:spPr bwMode="auto">
          <a:xfrm>
            <a:off x="8001000" y="2740025"/>
            <a:ext cx="8382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 flipH="1" flipV="1">
            <a:off x="457200" y="4111625"/>
            <a:ext cx="990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066800" y="5330825"/>
            <a:ext cx="10668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Seller</a:t>
            </a:r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 flipV="1">
            <a:off x="6324600" y="4111625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5867400" y="5254625"/>
            <a:ext cx="1295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Listing</a:t>
            </a:r>
          </a:p>
        </p:txBody>
      </p:sp>
      <p:sp>
        <p:nvSpPr>
          <p:cNvPr id="32781" name="Line 17"/>
          <p:cNvSpPr>
            <a:spLocks noChangeShapeType="1"/>
          </p:cNvSpPr>
          <p:nvPr/>
        </p:nvSpPr>
        <p:spPr bwMode="auto">
          <a:xfrm flipV="1">
            <a:off x="4572000" y="4111625"/>
            <a:ext cx="76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4038600" y="5254625"/>
            <a:ext cx="10668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Item</a:t>
            </a:r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 flipV="1">
            <a:off x="8153400" y="4111625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84" name="Text Box 20"/>
          <p:cNvSpPr txBox="1">
            <a:spLocks noChangeArrowheads="1"/>
          </p:cNvSpPr>
          <p:nvPr/>
        </p:nvSpPr>
        <p:spPr bwMode="auto">
          <a:xfrm>
            <a:off x="7696200" y="5254625"/>
            <a:ext cx="1295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Price</a:t>
            </a:r>
          </a:p>
        </p:txBody>
      </p:sp>
      <p:sp>
        <p:nvSpPr>
          <p:cNvPr id="32785" name="Text Box 21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When item is sold, listing disappears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7" grpId="0" animBg="1"/>
      <p:bldP spid="1148938" grpId="0" animBg="1"/>
      <p:bldP spid="1148939" grpId="0" animBg="1"/>
      <p:bldP spid="11489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3872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3874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3875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73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33795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 l="44537" t="48882" r="29816" b="37630"/>
          <a:stretch>
            <a:fillRect/>
          </a:stretch>
        </p:blipFill>
        <p:spPr>
          <a:xfrm>
            <a:off x="152400" y="3657600"/>
            <a:ext cx="3271838" cy="1289050"/>
          </a:xfrm>
          <a:noFill/>
          <a:ln>
            <a:solidFill>
              <a:schemeClr val="tx1"/>
            </a:solidFill>
          </a:ln>
        </p:spPr>
      </p:pic>
      <p:sp>
        <p:nvSpPr>
          <p:cNvPr id="11960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33797" name="Text Box 21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While listing appears, item is still available</a:t>
            </a:r>
          </a:p>
        </p:txBody>
      </p:sp>
      <p:sp>
        <p:nvSpPr>
          <p:cNvPr id="33798" name="Line 27"/>
          <p:cNvSpPr>
            <a:spLocks noChangeShapeType="1"/>
          </p:cNvSpPr>
          <p:nvPr/>
        </p:nvSpPr>
        <p:spPr bwMode="auto">
          <a:xfrm>
            <a:off x="3429000" y="4267200"/>
            <a:ext cx="23622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799" name="Line 28"/>
          <p:cNvSpPr>
            <a:spLocks noChangeShapeType="1"/>
          </p:cNvSpPr>
          <p:nvPr/>
        </p:nvSpPr>
        <p:spPr bwMode="auto">
          <a:xfrm>
            <a:off x="0" y="3352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0" name="Text Box 29"/>
          <p:cNvSpPr txBox="1">
            <a:spLocks noChangeArrowheads="1"/>
          </p:cNvSpPr>
          <p:nvPr/>
        </p:nvSpPr>
        <p:spPr bwMode="auto">
          <a:xfrm>
            <a:off x="8229600" y="2819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3801" name="Line 32"/>
          <p:cNvSpPr>
            <a:spLocks noChangeShapeType="1"/>
          </p:cNvSpPr>
          <p:nvPr/>
        </p:nvSpPr>
        <p:spPr bwMode="auto">
          <a:xfrm>
            <a:off x="1524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2" name="Line 36"/>
          <p:cNvSpPr>
            <a:spLocks noChangeShapeType="1"/>
          </p:cNvSpPr>
          <p:nvPr/>
        </p:nvSpPr>
        <p:spPr bwMode="auto">
          <a:xfrm>
            <a:off x="2209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3" name="Line 37"/>
          <p:cNvSpPr>
            <a:spLocks noChangeShapeType="1"/>
          </p:cNvSpPr>
          <p:nvPr/>
        </p:nvSpPr>
        <p:spPr bwMode="auto">
          <a:xfrm>
            <a:off x="2895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4" name="Line 38"/>
          <p:cNvSpPr>
            <a:spLocks noChangeShapeType="1"/>
          </p:cNvSpPr>
          <p:nvPr/>
        </p:nvSpPr>
        <p:spPr bwMode="auto">
          <a:xfrm>
            <a:off x="3581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5" name="Line 40"/>
          <p:cNvSpPr>
            <a:spLocks noChangeShapeType="1"/>
          </p:cNvSpPr>
          <p:nvPr/>
        </p:nvSpPr>
        <p:spPr bwMode="auto">
          <a:xfrm>
            <a:off x="4267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6" name="Line 41"/>
          <p:cNvSpPr>
            <a:spLocks noChangeShapeType="1"/>
          </p:cNvSpPr>
          <p:nvPr/>
        </p:nvSpPr>
        <p:spPr bwMode="auto">
          <a:xfrm>
            <a:off x="4953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7" name="Line 42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8" name="Line 43"/>
          <p:cNvSpPr>
            <a:spLocks noChangeShapeType="1"/>
          </p:cNvSpPr>
          <p:nvPr/>
        </p:nvSpPr>
        <p:spPr bwMode="auto">
          <a:xfrm>
            <a:off x="838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9" name="Line 44"/>
          <p:cNvSpPr>
            <a:spLocks noChangeShapeType="1"/>
          </p:cNvSpPr>
          <p:nvPr/>
        </p:nvSpPr>
        <p:spPr bwMode="auto">
          <a:xfrm>
            <a:off x="6324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10" name="Line 45"/>
          <p:cNvSpPr>
            <a:spLocks noChangeShapeType="1"/>
          </p:cNvSpPr>
          <p:nvPr/>
        </p:nvSpPr>
        <p:spPr bwMode="auto">
          <a:xfrm>
            <a:off x="7010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11" name="Line 46"/>
          <p:cNvSpPr>
            <a:spLocks noChangeShapeType="1"/>
          </p:cNvSpPr>
          <p:nvPr/>
        </p:nvSpPr>
        <p:spPr bwMode="auto">
          <a:xfrm>
            <a:off x="7696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12" name="Line 48"/>
          <p:cNvSpPr>
            <a:spLocks noChangeShapeType="1"/>
          </p:cNvSpPr>
          <p:nvPr/>
        </p:nvSpPr>
        <p:spPr bwMode="auto">
          <a:xfrm>
            <a:off x="152400" y="25146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grpSp>
        <p:nvGrpSpPr>
          <p:cNvPr id="33813" name="Group 71"/>
          <p:cNvGrpSpPr>
            <a:grpSpLocks/>
          </p:cNvGrpSpPr>
          <p:nvPr/>
        </p:nvGrpSpPr>
        <p:grpSpPr bwMode="auto">
          <a:xfrm>
            <a:off x="279400" y="3124200"/>
            <a:ext cx="6858000" cy="228600"/>
            <a:chOff x="624" y="1680"/>
            <a:chExt cx="4320" cy="528"/>
          </a:xfrm>
        </p:grpSpPr>
        <p:sp>
          <p:nvSpPr>
            <p:cNvPr id="33861" name="Line 6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2" name="Line 6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3" name="Line 6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4" name="Line 6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5" name="Line 6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6" name="Line 6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7" name="Line 6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8" name="Line 6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9" name="Line 6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70" name="Line 6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71" name="Line 7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3814" name="Group 72"/>
          <p:cNvGrpSpPr>
            <a:grpSpLocks/>
          </p:cNvGrpSpPr>
          <p:nvPr/>
        </p:nvGrpSpPr>
        <p:grpSpPr bwMode="auto">
          <a:xfrm>
            <a:off x="431800" y="3124200"/>
            <a:ext cx="6858000" cy="228600"/>
            <a:chOff x="624" y="1680"/>
            <a:chExt cx="4320" cy="528"/>
          </a:xfrm>
        </p:grpSpPr>
        <p:sp>
          <p:nvSpPr>
            <p:cNvPr id="33850" name="Line 73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1" name="Line 74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2" name="Line 75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3" name="Line 76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4" name="Line 77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5" name="Line 78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6" name="Line 79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7" name="Line 80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8" name="Line 81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9" name="Line 82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0" name="Line 83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3815" name="Group 84"/>
          <p:cNvGrpSpPr>
            <a:grpSpLocks/>
          </p:cNvGrpSpPr>
          <p:nvPr/>
        </p:nvGrpSpPr>
        <p:grpSpPr bwMode="auto">
          <a:xfrm>
            <a:off x="584200" y="3124200"/>
            <a:ext cx="6858000" cy="228600"/>
            <a:chOff x="624" y="1680"/>
            <a:chExt cx="4320" cy="528"/>
          </a:xfrm>
        </p:grpSpPr>
        <p:sp>
          <p:nvSpPr>
            <p:cNvPr id="33839" name="Line 85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0" name="Line 86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1" name="Line 87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2" name="Line 88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3" name="Line 89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4" name="Line 90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5" name="Line 91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6" name="Line 92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7" name="Line 93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8" name="Line 94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9" name="Line 95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3816" name="Group 96"/>
          <p:cNvGrpSpPr>
            <a:grpSpLocks/>
          </p:cNvGrpSpPr>
          <p:nvPr/>
        </p:nvGrpSpPr>
        <p:grpSpPr bwMode="auto">
          <a:xfrm>
            <a:off x="736600" y="3124200"/>
            <a:ext cx="6858000" cy="228600"/>
            <a:chOff x="624" y="1680"/>
            <a:chExt cx="4320" cy="528"/>
          </a:xfrm>
        </p:grpSpPr>
        <p:sp>
          <p:nvSpPr>
            <p:cNvPr id="33828" name="Line 97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29" name="Line 98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0" name="Line 99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1" name="Line 100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2" name="Line 101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3" name="Line 102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4" name="Line 103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5" name="Line 104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6" name="Line 105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7" name="Line 106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8" name="Line 107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33817" name="Rectangle 111"/>
          <p:cNvSpPr>
            <a:spLocks noChangeArrowheads="1"/>
          </p:cNvSpPr>
          <p:nvPr/>
        </p:nvSpPr>
        <p:spPr bwMode="auto">
          <a:xfrm>
            <a:off x="152400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33819" name="Rectangle 28"/>
          <p:cNvSpPr>
            <a:spLocks noChangeArrowheads="1"/>
          </p:cNvSpPr>
          <p:nvPr/>
        </p:nvSpPr>
        <p:spPr bwMode="auto">
          <a:xfrm>
            <a:off x="6858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1371600" y="2209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33821" name="Rectangle 30"/>
          <p:cNvSpPr>
            <a:spLocks noChangeArrowheads="1"/>
          </p:cNvSpPr>
          <p:nvPr/>
        </p:nvSpPr>
        <p:spPr bwMode="auto">
          <a:xfrm>
            <a:off x="20574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33822" name="Rectangle 31"/>
          <p:cNvSpPr>
            <a:spLocks noChangeArrowheads="1"/>
          </p:cNvSpPr>
          <p:nvPr/>
        </p:nvSpPr>
        <p:spPr bwMode="auto">
          <a:xfrm>
            <a:off x="27463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33823" name="Rectangle 32"/>
          <p:cNvSpPr>
            <a:spLocks noChangeArrowheads="1"/>
          </p:cNvSpPr>
          <p:nvPr/>
        </p:nvSpPr>
        <p:spPr bwMode="auto">
          <a:xfrm>
            <a:off x="34321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33824" name="Rectangle 33"/>
          <p:cNvSpPr>
            <a:spLocks noChangeArrowheads="1"/>
          </p:cNvSpPr>
          <p:nvPr/>
        </p:nvSpPr>
        <p:spPr bwMode="auto">
          <a:xfrm>
            <a:off x="41179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33825" name="Rectangle 34"/>
          <p:cNvSpPr>
            <a:spLocks noChangeArrowheads="1"/>
          </p:cNvSpPr>
          <p:nvPr/>
        </p:nvSpPr>
        <p:spPr bwMode="auto">
          <a:xfrm>
            <a:off x="48037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33826" name="Rectangle 35"/>
          <p:cNvSpPr>
            <a:spLocks noChangeArrowheads="1"/>
          </p:cNvSpPr>
          <p:nvPr/>
        </p:nvSpPr>
        <p:spPr bwMode="auto">
          <a:xfrm>
            <a:off x="54895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33827" name="Rectangle 36"/>
          <p:cNvSpPr>
            <a:spLocks noChangeArrowheads="1"/>
          </p:cNvSpPr>
          <p:nvPr/>
        </p:nvSpPr>
        <p:spPr bwMode="auto">
          <a:xfrm>
            <a:off x="6175375" y="2209800"/>
            <a:ext cx="7969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4900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4902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4903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01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34819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 l="44537" t="48882" r="29816" b="37630"/>
          <a:stretch>
            <a:fillRect/>
          </a:stretch>
        </p:blipFill>
        <p:spPr>
          <a:xfrm>
            <a:off x="152400" y="3657600"/>
            <a:ext cx="3271838" cy="1289050"/>
          </a:xfrm>
          <a:noFill/>
          <a:ln>
            <a:solidFill>
              <a:schemeClr val="tx1"/>
            </a:solidFill>
          </a:ln>
        </p:spPr>
      </p:pic>
      <p:sp>
        <p:nvSpPr>
          <p:cNvPr id="1198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While listing appears, item is still available</a:t>
            </a:r>
          </a:p>
        </p:txBody>
      </p:sp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3"/>
          <a:srcRect l="44537" t="48882" r="29816" b="37630"/>
          <a:stretch>
            <a:fillRect/>
          </a:stretch>
        </p:blipFill>
        <p:spPr bwMode="auto">
          <a:xfrm>
            <a:off x="4271963" y="3657600"/>
            <a:ext cx="3271837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4271963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>
            <a:off x="3429000" y="4267200"/>
            <a:ext cx="8382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>
            <a:off x="0" y="3352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8229600" y="2819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>
            <a:off x="1524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>
            <a:off x="2209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>
            <a:off x="2895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>
            <a:off x="3581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1" name="Line 19"/>
          <p:cNvSpPr>
            <a:spLocks noChangeShapeType="1"/>
          </p:cNvSpPr>
          <p:nvPr/>
        </p:nvSpPr>
        <p:spPr bwMode="auto">
          <a:xfrm>
            <a:off x="4267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>
            <a:off x="4953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>
            <a:off x="838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>
            <a:off x="6324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6" name="Line 24"/>
          <p:cNvSpPr>
            <a:spLocks noChangeShapeType="1"/>
          </p:cNvSpPr>
          <p:nvPr/>
        </p:nvSpPr>
        <p:spPr bwMode="auto">
          <a:xfrm>
            <a:off x="7010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>
            <a:off x="7696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>
            <a:off x="152400" y="25146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9" name="Rectangle 27"/>
          <p:cNvSpPr>
            <a:spLocks noChangeArrowheads="1"/>
          </p:cNvSpPr>
          <p:nvPr/>
        </p:nvSpPr>
        <p:spPr bwMode="auto">
          <a:xfrm>
            <a:off x="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34840" name="Rectangle 28"/>
          <p:cNvSpPr>
            <a:spLocks noChangeArrowheads="1"/>
          </p:cNvSpPr>
          <p:nvPr/>
        </p:nvSpPr>
        <p:spPr bwMode="auto">
          <a:xfrm>
            <a:off x="6858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34841" name="Rectangle 29"/>
          <p:cNvSpPr>
            <a:spLocks noChangeArrowheads="1"/>
          </p:cNvSpPr>
          <p:nvPr/>
        </p:nvSpPr>
        <p:spPr bwMode="auto">
          <a:xfrm>
            <a:off x="1371600" y="2209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34842" name="Rectangle 30"/>
          <p:cNvSpPr>
            <a:spLocks noChangeArrowheads="1"/>
          </p:cNvSpPr>
          <p:nvPr/>
        </p:nvSpPr>
        <p:spPr bwMode="auto">
          <a:xfrm>
            <a:off x="20574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34843" name="Rectangle 31"/>
          <p:cNvSpPr>
            <a:spLocks noChangeArrowheads="1"/>
          </p:cNvSpPr>
          <p:nvPr/>
        </p:nvSpPr>
        <p:spPr bwMode="auto">
          <a:xfrm>
            <a:off x="27463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34844" name="Rectangle 32"/>
          <p:cNvSpPr>
            <a:spLocks noChangeArrowheads="1"/>
          </p:cNvSpPr>
          <p:nvPr/>
        </p:nvSpPr>
        <p:spPr bwMode="auto">
          <a:xfrm>
            <a:off x="34321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34845" name="Rectangle 33"/>
          <p:cNvSpPr>
            <a:spLocks noChangeArrowheads="1"/>
          </p:cNvSpPr>
          <p:nvPr/>
        </p:nvSpPr>
        <p:spPr bwMode="auto">
          <a:xfrm>
            <a:off x="41179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34846" name="Rectangle 34"/>
          <p:cNvSpPr>
            <a:spLocks noChangeArrowheads="1"/>
          </p:cNvSpPr>
          <p:nvPr/>
        </p:nvSpPr>
        <p:spPr bwMode="auto">
          <a:xfrm>
            <a:off x="48037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34847" name="Rectangle 35"/>
          <p:cNvSpPr>
            <a:spLocks noChangeArrowheads="1"/>
          </p:cNvSpPr>
          <p:nvPr/>
        </p:nvSpPr>
        <p:spPr bwMode="auto">
          <a:xfrm>
            <a:off x="54895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34848" name="Rectangle 36"/>
          <p:cNvSpPr>
            <a:spLocks noChangeArrowheads="1"/>
          </p:cNvSpPr>
          <p:nvPr/>
        </p:nvSpPr>
        <p:spPr bwMode="auto">
          <a:xfrm>
            <a:off x="6175375" y="2209800"/>
            <a:ext cx="7969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  <p:grpSp>
        <p:nvGrpSpPr>
          <p:cNvPr id="34849" name="Group 37"/>
          <p:cNvGrpSpPr>
            <a:grpSpLocks/>
          </p:cNvGrpSpPr>
          <p:nvPr/>
        </p:nvGrpSpPr>
        <p:grpSpPr bwMode="auto">
          <a:xfrm>
            <a:off x="279400" y="3124200"/>
            <a:ext cx="6858000" cy="228600"/>
            <a:chOff x="624" y="1680"/>
            <a:chExt cx="4320" cy="528"/>
          </a:xfrm>
        </p:grpSpPr>
        <p:sp>
          <p:nvSpPr>
            <p:cNvPr id="34889" name="Line 38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0" name="Line 39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1" name="Line 40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2" name="Line 41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3" name="Line 42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4" name="Line 43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5" name="Line 44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6" name="Line 45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7" name="Line 46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8" name="Line 47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9" name="Line 48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4850" name="Group 49"/>
          <p:cNvGrpSpPr>
            <a:grpSpLocks/>
          </p:cNvGrpSpPr>
          <p:nvPr/>
        </p:nvGrpSpPr>
        <p:grpSpPr bwMode="auto">
          <a:xfrm>
            <a:off x="431800" y="3124200"/>
            <a:ext cx="6858000" cy="228600"/>
            <a:chOff x="624" y="1680"/>
            <a:chExt cx="4320" cy="528"/>
          </a:xfrm>
        </p:grpSpPr>
        <p:sp>
          <p:nvSpPr>
            <p:cNvPr id="34878" name="Line 5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9" name="Line 5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0" name="Line 5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1" name="Line 5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2" name="Line 5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3" name="Line 5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4" name="Line 5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5" name="Line 5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6" name="Line 5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7" name="Line 5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8" name="Line 6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4851" name="Group 61"/>
          <p:cNvGrpSpPr>
            <a:grpSpLocks/>
          </p:cNvGrpSpPr>
          <p:nvPr/>
        </p:nvGrpSpPr>
        <p:grpSpPr bwMode="auto">
          <a:xfrm>
            <a:off x="584200" y="3124200"/>
            <a:ext cx="6858000" cy="228600"/>
            <a:chOff x="624" y="1680"/>
            <a:chExt cx="4320" cy="528"/>
          </a:xfrm>
        </p:grpSpPr>
        <p:sp>
          <p:nvSpPr>
            <p:cNvPr id="34867" name="Line 62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8" name="Line 63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9" name="Line 64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0" name="Line 65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1" name="Line 66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2" name="Line 67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3" name="Line 68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4" name="Line 69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5" name="Line 70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6" name="Line 71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7" name="Line 72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4852" name="Group 73"/>
          <p:cNvGrpSpPr>
            <a:grpSpLocks/>
          </p:cNvGrpSpPr>
          <p:nvPr/>
        </p:nvGrpSpPr>
        <p:grpSpPr bwMode="auto">
          <a:xfrm>
            <a:off x="736600" y="3124200"/>
            <a:ext cx="6858000" cy="228600"/>
            <a:chOff x="624" y="1680"/>
            <a:chExt cx="4320" cy="528"/>
          </a:xfrm>
        </p:grpSpPr>
        <p:sp>
          <p:nvSpPr>
            <p:cNvPr id="34856" name="Line 74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57" name="Line 75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58" name="Line 76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59" name="Line 77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0" name="Line 78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1" name="Line 79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2" name="Line 80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3" name="Line 81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4" name="Line 82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5" name="Line 83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6" name="Line 84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34853" name="Line 85"/>
          <p:cNvSpPr>
            <a:spLocks noChangeShapeType="1"/>
          </p:cNvSpPr>
          <p:nvPr/>
        </p:nvSpPr>
        <p:spPr bwMode="auto">
          <a:xfrm>
            <a:off x="4267200" y="3352800"/>
            <a:ext cx="0" cy="2133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54" name="Rectangle 86"/>
          <p:cNvSpPr>
            <a:spLocks noChangeArrowheads="1"/>
          </p:cNvSpPr>
          <p:nvPr/>
        </p:nvSpPr>
        <p:spPr bwMode="auto">
          <a:xfrm>
            <a:off x="3124200" y="5410200"/>
            <a:ext cx="3411538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Item still </a:t>
            </a:r>
            <a:r>
              <a:rPr lang="en-US" b="1"/>
              <a:t>not</a:t>
            </a:r>
            <a:r>
              <a:rPr lang="en-US"/>
              <a:t> sold on 1/7</a:t>
            </a:r>
          </a:p>
        </p:txBody>
      </p:sp>
      <p:sp>
        <p:nvSpPr>
          <p:cNvPr id="34855" name="Rectangle 87"/>
          <p:cNvSpPr>
            <a:spLocks noChangeArrowheads="1"/>
          </p:cNvSpPr>
          <p:nvPr/>
        </p:nvSpPr>
        <p:spPr bwMode="auto">
          <a:xfrm>
            <a:off x="152400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5924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5926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5927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5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35843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 l="44537" t="48882" r="29816" b="37630"/>
          <a:stretch>
            <a:fillRect/>
          </a:stretch>
        </p:blipFill>
        <p:spPr>
          <a:xfrm>
            <a:off x="152400" y="3657600"/>
            <a:ext cx="3271838" cy="1289050"/>
          </a:xfrm>
          <a:noFill/>
          <a:ln>
            <a:solidFill>
              <a:schemeClr val="tx1"/>
            </a:solidFill>
          </a:ln>
        </p:spPr>
      </p:pic>
      <p:sp>
        <p:nvSpPr>
          <p:cNvPr id="1200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When item is sold, listing disappears</a:t>
            </a:r>
          </a:p>
        </p:txBody>
      </p:sp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3"/>
          <a:srcRect l="44537" t="48882" r="29816" b="37630"/>
          <a:stretch>
            <a:fillRect/>
          </a:stretch>
        </p:blipFill>
        <p:spPr bwMode="auto">
          <a:xfrm>
            <a:off x="5638800" y="3657600"/>
            <a:ext cx="3271838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5715000" y="4191000"/>
            <a:ext cx="3124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3429000" y="4267200"/>
            <a:ext cx="23622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0" y="3352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8229600" y="2819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1524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2209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2895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3581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4267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4953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>
            <a:off x="838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6324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7010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>
            <a:off x="7696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2" name="Line 26"/>
          <p:cNvSpPr>
            <a:spLocks noChangeShapeType="1"/>
          </p:cNvSpPr>
          <p:nvPr/>
        </p:nvSpPr>
        <p:spPr bwMode="auto">
          <a:xfrm>
            <a:off x="152400" y="25146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grpSp>
        <p:nvGrpSpPr>
          <p:cNvPr id="35863" name="Group 37"/>
          <p:cNvGrpSpPr>
            <a:grpSpLocks/>
          </p:cNvGrpSpPr>
          <p:nvPr/>
        </p:nvGrpSpPr>
        <p:grpSpPr bwMode="auto">
          <a:xfrm>
            <a:off x="279400" y="3124200"/>
            <a:ext cx="6858000" cy="228600"/>
            <a:chOff x="624" y="1680"/>
            <a:chExt cx="4320" cy="528"/>
          </a:xfrm>
        </p:grpSpPr>
        <p:sp>
          <p:nvSpPr>
            <p:cNvPr id="35913" name="Line 38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4" name="Line 39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5" name="Line 40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6" name="Line 41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7" name="Line 42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8" name="Line 43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9" name="Line 44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0" name="Line 45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1" name="Line 46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2" name="Line 47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3" name="Line 48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5864" name="Group 49"/>
          <p:cNvGrpSpPr>
            <a:grpSpLocks/>
          </p:cNvGrpSpPr>
          <p:nvPr/>
        </p:nvGrpSpPr>
        <p:grpSpPr bwMode="auto">
          <a:xfrm>
            <a:off x="431800" y="3124200"/>
            <a:ext cx="6858000" cy="228600"/>
            <a:chOff x="624" y="1680"/>
            <a:chExt cx="4320" cy="528"/>
          </a:xfrm>
        </p:grpSpPr>
        <p:sp>
          <p:nvSpPr>
            <p:cNvPr id="35902" name="Line 5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3" name="Line 5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4" name="Line 5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5" name="Line 5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6" name="Line 5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7" name="Line 5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8" name="Line 5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9" name="Line 5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0" name="Line 5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1" name="Line 5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2" name="Line 6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5865" name="Group 61"/>
          <p:cNvGrpSpPr>
            <a:grpSpLocks/>
          </p:cNvGrpSpPr>
          <p:nvPr/>
        </p:nvGrpSpPr>
        <p:grpSpPr bwMode="auto">
          <a:xfrm>
            <a:off x="584200" y="3124200"/>
            <a:ext cx="6858000" cy="228600"/>
            <a:chOff x="624" y="1680"/>
            <a:chExt cx="4320" cy="528"/>
          </a:xfrm>
        </p:grpSpPr>
        <p:sp>
          <p:nvSpPr>
            <p:cNvPr id="35891" name="Line 62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2" name="Line 63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3" name="Line 64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4" name="Line 65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5" name="Line 66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6" name="Line 67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7" name="Line 68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8" name="Line 69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9" name="Line 70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0" name="Line 71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1" name="Line 72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5866" name="Group 73"/>
          <p:cNvGrpSpPr>
            <a:grpSpLocks/>
          </p:cNvGrpSpPr>
          <p:nvPr/>
        </p:nvGrpSpPr>
        <p:grpSpPr bwMode="auto">
          <a:xfrm>
            <a:off x="736600" y="3124200"/>
            <a:ext cx="6858000" cy="228600"/>
            <a:chOff x="624" y="1680"/>
            <a:chExt cx="4320" cy="528"/>
          </a:xfrm>
        </p:grpSpPr>
        <p:sp>
          <p:nvSpPr>
            <p:cNvPr id="35880" name="Line 74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1" name="Line 75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2" name="Line 76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3" name="Line 77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4" name="Line 78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5" name="Line 79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6" name="Line 80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7" name="Line 81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8" name="Line 82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9" name="Line 83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0" name="Line 84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35867" name="Line 85"/>
          <p:cNvSpPr>
            <a:spLocks noChangeShapeType="1"/>
          </p:cNvSpPr>
          <p:nvPr/>
        </p:nvSpPr>
        <p:spPr bwMode="auto">
          <a:xfrm>
            <a:off x="5638800" y="3352800"/>
            <a:ext cx="0" cy="2133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8" name="Rectangle 86"/>
          <p:cNvSpPr>
            <a:spLocks noChangeArrowheads="1"/>
          </p:cNvSpPr>
          <p:nvPr/>
        </p:nvSpPr>
        <p:spPr bwMode="auto">
          <a:xfrm>
            <a:off x="4495800" y="5410200"/>
            <a:ext cx="2532063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Item </a:t>
            </a:r>
            <a:r>
              <a:rPr lang="en-US" b="1"/>
              <a:t>sold on 1/9</a:t>
            </a:r>
          </a:p>
        </p:txBody>
      </p:sp>
      <p:sp>
        <p:nvSpPr>
          <p:cNvPr id="35869" name="Rectangle 87"/>
          <p:cNvSpPr>
            <a:spLocks noChangeArrowheads="1"/>
          </p:cNvSpPr>
          <p:nvPr/>
        </p:nvSpPr>
        <p:spPr bwMode="auto">
          <a:xfrm>
            <a:off x="228600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5870" name="Rectangle 27"/>
          <p:cNvSpPr>
            <a:spLocks noChangeArrowheads="1"/>
          </p:cNvSpPr>
          <p:nvPr/>
        </p:nvSpPr>
        <p:spPr bwMode="auto">
          <a:xfrm>
            <a:off x="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35871" name="Rectangle 28"/>
          <p:cNvSpPr>
            <a:spLocks noChangeArrowheads="1"/>
          </p:cNvSpPr>
          <p:nvPr/>
        </p:nvSpPr>
        <p:spPr bwMode="auto">
          <a:xfrm>
            <a:off x="6858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35872" name="Rectangle 29"/>
          <p:cNvSpPr>
            <a:spLocks noChangeArrowheads="1"/>
          </p:cNvSpPr>
          <p:nvPr/>
        </p:nvSpPr>
        <p:spPr bwMode="auto">
          <a:xfrm>
            <a:off x="1371600" y="2209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35873" name="Rectangle 30"/>
          <p:cNvSpPr>
            <a:spLocks noChangeArrowheads="1"/>
          </p:cNvSpPr>
          <p:nvPr/>
        </p:nvSpPr>
        <p:spPr bwMode="auto">
          <a:xfrm>
            <a:off x="20574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35874" name="Rectangle 31"/>
          <p:cNvSpPr>
            <a:spLocks noChangeArrowheads="1"/>
          </p:cNvSpPr>
          <p:nvPr/>
        </p:nvSpPr>
        <p:spPr bwMode="auto">
          <a:xfrm>
            <a:off x="27463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35875" name="Rectangle 32"/>
          <p:cNvSpPr>
            <a:spLocks noChangeArrowheads="1"/>
          </p:cNvSpPr>
          <p:nvPr/>
        </p:nvSpPr>
        <p:spPr bwMode="auto">
          <a:xfrm>
            <a:off x="34321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35876" name="Rectangle 33"/>
          <p:cNvSpPr>
            <a:spLocks noChangeArrowheads="1"/>
          </p:cNvSpPr>
          <p:nvPr/>
        </p:nvSpPr>
        <p:spPr bwMode="auto">
          <a:xfrm>
            <a:off x="41179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35877" name="Rectangle 34"/>
          <p:cNvSpPr>
            <a:spLocks noChangeArrowheads="1"/>
          </p:cNvSpPr>
          <p:nvPr/>
        </p:nvSpPr>
        <p:spPr bwMode="auto">
          <a:xfrm>
            <a:off x="48037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35878" name="Rectangle 35"/>
          <p:cNvSpPr>
            <a:spLocks noChangeArrowheads="1"/>
          </p:cNvSpPr>
          <p:nvPr/>
        </p:nvSpPr>
        <p:spPr bwMode="auto">
          <a:xfrm>
            <a:off x="54895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35879" name="Rectangle 36"/>
          <p:cNvSpPr>
            <a:spLocks noChangeArrowheads="1"/>
          </p:cNvSpPr>
          <p:nvPr/>
        </p:nvSpPr>
        <p:spPr bwMode="auto">
          <a:xfrm>
            <a:off x="6175375" y="2209800"/>
            <a:ext cx="7969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Our research questions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609600" y="1143000"/>
            <a:ext cx="8534400" cy="1295400"/>
            <a:chOff x="384" y="720"/>
            <a:chExt cx="5376" cy="816"/>
          </a:xfrm>
        </p:grpSpPr>
        <p:grpSp>
          <p:nvGrpSpPr>
            <p:cNvPr id="36878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6880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What are the dimensions of online reputation?</a:t>
                </a:r>
              </a:p>
            </p:txBody>
          </p:sp>
          <p:sp>
            <p:nvSpPr>
              <p:cNvPr id="36881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9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solidFill>
                    <a:srgbClr val="000060"/>
                  </a:solidFill>
                </a:rPr>
                <a:t>What characteristics comprise the important parts of a seller’s overall reputation? </a:t>
              </a:r>
              <a:r>
                <a:rPr lang="en-US" sz="1600" i="1">
                  <a:solidFill>
                    <a:srgbClr val="000060"/>
                  </a:solidFill>
                </a:rPr>
                <a:t>(politeness? packaging? delivery?)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609600" y="2514600"/>
            <a:ext cx="8534400" cy="1295400"/>
            <a:chOff x="384" y="720"/>
            <a:chExt cx="5376" cy="816"/>
          </a:xfrm>
        </p:grpSpPr>
        <p:grpSp>
          <p:nvGrpSpPr>
            <p:cNvPr id="36874" name="Group 9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6876" name="Text Box 10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How to evaluate the reputation across these dimensions?</a:t>
                </a:r>
              </a:p>
            </p:txBody>
          </p:sp>
          <p:sp>
            <p:nvSpPr>
              <p:cNvPr id="36877" name="Line 11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5" name="Rectangle 12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solidFill>
                    <a:srgbClr val="000060"/>
                  </a:solidFill>
                </a:rPr>
                <a:t>How can we measure the reputation across each dimension? 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solidFill>
                    <a:srgbClr val="000060"/>
                  </a:solidFill>
                </a:rPr>
                <a:t>How can we measure polarity and strength of each individual evaluation?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solidFill>
                    <a:srgbClr val="000060"/>
                  </a:solidFill>
                </a:rPr>
                <a:t>Is </a:t>
              </a:r>
              <a:r>
                <a:rPr lang="en-US" sz="1600" b="1">
                  <a:solidFill>
                    <a:srgbClr val="000060"/>
                  </a:solidFill>
                </a:rPr>
                <a:t>good service </a:t>
              </a:r>
              <a:r>
                <a:rPr lang="en-US" sz="1600">
                  <a:solidFill>
                    <a:srgbClr val="000060"/>
                  </a:solidFill>
                </a:rPr>
                <a:t>better than </a:t>
              </a:r>
              <a:r>
                <a:rPr lang="en-US" sz="1600" b="1">
                  <a:solidFill>
                    <a:srgbClr val="000060"/>
                  </a:solidFill>
                </a:rPr>
                <a:t>ok service</a:t>
              </a:r>
              <a:r>
                <a:rPr lang="en-US" sz="1600">
                  <a:solidFill>
                    <a:srgbClr val="000060"/>
                  </a:solidFill>
                </a:rPr>
                <a:t>?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solidFill>
                    <a:srgbClr val="000060"/>
                  </a:solidFill>
                </a:rPr>
                <a:t>Is </a:t>
              </a:r>
              <a:r>
                <a:rPr lang="en-US" sz="1600" b="1">
                  <a:solidFill>
                    <a:srgbClr val="000060"/>
                  </a:solidFill>
                </a:rPr>
                <a:t>superfast delivery </a:t>
              </a:r>
              <a:r>
                <a:rPr lang="en-US" sz="1600">
                  <a:solidFill>
                    <a:srgbClr val="000060"/>
                  </a:solidFill>
                </a:rPr>
                <a:t>faster than </a:t>
              </a:r>
              <a:r>
                <a:rPr lang="en-US" sz="1600" b="1">
                  <a:solidFill>
                    <a:srgbClr val="000060"/>
                  </a:solidFill>
                </a:rPr>
                <a:t>supersuperfast delivery</a:t>
              </a:r>
              <a:r>
                <a:rPr lang="en-US" sz="1600">
                  <a:solidFill>
                    <a:srgbClr val="000060"/>
                  </a:solidFill>
                </a:rPr>
                <a:t>?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solidFill>
                    <a:srgbClr val="000060"/>
                  </a:solidFill>
                </a:rPr>
                <a:t>Is </a:t>
              </a:r>
              <a:r>
                <a:rPr lang="en-US" sz="1600" b="1">
                  <a:solidFill>
                    <a:srgbClr val="000060"/>
                  </a:solidFill>
                </a:rPr>
                <a:t>good packaging </a:t>
              </a:r>
              <a:r>
                <a:rPr lang="en-US" sz="1600">
                  <a:solidFill>
                    <a:srgbClr val="000060"/>
                  </a:solidFill>
                </a:rPr>
                <a:t>a positive evaluation?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 sz="1600">
                <a:solidFill>
                  <a:srgbClr val="000060"/>
                </a:solidFill>
              </a:endParaRPr>
            </a:p>
          </p:txBody>
        </p:sp>
      </p:grpSp>
      <p:grpSp>
        <p:nvGrpSpPr>
          <p:cNvPr id="36869" name="Group 23"/>
          <p:cNvGrpSpPr>
            <a:grpSpLocks/>
          </p:cNvGrpSpPr>
          <p:nvPr/>
        </p:nvGrpSpPr>
        <p:grpSpPr bwMode="auto">
          <a:xfrm>
            <a:off x="609600" y="5257800"/>
            <a:ext cx="8534400" cy="1295400"/>
            <a:chOff x="384" y="720"/>
            <a:chExt cx="5376" cy="816"/>
          </a:xfrm>
        </p:grpSpPr>
        <p:grpSp>
          <p:nvGrpSpPr>
            <p:cNvPr id="36870" name="Group 2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6872" name="Text Box 2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Can prior reputation predict marketplace outcomes?</a:t>
                </a:r>
              </a:p>
            </p:txBody>
          </p:sp>
          <p:sp>
            <p:nvSpPr>
              <p:cNvPr id="36873" name="Line 2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1" name="Rectangle 2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solidFill>
                    <a:srgbClr val="000060"/>
                  </a:solidFill>
                </a:rPr>
                <a:t>Given a set of sellers, their reputations, and their prices, can one predict which seller will successfully make the sale?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Reputation profiles: Observations</a:t>
            </a:r>
          </a:p>
        </p:txBody>
      </p:sp>
      <p:grpSp>
        <p:nvGrpSpPr>
          <p:cNvPr id="37891" name="Group 13"/>
          <p:cNvGrpSpPr>
            <a:grpSpLocks/>
          </p:cNvGrpSpPr>
          <p:nvPr/>
        </p:nvGrpSpPr>
        <p:grpSpPr bwMode="auto">
          <a:xfrm>
            <a:off x="609600" y="3276600"/>
            <a:ext cx="8534400" cy="1295400"/>
            <a:chOff x="384" y="720"/>
            <a:chExt cx="5376" cy="816"/>
          </a:xfrm>
        </p:grpSpPr>
        <p:grpSp>
          <p:nvGrpSpPr>
            <p:cNvPr id="37897" name="Group 1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7899" name="Text Box 1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Reputation profile capture more than “averages”</a:t>
                </a:r>
              </a:p>
            </p:txBody>
          </p:sp>
          <p:sp>
            <p:nvSpPr>
              <p:cNvPr id="37900" name="Line 1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5937" name="Rectangle 1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Well beyond “</a:t>
              </a:r>
              <a:r>
                <a:rPr lang="en-US" sz="1800" b="1" dirty="0">
                  <a:solidFill>
                    <a:srgbClr val="000060"/>
                  </a:solidFill>
                </a:rPr>
                <a:t>average score</a:t>
              </a:r>
              <a:r>
                <a:rPr lang="en-US" sz="1800" dirty="0">
                  <a:solidFill>
                    <a:srgbClr val="000060"/>
                  </a:solidFill>
                </a:rPr>
                <a:t>” and “</a:t>
              </a:r>
              <a:r>
                <a:rPr lang="en-US" sz="1800" b="1" dirty="0">
                  <a:solidFill>
                    <a:srgbClr val="000060"/>
                  </a:solidFill>
                </a:rPr>
                <a:t>lifetime</a:t>
              </a:r>
              <a:r>
                <a:rPr lang="en-US" sz="1800" dirty="0">
                  <a:solidFill>
                    <a:srgbClr val="000060"/>
                  </a:solidFill>
                </a:rPr>
                <a:t>”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Rich </a:t>
              </a:r>
              <a:r>
                <a:rPr lang="en-US" sz="1800" b="1" dirty="0">
                  <a:solidFill>
                    <a:srgbClr val="A50021"/>
                  </a:solidFill>
                </a:rPr>
                <a:t>textual</a:t>
              </a:r>
              <a:r>
                <a:rPr lang="en-US" sz="1800" dirty="0">
                  <a:solidFill>
                    <a:srgbClr val="000060"/>
                  </a:solidFill>
                </a:rPr>
                <a:t> content: information about a seller on a variety of dimensions (fulfillment characteristics).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How the seller’s performance (potentially on each of these characteristics) has evolved over time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Buyer-seller networks</a:t>
              </a:r>
            </a:p>
          </p:txBody>
        </p:sp>
      </p:grpSp>
      <p:grpSp>
        <p:nvGrpSpPr>
          <p:cNvPr id="37892" name="Group 18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7893" name="Group 19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7895" name="Text Box 20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Reputation in ecommerce is complex</a:t>
                </a:r>
              </a:p>
            </p:txBody>
          </p:sp>
          <p:sp>
            <p:nvSpPr>
              <p:cNvPr id="37896" name="Line 21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4" name="Rectangle 22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Different buyers value different fulfillment characteristics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Sellers have varying abilities on these characteristics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/>
                <a:t>Previous work studied only effect of “average score” and “lifetime”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Price Premiums @ Amazon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52400" y="1219200"/>
          <a:ext cx="8839200" cy="5534025"/>
        </p:xfrm>
        <a:graphic>
          <a:graphicData uri="http://schemas.openxmlformats.org/presentationml/2006/ole">
            <p:oleObj spid="_x0000_s1026" name="Chart" r:id="rId4" imgW="5886427" imgH="3686130" progId="Excel.Sheet.8">
              <p:embed/>
            </p:oleObj>
          </a:graphicData>
        </a:graphic>
      </p:graphicFrame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4914900" y="1371600"/>
            <a:ext cx="3962400" cy="4495800"/>
            <a:chOff x="3096" y="864"/>
            <a:chExt cx="2496" cy="3120"/>
          </a:xfrm>
        </p:grpSpPr>
        <p:sp>
          <p:nvSpPr>
            <p:cNvPr id="1029" name="AutoShape 7"/>
            <p:cNvSpPr>
              <a:spLocks noChangeArrowheads="1"/>
            </p:cNvSpPr>
            <p:nvPr/>
          </p:nvSpPr>
          <p:spPr bwMode="auto">
            <a:xfrm>
              <a:off x="3120" y="864"/>
              <a:ext cx="2400" cy="3120"/>
            </a:xfrm>
            <a:prstGeom prst="roundRect">
              <a:avLst>
                <a:gd name="adj" fmla="val 16667"/>
              </a:avLst>
            </a:prstGeom>
            <a:solidFill>
              <a:srgbClr val="800000">
                <a:alpha val="14902"/>
              </a:srgbClr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endParaRPr lang="en-US"/>
            </a:p>
          </p:txBody>
        </p:sp>
        <p:sp>
          <p:nvSpPr>
            <p:cNvPr id="1030" name="Text Box 8"/>
            <p:cNvSpPr txBox="1">
              <a:spLocks noChangeArrowheads="1"/>
            </p:cNvSpPr>
            <p:nvPr/>
          </p:nvSpPr>
          <p:spPr bwMode="auto">
            <a:xfrm rot="-1274149">
              <a:off x="3096" y="1181"/>
              <a:ext cx="2496" cy="6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Are Customers Irrational (?)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not Buying the Cheapest?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533400" y="1371600"/>
            <a:ext cx="8534400" cy="1295400"/>
            <a:chOff x="384" y="720"/>
            <a:chExt cx="5376" cy="816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7175" name="Text Box 6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You buy more than a product</a:t>
                </a:r>
              </a:p>
            </p:txBody>
          </p:sp>
          <p:sp>
            <p:nvSpPr>
              <p:cNvPr id="7176" name="Line 7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4" name="Rectangle 8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Customers do not pay only for the product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Customers also pay for a set of fulfillment characteristics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Delivery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Packaging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Responsiveness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…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>
                <a:solidFill>
                  <a:srgbClr val="000060"/>
                </a:solidFill>
              </a:endParaRPr>
            </a:p>
          </p:txBody>
        </p:sp>
      </p:grp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533400" y="5699125"/>
            <a:ext cx="8077200" cy="458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/>
              <a:t>Customers care about reputation of sellers!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mazon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066800"/>
            <a:ext cx="5580063" cy="5791200"/>
          </a:xfrm>
          <a:noFill/>
        </p:spPr>
      </p:pic>
      <p:sp>
        <p:nvSpPr>
          <p:cNvPr id="10567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of a reputation profile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pic>
        <p:nvPicPr>
          <p:cNvPr id="9219" name="Picture 3" descr="amazon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8287"/>
          <a:stretch>
            <a:fillRect/>
          </a:stretch>
        </p:blipFill>
        <p:spPr>
          <a:xfrm>
            <a:off x="174625" y="0"/>
            <a:ext cx="8763000" cy="68691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Our Contribution in a Single Slide</a:t>
            </a:r>
          </a:p>
        </p:txBody>
      </p:sp>
      <p:sp>
        <p:nvSpPr>
          <p:cNvPr id="10243" name="Rectangle 18"/>
          <p:cNvSpPr>
            <a:spLocks noChangeArrowheads="1"/>
          </p:cNvSpPr>
          <p:nvPr/>
        </p:nvSpPr>
        <p:spPr bwMode="auto">
          <a:xfrm>
            <a:off x="381000" y="1219200"/>
            <a:ext cx="8610600" cy="228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 algn="ctr"/>
            <a:r>
              <a:rPr lang="en-US" sz="2800"/>
              <a:t>Our conjecture: </a:t>
            </a:r>
          </a:p>
          <a:p>
            <a:pPr marL="342900" indent="-342900" algn="ctr"/>
            <a:r>
              <a:rPr lang="en-US" sz="2800" b="1"/>
              <a:t>Price premiums </a:t>
            </a:r>
            <a:r>
              <a:rPr lang="en-US" sz="2800"/>
              <a:t>measure </a:t>
            </a:r>
            <a:r>
              <a:rPr lang="en-US" sz="2800" b="1"/>
              <a:t>reputation</a:t>
            </a:r>
          </a:p>
          <a:p>
            <a:pPr marL="342900" indent="-342900" algn="ctr"/>
            <a:r>
              <a:rPr lang="en-US" sz="2800" b="1"/>
              <a:t>Reputation </a:t>
            </a:r>
            <a:r>
              <a:rPr lang="en-US" sz="2800"/>
              <a:t>is captured in </a:t>
            </a:r>
            <a:r>
              <a:rPr lang="en-US" sz="2800" b="1"/>
              <a:t>text feedback</a:t>
            </a:r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381000" y="4953000"/>
            <a:ext cx="8610600" cy="1524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 algn="ctr"/>
            <a:r>
              <a:rPr lang="en-US" sz="2800"/>
              <a:t>Our contribution: </a:t>
            </a:r>
          </a:p>
          <a:p>
            <a:pPr marL="342900" indent="-342900" algn="ctr"/>
            <a:r>
              <a:rPr lang="en-US" sz="2800"/>
              <a:t>Examine how </a:t>
            </a:r>
            <a:r>
              <a:rPr lang="en-US" sz="2800" b="1"/>
              <a:t>text</a:t>
            </a:r>
            <a:r>
              <a:rPr lang="en-US" sz="2800"/>
              <a:t> affects </a:t>
            </a:r>
            <a:r>
              <a:rPr lang="en-US" sz="2800" b="1"/>
              <a:t>price premiums</a:t>
            </a:r>
            <a:br>
              <a:rPr lang="en-US" sz="2800" b="1"/>
            </a:br>
            <a:r>
              <a:rPr lang="en-US" i="1"/>
              <a:t>(and do sentiment analysis as a side effect)</a:t>
            </a:r>
            <a:endParaRPr lang="en-US" sz="2800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3" tIns="44447" rIns="90483" bIns="4444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3" tIns="44447" rIns="90483" bIns="4444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27372</TotalTime>
  <Words>1856</Words>
  <Application>Microsoft PowerPoint</Application>
  <PresentationFormat>On-screen Show (4:3)</PresentationFormat>
  <Paragraphs>433</Paragraphs>
  <Slides>47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Design</vt:lpstr>
      <vt:lpstr>Chart</vt:lpstr>
      <vt:lpstr>Opinion Mining using Econometrics  A Case Study on Reputation Systems </vt:lpstr>
      <vt:lpstr>Comparative Shopping in e-Marketplaces</vt:lpstr>
      <vt:lpstr>Customers Rarely Buy Cheapest Item</vt:lpstr>
      <vt:lpstr>Are Customers Irrational?</vt:lpstr>
      <vt:lpstr>Price Premiums @ Amazon </vt:lpstr>
      <vt:lpstr>Why not Buying the Cheapest?</vt:lpstr>
      <vt:lpstr>Example of a reputation profile</vt:lpstr>
      <vt:lpstr>Slide 8</vt:lpstr>
      <vt:lpstr>Our Contribution in a Single Slide</vt:lpstr>
      <vt:lpstr>Outline</vt:lpstr>
      <vt:lpstr>Data</vt:lpstr>
      <vt:lpstr>Data: Secondary Marketplace</vt:lpstr>
      <vt:lpstr>Data: Capturing Transactions</vt:lpstr>
      <vt:lpstr>Data: Capturing Transactions</vt:lpstr>
      <vt:lpstr>Data: Variables of Interest</vt:lpstr>
      <vt:lpstr>Price premiums @ Amazon </vt:lpstr>
      <vt:lpstr>Average price premiums @ Amazon</vt:lpstr>
      <vt:lpstr>Outline</vt:lpstr>
      <vt:lpstr>Decomposing Reputation</vt:lpstr>
      <vt:lpstr>Decomposing and Scoring Reputation</vt:lpstr>
      <vt:lpstr>Structuring Feedback Text: Example</vt:lpstr>
      <vt:lpstr>Outline</vt:lpstr>
      <vt:lpstr>Sentiment Scoring with Regressions</vt:lpstr>
      <vt:lpstr>Some Indicative Dollar Values</vt:lpstr>
      <vt:lpstr>Results</vt:lpstr>
      <vt:lpstr>More Results</vt:lpstr>
      <vt:lpstr>Other applications</vt:lpstr>
      <vt:lpstr>Slide 28</vt:lpstr>
      <vt:lpstr>Slide 29</vt:lpstr>
      <vt:lpstr>Slide 30</vt:lpstr>
      <vt:lpstr>Show me the Money!</vt:lpstr>
      <vt:lpstr>Product Reviews and Product Sales</vt:lpstr>
      <vt:lpstr>Political News and Prediction Markets</vt:lpstr>
      <vt:lpstr>Political News and Prediction Markets</vt:lpstr>
      <vt:lpstr>Political News and Prediction Markets</vt:lpstr>
      <vt:lpstr>Political News and Prediction Markets</vt:lpstr>
      <vt:lpstr>Thank you! Questions?</vt:lpstr>
      <vt:lpstr>Overflow Slides</vt:lpstr>
      <vt:lpstr>Relative Price Premiums</vt:lpstr>
      <vt:lpstr>Average Relative Price Premiums</vt:lpstr>
      <vt:lpstr>Other applications</vt:lpstr>
      <vt:lpstr>Slide 42</vt:lpstr>
      <vt:lpstr>Slide 43</vt:lpstr>
      <vt:lpstr>Slide 44</vt:lpstr>
      <vt:lpstr>Slide 45</vt:lpstr>
      <vt:lpstr>Our research questions</vt:lpstr>
      <vt:lpstr>Reputation profiles: Observations</vt:lpstr>
    </vt:vector>
  </TitlesOfParts>
  <Company>Stern School of Business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Sundararajan</dc:creator>
  <cp:lastModifiedBy>Panos Ipeirotis</cp:lastModifiedBy>
  <cp:revision>563</cp:revision>
  <dcterms:created xsi:type="dcterms:W3CDTF">2001-08-20T20:11:04Z</dcterms:created>
  <dcterms:modified xsi:type="dcterms:W3CDTF">2007-12-12T03:42:10Z</dcterms:modified>
</cp:coreProperties>
</file>