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68"/>
  </p:notesMasterIdLst>
  <p:sldIdLst>
    <p:sldId id="658" r:id="rId2"/>
    <p:sldId id="729" r:id="rId3"/>
    <p:sldId id="730" r:id="rId4"/>
    <p:sldId id="763" r:id="rId5"/>
    <p:sldId id="806" r:id="rId6"/>
    <p:sldId id="818" r:id="rId7"/>
    <p:sldId id="842" r:id="rId8"/>
    <p:sldId id="843" r:id="rId9"/>
    <p:sldId id="667" r:id="rId10"/>
    <p:sldId id="844" r:id="rId11"/>
    <p:sldId id="807" r:id="rId12"/>
    <p:sldId id="820" r:id="rId13"/>
    <p:sldId id="808" r:id="rId14"/>
    <p:sldId id="809" r:id="rId15"/>
    <p:sldId id="810" r:id="rId16"/>
    <p:sldId id="811" r:id="rId17"/>
    <p:sldId id="812" r:id="rId18"/>
    <p:sldId id="813" r:id="rId19"/>
    <p:sldId id="814" r:id="rId20"/>
    <p:sldId id="815" r:id="rId21"/>
    <p:sldId id="848" r:id="rId22"/>
    <p:sldId id="849" r:id="rId23"/>
    <p:sldId id="850" r:id="rId24"/>
    <p:sldId id="838" r:id="rId25"/>
    <p:sldId id="839" r:id="rId26"/>
    <p:sldId id="840" r:id="rId27"/>
    <p:sldId id="845" r:id="rId28"/>
    <p:sldId id="846" r:id="rId29"/>
    <p:sldId id="847" r:id="rId30"/>
    <p:sldId id="817" r:id="rId31"/>
    <p:sldId id="859" r:id="rId32"/>
    <p:sldId id="821" r:id="rId33"/>
    <p:sldId id="764" r:id="rId34"/>
    <p:sldId id="617" r:id="rId35"/>
    <p:sldId id="594" r:id="rId36"/>
    <p:sldId id="675" r:id="rId37"/>
    <p:sldId id="623" r:id="rId38"/>
    <p:sldId id="614" r:id="rId39"/>
    <p:sldId id="634" r:id="rId40"/>
    <p:sldId id="629" r:id="rId41"/>
    <p:sldId id="643" r:id="rId42"/>
    <p:sldId id="823" r:id="rId43"/>
    <p:sldId id="824" r:id="rId44"/>
    <p:sldId id="825" r:id="rId45"/>
    <p:sldId id="826" r:id="rId46"/>
    <p:sldId id="822" r:id="rId47"/>
    <p:sldId id="841" r:id="rId48"/>
    <p:sldId id="760" r:id="rId49"/>
    <p:sldId id="860" r:id="rId50"/>
    <p:sldId id="851" r:id="rId51"/>
    <p:sldId id="852" r:id="rId52"/>
    <p:sldId id="853" r:id="rId53"/>
    <p:sldId id="854" r:id="rId54"/>
    <p:sldId id="855" r:id="rId55"/>
    <p:sldId id="856" r:id="rId56"/>
    <p:sldId id="857" r:id="rId57"/>
    <p:sldId id="858" r:id="rId58"/>
    <p:sldId id="791" r:id="rId59"/>
    <p:sldId id="792" r:id="rId60"/>
    <p:sldId id="793" r:id="rId61"/>
    <p:sldId id="794" r:id="rId62"/>
    <p:sldId id="795" r:id="rId63"/>
    <p:sldId id="796" r:id="rId64"/>
    <p:sldId id="797" r:id="rId65"/>
    <p:sldId id="798" r:id="rId66"/>
    <p:sldId id="801" r:id="rId67"/>
  </p:sldIdLst>
  <p:sldSz cx="9144000" cy="6858000" type="screen4x3"/>
  <p:notesSz cx="7150100" cy="9448800"/>
  <p:defaultTextStyle>
    <a:defPPr>
      <a:defRPr lang="en-US"/>
    </a:defPPr>
    <a:lvl1pPr algn="l" rtl="0" eaLnBrk="0" fontAlgn="base" hangingPunct="0">
      <a:spcBef>
        <a:spcPct val="0"/>
      </a:spcBef>
      <a:spcAft>
        <a:spcPct val="0"/>
      </a:spcAft>
      <a:defRPr kern="1200">
        <a:solidFill>
          <a:schemeClr val="tx1"/>
        </a:solidFill>
        <a:latin typeface="Arial" pitchFamily="-107" charset="0"/>
        <a:ea typeface="+mn-ea"/>
        <a:cs typeface="+mn-cs"/>
      </a:defRPr>
    </a:lvl1pPr>
    <a:lvl2pPr marL="457200" algn="l" rtl="0" eaLnBrk="0" fontAlgn="base" hangingPunct="0">
      <a:spcBef>
        <a:spcPct val="0"/>
      </a:spcBef>
      <a:spcAft>
        <a:spcPct val="0"/>
      </a:spcAft>
      <a:defRPr kern="1200">
        <a:solidFill>
          <a:schemeClr val="tx1"/>
        </a:solidFill>
        <a:latin typeface="Arial" pitchFamily="-107" charset="0"/>
        <a:ea typeface="+mn-ea"/>
        <a:cs typeface="+mn-cs"/>
      </a:defRPr>
    </a:lvl2pPr>
    <a:lvl3pPr marL="914400" algn="l" rtl="0" eaLnBrk="0" fontAlgn="base" hangingPunct="0">
      <a:spcBef>
        <a:spcPct val="0"/>
      </a:spcBef>
      <a:spcAft>
        <a:spcPct val="0"/>
      </a:spcAft>
      <a:defRPr kern="1200">
        <a:solidFill>
          <a:schemeClr val="tx1"/>
        </a:solidFill>
        <a:latin typeface="Arial" pitchFamily="-107" charset="0"/>
        <a:ea typeface="+mn-ea"/>
        <a:cs typeface="+mn-cs"/>
      </a:defRPr>
    </a:lvl3pPr>
    <a:lvl4pPr marL="1371600" algn="l" rtl="0" eaLnBrk="0" fontAlgn="base" hangingPunct="0">
      <a:spcBef>
        <a:spcPct val="0"/>
      </a:spcBef>
      <a:spcAft>
        <a:spcPct val="0"/>
      </a:spcAft>
      <a:defRPr kern="1200">
        <a:solidFill>
          <a:schemeClr val="tx1"/>
        </a:solidFill>
        <a:latin typeface="Arial" pitchFamily="-107" charset="0"/>
        <a:ea typeface="+mn-ea"/>
        <a:cs typeface="+mn-cs"/>
      </a:defRPr>
    </a:lvl4pPr>
    <a:lvl5pPr marL="1828800" algn="l" rtl="0" eaLnBrk="0" fontAlgn="base" hangingPunct="0">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A50021"/>
    <a:srgbClr val="FF66CC"/>
    <a:srgbClr val="000099"/>
    <a:srgbClr val="6600CC"/>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71" autoAdjust="0"/>
  </p:normalViewPr>
  <p:slideViewPr>
    <p:cSldViewPr>
      <p:cViewPr>
        <p:scale>
          <a:sx n="80" d="100"/>
          <a:sy n="80" d="100"/>
        </p:scale>
        <p:origin x="-1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eaLnBrk="1" hangingPunct="1">
              <a:defRPr sz="1200"/>
            </a:lvl1pPr>
          </a:lstStyle>
          <a:p>
            <a:endParaRPr lang="en-US"/>
          </a:p>
        </p:txBody>
      </p:sp>
      <p:sp>
        <p:nvSpPr>
          <p:cNvPr id="310275" name="Rectangle 3"/>
          <p:cNvSpPr>
            <a:spLocks noGrp="1" noChangeArrowheads="1"/>
          </p:cNvSpPr>
          <p:nvPr>
            <p:ph type="dt" idx="1"/>
          </p:nvPr>
        </p:nvSpPr>
        <p:spPr bwMode="auto">
          <a:xfrm>
            <a:off x="4049713"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eaLnBrk="1" hangingPunct="1">
              <a:defRPr sz="1200"/>
            </a:lvl1pPr>
          </a:lstStyle>
          <a:p>
            <a:endParaRPr lang="en-US"/>
          </a:p>
        </p:txBody>
      </p:sp>
      <p:sp>
        <p:nvSpPr>
          <p:cNvPr id="15364" name="Rectangle 4"/>
          <p:cNvSpPr>
            <a:spLocks noGrp="1" noRot="1" noChangeAspect="1" noChangeArrowheads="1" noTextEdit="1"/>
          </p:cNvSpPr>
          <p:nvPr>
            <p:ph type="sldImg" idx="2"/>
          </p:nvPr>
        </p:nvSpPr>
        <p:spPr bwMode="auto">
          <a:xfrm>
            <a:off x="1212850" y="708025"/>
            <a:ext cx="4724400" cy="3543300"/>
          </a:xfrm>
          <a:prstGeom prst="rect">
            <a:avLst/>
          </a:prstGeom>
          <a:noFill/>
          <a:ln w="9525">
            <a:solidFill>
              <a:srgbClr val="000000"/>
            </a:solidFill>
            <a:miter lim="800000"/>
            <a:headEnd/>
            <a:tailEnd/>
          </a:ln>
        </p:spPr>
      </p:sp>
      <p:sp>
        <p:nvSpPr>
          <p:cNvPr id="310277" name="Rectangle 5"/>
          <p:cNvSpPr>
            <a:spLocks noGrp="1" noChangeArrowheads="1"/>
          </p:cNvSpPr>
          <p:nvPr>
            <p:ph type="body" sz="quarter" idx="3"/>
          </p:nvPr>
        </p:nvSpPr>
        <p:spPr bwMode="auto">
          <a:xfrm>
            <a:off x="714375" y="4487863"/>
            <a:ext cx="5721350" cy="4252912"/>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eaLnBrk="1" hangingPunct="1">
              <a:defRPr sz="1200"/>
            </a:lvl1pPr>
          </a:lstStyle>
          <a:p>
            <a:endParaRPr lang="en-US"/>
          </a:p>
        </p:txBody>
      </p:sp>
      <p:sp>
        <p:nvSpPr>
          <p:cNvPr id="310279" name="Rectangle 7"/>
          <p:cNvSpPr>
            <a:spLocks noGrp="1" noChangeArrowheads="1"/>
          </p:cNvSpPr>
          <p:nvPr>
            <p:ph type="sldNum" sz="quarter" idx="5"/>
          </p:nvPr>
        </p:nvSpPr>
        <p:spPr bwMode="auto">
          <a:xfrm>
            <a:off x="4049713" y="8974138"/>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eaLnBrk="1" hangingPunct="1">
              <a:defRPr sz="1200"/>
            </a:lvl1pPr>
          </a:lstStyle>
          <a:p>
            <a:fld id="{C06F38C4-F9E2-1846-B4B9-D92C3135A393}" type="slidenum">
              <a:rPr lang="en-US"/>
              <a:pPr/>
              <a:t>‹#›</a:t>
            </a:fld>
            <a:endParaRPr lang="en-US"/>
          </a:p>
        </p:txBody>
      </p:sp>
    </p:spTree>
    <p:extLst>
      <p:ext uri="{BB962C8B-B14F-4D97-AF65-F5344CB8AC3E}">
        <p14:creationId xmlns:p14="http://schemas.microsoft.com/office/powerpoint/2010/main" val="2211070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smtClean="0">
                <a:latin typeface="Arial" pitchFamily="-107" charset="0"/>
                <a:ea typeface="Arial" pitchFamily="-107" charset="0"/>
                <a:cs typeface="Arial" pitchFamily="-107" charset="0"/>
              </a:rPr>
              <a:t>Micro-outsourcing systems (like</a:t>
            </a:r>
            <a:r>
              <a:rPr lang="en-US" baseline="0" smtClean="0">
                <a:latin typeface="Arial" pitchFamily="-107" charset="0"/>
                <a:ea typeface="Arial" pitchFamily="-107" charset="0"/>
                <a:cs typeface="Arial" pitchFamily="-107" charset="0"/>
              </a:rPr>
              <a:t> AMT, </a:t>
            </a:r>
            <a:r>
              <a:rPr lang="en-US" baseline="0" err="1" smtClean="0">
                <a:latin typeface="Arial" pitchFamily="-107" charset="0"/>
                <a:ea typeface="Arial" pitchFamily="-107" charset="0"/>
                <a:cs typeface="Arial" pitchFamily="-107" charset="0"/>
              </a:rPr>
              <a:t>RentaCoder</a:t>
            </a:r>
            <a:r>
              <a:rPr lang="en-US" baseline="0" smtClean="0">
                <a:latin typeface="Arial" pitchFamily="-107" charset="0"/>
                <a:ea typeface="Arial" pitchFamily="-107" charset="0"/>
                <a:cs typeface="Arial" pitchFamily="-107" charset="0"/>
              </a:rPr>
              <a:t>, </a:t>
            </a:r>
            <a:r>
              <a:rPr lang="en-US" baseline="0" err="1" smtClean="0">
                <a:latin typeface="Arial" pitchFamily="-107" charset="0"/>
                <a:ea typeface="Arial" pitchFamily="-107" charset="0"/>
                <a:cs typeface="Arial" pitchFamily="-107" charset="0"/>
              </a:rPr>
              <a:t>oDesk</a:t>
            </a:r>
            <a:r>
              <a:rPr lang="en-US" baseline="0" smtClean="0">
                <a:latin typeface="Arial" pitchFamily="-107" charset="0"/>
                <a:ea typeface="Arial" pitchFamily="-107" charset="0"/>
                <a:cs typeface="Arial" pitchFamily="-107" charset="0"/>
              </a:rPr>
              <a:t>, and many more) have changed the cost/benefit landscape for data analytics.  Certain sorts of data can be acquired much more cheaply—but the data quality may be suspect.</a:t>
            </a:r>
            <a:endParaRPr lang="en-US">
              <a:latin typeface="Arial"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F46E2DE1-78E1-409D-B74C-673E2B7C1249}"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33</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38916" name="Slide Number Placeholder 3"/>
          <p:cNvSpPr>
            <a:spLocks noGrp="1"/>
          </p:cNvSpPr>
          <p:nvPr>
            <p:ph type="sldNum" sz="quarter" idx="5"/>
          </p:nvPr>
        </p:nvSpPr>
        <p:spPr>
          <a:noFill/>
        </p:spPr>
        <p:txBody>
          <a:bodyPr/>
          <a:lstStyle/>
          <a:p>
            <a:fld id="{0FCA85F5-E175-7542-B4D4-BE49B14A1932}" type="slidenum">
              <a:rPr lang="en-US"/>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mention soft labeling?  Or wait for a question?</a:t>
            </a:r>
          </a:p>
        </p:txBody>
      </p:sp>
      <p:sp>
        <p:nvSpPr>
          <p:cNvPr id="47108" name="Slide Number Placeholder 3"/>
          <p:cNvSpPr>
            <a:spLocks noGrp="1"/>
          </p:cNvSpPr>
          <p:nvPr>
            <p:ph type="sldNum" sz="quarter" idx="5"/>
          </p:nvPr>
        </p:nvSpPr>
        <p:spPr>
          <a:noFill/>
        </p:spPr>
        <p:txBody>
          <a:bodyPr/>
          <a:lstStyle/>
          <a:p>
            <a:fld id="{182786F8-6F35-E145-A84E-ABE0F3F3C747}" type="slidenum">
              <a:rPr lang="en-US"/>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key: gradient in accuracy over example X quality space</a:t>
            </a:r>
          </a:p>
          <a:p>
            <a:pPr eaLnBrk="1" hangingPunct="1"/>
            <a:r>
              <a:rPr lang="en-US">
                <a:latin typeface="Arial" pitchFamily="-107" charset="0"/>
                <a:ea typeface="Arial" pitchFamily="-107" charset="0"/>
                <a:cs typeface="Arial" pitchFamily="-107" charset="0"/>
              </a:rPr>
              <a:t>complicated for various reasons, one of which is: </a:t>
            </a:r>
            <a:r>
              <a:rPr lang="en-US" b="1">
                <a:latin typeface="Arial" pitchFamily="-107" charset="0"/>
                <a:ea typeface="Arial" pitchFamily="-107" charset="0"/>
                <a:cs typeface="Arial" pitchFamily="-107" charset="0"/>
              </a:rPr>
              <a:t>labeling different examples will have different benefits</a:t>
            </a:r>
          </a:p>
        </p:txBody>
      </p:sp>
      <p:sp>
        <p:nvSpPr>
          <p:cNvPr id="49156"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A297894B-0F65-1A4C-928A-6882DB2206CC}" type="slidenum">
              <a:rPr lang="en-US" sz="1200"/>
              <a:pPr algn="r" defTabSz="947738" eaLnBrk="1" hangingPunct="1"/>
              <a:t>36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51204" name="Slide Number Placeholder 3"/>
          <p:cNvSpPr>
            <a:spLocks noGrp="1"/>
          </p:cNvSpPr>
          <p:nvPr>
            <p:ph type="sldNum" sz="quarter" idx="5"/>
          </p:nvPr>
        </p:nvSpPr>
        <p:spPr>
          <a:noFill/>
        </p:spPr>
        <p:txBody>
          <a:bodyPr/>
          <a:lstStyle/>
          <a:p>
            <a:fld id="{2FCDE83E-864A-1844-9017-8C7C25062468}" type="slidenum">
              <a:rPr lang="en-US"/>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if we’re getting a certain number of labels, how best to choose?</a:t>
            </a:r>
          </a:p>
        </p:txBody>
      </p:sp>
      <p:sp>
        <p:nvSpPr>
          <p:cNvPr id="67588" name="Slide Number Placeholder 3"/>
          <p:cNvSpPr>
            <a:spLocks noGrp="1"/>
          </p:cNvSpPr>
          <p:nvPr>
            <p:ph type="sldNum" sz="quarter" idx="5"/>
          </p:nvPr>
        </p:nvSpPr>
        <p:spPr>
          <a:noFill/>
        </p:spPr>
        <p:txBody>
          <a:bodyPr/>
          <a:lstStyle/>
          <a:p>
            <a:fld id="{FD4F99FA-5EA9-B14D-8CBA-B7F32429FF35}" type="slidenum">
              <a:rPr lang="en-US"/>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69636" name="Slide Number Placeholder 3"/>
          <p:cNvSpPr>
            <a:spLocks noGrp="1"/>
          </p:cNvSpPr>
          <p:nvPr>
            <p:ph type="sldNum" sz="quarter" idx="5"/>
          </p:nvPr>
        </p:nvSpPr>
        <p:spPr>
          <a:noFill/>
        </p:spPr>
        <p:txBody>
          <a:bodyPr/>
          <a:lstStyle/>
          <a:p>
            <a:fld id="{5B4BE693-1BAD-C942-9124-756E6A7B87D2}" type="slidenum">
              <a:rPr lang="en-US"/>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71684" name="Slide Number Placeholder 3"/>
          <p:cNvSpPr>
            <a:spLocks noGrp="1"/>
          </p:cNvSpPr>
          <p:nvPr>
            <p:ph type="sldNum" sz="quarter" idx="5"/>
          </p:nvPr>
        </p:nvSpPr>
        <p:spPr>
          <a:noFill/>
        </p:spPr>
        <p:txBody>
          <a:bodyPr/>
          <a:lstStyle/>
          <a:p>
            <a:fld id="{4C76D9CA-F512-2844-AE8F-B0079BAAF939}" type="slidenum">
              <a:rPr lang="en-US"/>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3732" name="Slide Number Placeholder 3"/>
          <p:cNvSpPr>
            <a:spLocks noGrp="1"/>
          </p:cNvSpPr>
          <p:nvPr>
            <p:ph type="sldNum" sz="quarter" idx="5"/>
          </p:nvPr>
        </p:nvSpPr>
        <p:spPr>
          <a:noFill/>
        </p:spPr>
        <p:txBody>
          <a:bodyPr/>
          <a:lstStyle/>
          <a:p>
            <a:fld id="{A7128433-539E-B54F-AF24-788B9DAD931C}" type="slidenum">
              <a:rPr lang="en-US"/>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a:latin typeface="Times New Roman" pitchFamily="-107" charset="0"/>
                <a:ea typeface="Arial" pitchFamily="-107" charset="0"/>
                <a:cs typeface="Arial" pitchFamily="-107" charset="0"/>
              </a:rPr>
              <a:t>total media ad spending is about $300B</a:t>
            </a:r>
          </a:p>
          <a:p>
            <a:r>
              <a:rPr lang="en-US">
                <a:latin typeface="Times New Roman" pitchFamily="-107" charset="0"/>
                <a:ea typeface="Arial" pitchFamily="-107" charset="0"/>
                <a:cs typeface="Arial" pitchFamily="-107" charset="0"/>
              </a:rPr>
              <a:t>laments about poor “performance” of ads on social networking sites are criticisms of direct marketing-style advertising, as well as click-based evaluations.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latin typeface="Arial" pitchFamily="-107" charset="0"/>
                <a:ea typeface="Arial" pitchFamily="-107" charset="0"/>
                <a:cs typeface="Arial" pitchFamily="-107" charset="0"/>
              </a:rPr>
              <a:t>In computing our label uncertainty, we </a:t>
            </a:r>
            <a:r>
              <a:rPr lang="en-US" baseline="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&gt;&gt;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and </a:t>
            </a:r>
            <a:r>
              <a:rPr lang="en-US" baseline="0" err="1" smtClean="0">
                <a:latin typeface="Arial" pitchFamily="-107" charset="0"/>
                <a:ea typeface="Arial" pitchFamily="-107" charset="0"/>
                <a:cs typeface="Arial" pitchFamily="-107" charset="0"/>
              </a:rPr>
              <a:t>q</a:t>
            </a:r>
            <a:r>
              <a:rPr lang="en-US" baseline="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smtClean="0">
              <a:latin typeface="Arial" pitchFamily="-107" charset="0"/>
              <a:ea typeface="Arial" pitchFamily="-107" charset="0"/>
              <a:cs typeface="Arial" pitchFamily="-107" charset="0"/>
            </a:endParaRPr>
          </a:p>
          <a:p>
            <a:pPr eaLnBrk="1" hangingPunct="1"/>
            <a:endParaRPr lang="en-US">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7828" name="Slide Number Placeholder 3"/>
          <p:cNvSpPr>
            <a:spLocks noGrp="1"/>
          </p:cNvSpPr>
          <p:nvPr>
            <p:ph type="sldNum" sz="quarter" idx="5"/>
          </p:nvPr>
        </p:nvSpPr>
        <p:spPr>
          <a:noFill/>
        </p:spPr>
        <p:txBody>
          <a:bodyPr/>
          <a:lstStyle/>
          <a:p>
            <a:fld id="{379C82E5-5399-6D4D-8B4A-12AF5724C222}" type="slidenum">
              <a:rPr lang="en-US"/>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79876" name="Slide Number Placeholder 3"/>
          <p:cNvSpPr>
            <a:spLocks noGrp="1"/>
          </p:cNvSpPr>
          <p:nvPr>
            <p:ph type="sldNum" sz="quarter" idx="5"/>
          </p:nvPr>
        </p:nvSpPr>
        <p:spPr>
          <a:noFill/>
        </p:spPr>
        <p:txBody>
          <a:bodyPr/>
          <a:lstStyle/>
          <a:p>
            <a:fld id="{4CA98B12-C7E7-494F-A383-B8681D088710}" type="slidenum">
              <a:rPr lang="en-US"/>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pitchFamily="-107" charset="0"/>
              <a:ea typeface="Arial" pitchFamily="-107" charset="0"/>
              <a:cs typeface="Arial" pitchFamily="-107" charset="0"/>
            </a:endParaRPr>
          </a:p>
        </p:txBody>
      </p:sp>
      <p:sp>
        <p:nvSpPr>
          <p:cNvPr id="81924" name="Slide Number Placeholder 3"/>
          <p:cNvSpPr>
            <a:spLocks noGrp="1"/>
          </p:cNvSpPr>
          <p:nvPr>
            <p:ph type="sldNum" sz="quarter" idx="5"/>
          </p:nvPr>
        </p:nvSpPr>
        <p:spPr>
          <a:noFill/>
        </p:spPr>
        <p:txBody>
          <a:bodyPr/>
          <a:lstStyle/>
          <a:p>
            <a:fld id="{AC9C3213-448E-0042-88BA-EAA518DDB4BE}" type="slidenum">
              <a:rPr lang="en-US"/>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latin typeface="Arial" pitchFamily="-107" charset="0"/>
                <a:ea typeface="Arial" pitchFamily="-107" charset="0"/>
                <a:cs typeface="Arial" pitchFamily="-107" charset="0"/>
              </a:rPr>
              <a:t>In computing our label uncertainty, we </a:t>
            </a:r>
            <a:r>
              <a:rPr lang="en-US" baseline="0" smtClean="0">
                <a:latin typeface="Arial" pitchFamily="-107" charset="0"/>
                <a:ea typeface="Arial" pitchFamily="-107" charset="0"/>
                <a:cs typeface="Arial" pitchFamily="-107" charset="0"/>
              </a:rPr>
              <a:t>assumed that the majority of the mass of the estimated probability density over the labeler quality is on the correct side of the decision threshold.  This might actually not be true with small numbers of labels OR in cases with high class skew (very common).   Why in the latter case?  Say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&gt;&gt; </a:t>
            </a:r>
            <a:r>
              <a:rPr lang="en-US" baseline="0" err="1" smtClean="0">
                <a:latin typeface="Arial" pitchFamily="-107" charset="0"/>
                <a:ea typeface="Arial" pitchFamily="-107" charset="0"/>
                <a:cs typeface="Arial" pitchFamily="-107" charset="0"/>
              </a:rPr>
              <a:t>p</a:t>
            </a:r>
            <a:r>
              <a:rPr lang="en-US" baseline="0" smtClean="0">
                <a:latin typeface="Arial" pitchFamily="-107" charset="0"/>
                <a:ea typeface="Arial" pitchFamily="-107" charset="0"/>
                <a:cs typeface="Arial" pitchFamily="-107" charset="0"/>
              </a:rPr>
              <a:t>(+) and </a:t>
            </a:r>
            <a:r>
              <a:rPr lang="en-US" baseline="0" err="1" smtClean="0">
                <a:latin typeface="Arial" pitchFamily="-107" charset="0"/>
                <a:ea typeface="Arial" pitchFamily="-107" charset="0"/>
                <a:cs typeface="Arial" pitchFamily="-107" charset="0"/>
              </a:rPr>
              <a:t>q</a:t>
            </a:r>
            <a:r>
              <a:rPr lang="en-US" baseline="0" smtClean="0">
                <a:latin typeface="Arial" pitchFamily="-107" charset="0"/>
                <a:ea typeface="Arial" pitchFamily="-107" charset="0"/>
                <a:cs typeface="Arial" pitchFamily="-107" charset="0"/>
              </a:rPr>
              <a:t> is rather low.  Then getting 2 or 3  + labels may be more likely due to labeler error than an indication that the correct class is probably +.</a:t>
            </a:r>
            <a:endParaRPr lang="en-US" smtClean="0">
              <a:latin typeface="Arial" pitchFamily="-107" charset="0"/>
              <a:ea typeface="Arial" pitchFamily="-107" charset="0"/>
              <a:cs typeface="Arial" pitchFamily="-107" charset="0"/>
            </a:endParaRPr>
          </a:p>
          <a:p>
            <a:pPr eaLnBrk="1" hangingPunct="1"/>
            <a:endParaRPr lang="en-US">
              <a:latin typeface="Arial" pitchFamily="-107" charset="0"/>
              <a:ea typeface="Arial" pitchFamily="-107" charset="0"/>
              <a:cs typeface="Arial" pitchFamily="-107" charset="0"/>
            </a:endParaRPr>
          </a:p>
        </p:txBody>
      </p:sp>
      <p:sp>
        <p:nvSpPr>
          <p:cNvPr id="90116" name="Slide Number Placeholder 3"/>
          <p:cNvSpPr>
            <a:spLocks noGrp="1"/>
          </p:cNvSpPr>
          <p:nvPr>
            <p:ph type="sldNum" sz="quarter" idx="5"/>
          </p:nvPr>
        </p:nvSpPr>
        <p:spPr>
          <a:noFill/>
        </p:spPr>
        <p:txBody>
          <a:bodyPr/>
          <a:lstStyle/>
          <a:p>
            <a:fld id="{20D20EBD-617A-E948-8304-3BCF1B0C2254}" type="slidenum">
              <a:rPr lang="en-US"/>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92164" name="Slide Number Placeholder 3"/>
          <p:cNvSpPr>
            <a:spLocks noGrp="1"/>
          </p:cNvSpPr>
          <p:nvPr>
            <p:ph type="sldNum" sz="quarter" idx="5"/>
          </p:nvPr>
        </p:nvSpPr>
        <p:spPr>
          <a:noFill/>
        </p:spPr>
        <p:txBody>
          <a:bodyPr/>
          <a:lstStyle/>
          <a:p>
            <a:fld id="{9315605B-5118-5D4D-81FA-4CDF02633987}" type="slidenum">
              <a:rPr lang="en-US"/>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52</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53</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7</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56</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57</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F38C4-F9E2-1846-B4B9-D92C3135A393}" type="slidenum">
              <a:rPr lang="en-US" smtClean="0"/>
              <a:pPr/>
              <a:t>59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a:latin typeface="Arial" pitchFamily="-107" charset="0"/>
              <a:ea typeface="Arial" pitchFamily="-107" charset="0"/>
              <a:cs typeface="Arial" pitchFamily="-107" charset="0"/>
            </a:endParaRPr>
          </a:p>
        </p:txBody>
      </p:sp>
      <p:sp>
        <p:nvSpPr>
          <p:cNvPr id="140292" name="Slide Number Placeholder 3"/>
          <p:cNvSpPr>
            <a:spLocks noGrp="1"/>
          </p:cNvSpPr>
          <p:nvPr>
            <p:ph type="sldNum" sz="quarter" idx="5"/>
          </p:nvPr>
        </p:nvSpPr>
        <p:spPr>
          <a:noFill/>
        </p:spPr>
        <p:txBody>
          <a:bodyPr/>
          <a:lstStyle/>
          <a:p>
            <a:fld id="{F7D6FD54-BE6B-CD49-9FA7-19FAD148ABEB}" type="slidenum">
              <a:rPr lang="en-US"/>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38D9ED5D-4F60-47C8-9685-BCFB0F8E60F6}" type="slidenum">
              <a:rPr lang="en-US" smtClean="0">
                <a:latin typeface="Times" pitchFamily="18" charset="0"/>
                <a:ea typeface="ヒラギノ角ゴ ProN W3"/>
                <a:cs typeface="ヒラギノ角ゴ ProN W3"/>
                <a:sym typeface="Times" pitchFamily="18" charset="0"/>
              </a:rPr>
              <a:pPr/>
              <a:t>8</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a:latin typeface="Arial" pitchFamily="-107" charset="0"/>
                <a:ea typeface="Arial" pitchFamily="-107" charset="0"/>
                <a:cs typeface="Arial" pitchFamily="-107" charset="0"/>
              </a:rPr>
              <a:t>pay for expert labeling?</a:t>
            </a:r>
          </a:p>
          <a:p>
            <a:pPr eaLnBrk="1" hangingPunct="1"/>
            <a:r>
              <a:rPr lang="en-US">
                <a:latin typeface="Arial" pitchFamily="-107" charset="0"/>
                <a:ea typeface="Arial" pitchFamily="-107" charset="0"/>
                <a:cs typeface="Arial" pitchFamily="-107" charset="0"/>
              </a:rPr>
              <a:t>alternative setting to active learning – where labeling is very costly</a:t>
            </a:r>
          </a:p>
        </p:txBody>
      </p:sp>
      <p:sp>
        <p:nvSpPr>
          <p:cNvPr id="25604" name="Slide Number Placeholder 3"/>
          <p:cNvSpPr txBox="1">
            <a:spLocks noGrp="1"/>
          </p:cNvSpPr>
          <p:nvPr/>
        </p:nvSpPr>
        <p:spPr bwMode="auto">
          <a:xfrm>
            <a:off x="4049713" y="8974138"/>
            <a:ext cx="3098800" cy="473075"/>
          </a:xfrm>
          <a:prstGeom prst="rect">
            <a:avLst/>
          </a:prstGeom>
          <a:noFill/>
          <a:ln w="9525">
            <a:noFill/>
            <a:miter lim="800000"/>
            <a:headEnd/>
            <a:tailEnd/>
          </a:ln>
        </p:spPr>
        <p:txBody>
          <a:bodyPr lIns="94851" tIns="47425" rIns="94851" bIns="47425" anchor="b">
            <a:prstTxWarp prst="textNoShape">
              <a:avLst/>
            </a:prstTxWarp>
          </a:bodyPr>
          <a:lstStyle/>
          <a:p>
            <a:pPr algn="r" defTabSz="947738" eaLnBrk="1" hangingPunct="1"/>
            <a:fld id="{06A07CC4-64D6-9243-9091-A73BA83FD9DB}" type="slidenum">
              <a:rPr lang="en-US" sz="1200"/>
              <a:pPr algn="r" defTabSz="947738" eaLnBrk="1" hangingPunct="1"/>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8C4DFB3C-866B-455A-8A8B-458EA4A44D8C}" type="slidenum">
              <a:rPr lang="en-US" smtClean="0">
                <a:latin typeface="Times" pitchFamily="18" charset="0"/>
                <a:ea typeface="ヒラギノ角ゴ ProN W3"/>
                <a:cs typeface="ヒラギノ角ゴ ProN W3"/>
                <a:sym typeface="Times" pitchFamily="18" charset="0"/>
              </a:rPr>
              <a:pPr/>
              <a:t>11</a:t>
            </a:fld>
            <a:endParaRPr lang="en-US" smtClean="0">
              <a:latin typeface="Times" pitchFamily="18" charset="0"/>
              <a:ea typeface="ヒラギノ角ゴ ProN W3"/>
              <a:cs typeface="ヒラギノ角ゴ ProN W3"/>
              <a:sym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4D873AA-96DF-43A9-8D3B-666701D0501E}"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1F70BE6-C0EE-484D-B3DD-181F07D4A078}"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F46E2DE1-78E1-409D-B74C-673E2B7C1249}"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prstTxWarp prst="textNoShape">
                <a:avLst/>
              </a:prstTxWarp>
            </a:bodyPr>
            <a:lstStyle/>
            <a:p>
              <a:pPr algn="ctr" eaLnBrk="1" hangingPunct="1"/>
              <a:endParaRPr kumimoji="1" lang="en-US" sz="2400">
                <a:latin typeface="Times New Roman" pitchFamily="-107"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81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81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fld id="{A4D3A708-E4D2-4443-8BB0-19E3B37407C3}" type="datetime1">
              <a:rPr lang="en-US"/>
              <a:pPr/>
              <a:t>2/16/2012</a:t>
            </a:fld>
            <a:endParaRPr lang="en-US"/>
          </a:p>
        </p:txBody>
      </p:sp>
      <p:sp>
        <p:nvSpPr>
          <p:cNvPr id="11" name="Rectangle 10"/>
          <p:cNvSpPr>
            <a:spLocks noGrp="1" noChangeArrowheads="1"/>
          </p:cNvSpPr>
          <p:nvPr>
            <p:ph type="ftr" sz="quarter" idx="11"/>
          </p:nvPr>
        </p:nvSpPr>
        <p:spPr/>
        <p:txBody>
          <a:bodyPr/>
          <a:lstStyle>
            <a:lvl1pPr algn="r">
              <a:defRPr/>
            </a:lvl1pPr>
          </a:lstStyle>
          <a:p>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fld id="{24385C16-FA0F-D349-9152-44D9D4F5C79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60A16674-5A08-1646-AD9C-60E2BCACD607}" type="datetime1">
              <a:rPr lang="en-US"/>
              <a:pPr/>
              <a:t>2/16/2012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3E34F9A0-7ED8-F245-B79B-62E7FA1566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7D05AB93-3C11-3B47-AF4F-74BB310D1C42}" type="datetime1">
              <a:rPr lang="en-US"/>
              <a:pPr/>
              <a:t>2/16/2012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DB13B37-4796-C54A-BAA5-4152097D40F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C319EFA1-85F1-0E4A-AB6D-69A529B2A604}" type="datetime1">
              <a:rPr lang="en-US"/>
              <a:pPr/>
              <a:t>2/16/2012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43A336DD-60C2-824C-A18E-0E829CF648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fld id="{7C8A7E17-6A4C-1645-AE21-4C2B218A5C49}" type="datetime1">
              <a:rPr lang="en-US"/>
              <a:pPr/>
              <a:t>2/16/2012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E80DE1D4-F961-824B-85AD-C744B2CECE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B744E470-C88C-F94C-903A-76C445E89CCD}" type="datetime1">
              <a:rPr lang="en-US"/>
              <a:pPr/>
              <a:t>2/16/2012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93B45EF5-C64C-F84B-9157-5FA948C8CF6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8B6D82F2-134A-E749-AB2B-0412770C538D}" type="datetime1">
              <a:rPr lang="en-US"/>
              <a:pPr/>
              <a:t>2/16/2012</a:t>
            </a:fld>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C8860EAC-B18A-484B-A611-A6A3424985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F7CAB330-F7EB-504E-8293-1DE5D2BCBCBF}" type="datetime1">
              <a:rPr lang="en-US"/>
              <a:pPr/>
              <a:t>2/16/2012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064D3177-26E8-6B4F-A795-B572CE76A5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6838ADB6-EF49-1542-92B3-2C6966D9A9A7}" type="datetime1">
              <a:rPr lang="en-US"/>
              <a:pPr/>
              <a:t>2/16/2012</a:t>
            </a:fld>
            <a:endParaRPr lang="en-US"/>
          </a:p>
        </p:txBody>
      </p:sp>
      <p:sp>
        <p:nvSpPr>
          <p:cNvPr id="8" name="Rectangle 12"/>
          <p:cNvSpPr>
            <a:spLocks noGrp="1" noChangeArrowheads="1"/>
          </p:cNvSpPr>
          <p:nvPr>
            <p:ph type="ftr" sz="quarter" idx="11"/>
          </p:nvPr>
        </p:nvSpPr>
        <p:spPr>
          <a:ln/>
        </p:spPr>
        <p:txBody>
          <a:bodyPr/>
          <a:lstStyle>
            <a:lvl1pPr>
              <a:defRPr/>
            </a:lvl1pPr>
          </a:lstStyle>
          <a:p>
            <a:endParaRPr lang="en-US"/>
          </a:p>
        </p:txBody>
      </p:sp>
      <p:sp>
        <p:nvSpPr>
          <p:cNvPr id="9" name="Rectangle 13"/>
          <p:cNvSpPr>
            <a:spLocks noGrp="1" noChangeArrowheads="1"/>
          </p:cNvSpPr>
          <p:nvPr>
            <p:ph type="sldNum" sz="quarter" idx="12"/>
          </p:nvPr>
        </p:nvSpPr>
        <p:spPr>
          <a:ln/>
        </p:spPr>
        <p:txBody>
          <a:bodyPr/>
          <a:lstStyle>
            <a:lvl1pPr>
              <a:defRPr/>
            </a:lvl1pPr>
          </a:lstStyle>
          <a:p>
            <a:fld id="{26340761-ED5C-CA4A-9C41-E44782C6D0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28D94BED-CB5C-074B-A71B-EC897833C7DB}" type="datetime1">
              <a:rPr lang="en-US"/>
              <a:pPr/>
              <a:t>2/16/2012</a:t>
            </a:fld>
            <a:endParaRPr lang="en-US"/>
          </a:p>
        </p:txBody>
      </p:sp>
      <p:sp>
        <p:nvSpPr>
          <p:cNvPr id="4" name="Rectangle 12"/>
          <p:cNvSpPr>
            <a:spLocks noGrp="1" noChangeArrowheads="1"/>
          </p:cNvSpPr>
          <p:nvPr>
            <p:ph type="ftr" sz="quarter" idx="11"/>
          </p:nvPr>
        </p:nvSpPr>
        <p:spPr>
          <a:ln/>
        </p:spPr>
        <p:txBody>
          <a:bodyPr/>
          <a:lstStyle>
            <a:lvl1pPr>
              <a:defRPr/>
            </a:lvl1pPr>
          </a:lstStyle>
          <a:p>
            <a:endParaRPr lang="en-US"/>
          </a:p>
        </p:txBody>
      </p:sp>
      <p:sp>
        <p:nvSpPr>
          <p:cNvPr id="5" name="Rectangle 13"/>
          <p:cNvSpPr>
            <a:spLocks noGrp="1" noChangeArrowheads="1"/>
          </p:cNvSpPr>
          <p:nvPr>
            <p:ph type="sldNum" sz="quarter" idx="12"/>
          </p:nvPr>
        </p:nvSpPr>
        <p:spPr>
          <a:ln/>
        </p:spPr>
        <p:txBody>
          <a:bodyPr/>
          <a:lstStyle>
            <a:lvl1pPr>
              <a:defRPr/>
            </a:lvl1pPr>
          </a:lstStyle>
          <a:p>
            <a:fld id="{749129B1-8FB7-5648-9185-ECDE029BD2E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8A608F71-67F7-DF43-9904-7A17FDE2ECD8}" type="datetime1">
              <a:rPr lang="en-US"/>
              <a:pPr/>
              <a:t>2/16/2012</a:t>
            </a:fld>
            <a:endParaRPr lang="en-US"/>
          </a:p>
        </p:txBody>
      </p:sp>
      <p:sp>
        <p:nvSpPr>
          <p:cNvPr id="3" name="Rectangle 12"/>
          <p:cNvSpPr>
            <a:spLocks noGrp="1" noChangeArrowheads="1"/>
          </p:cNvSpPr>
          <p:nvPr>
            <p:ph type="ftr" sz="quarter" idx="11"/>
          </p:nvPr>
        </p:nvSpPr>
        <p:spPr>
          <a:ln/>
        </p:spPr>
        <p:txBody>
          <a:bodyPr/>
          <a:lstStyle>
            <a:lvl1pPr>
              <a:defRPr/>
            </a:lvl1pPr>
          </a:lstStyle>
          <a:p>
            <a:endParaRPr lang="en-US"/>
          </a:p>
        </p:txBody>
      </p:sp>
      <p:sp>
        <p:nvSpPr>
          <p:cNvPr id="4" name="Rectangle 13"/>
          <p:cNvSpPr>
            <a:spLocks noGrp="1" noChangeArrowheads="1"/>
          </p:cNvSpPr>
          <p:nvPr>
            <p:ph type="sldNum" sz="quarter" idx="12"/>
          </p:nvPr>
        </p:nvSpPr>
        <p:spPr>
          <a:ln/>
        </p:spPr>
        <p:txBody>
          <a:bodyPr/>
          <a:lstStyle>
            <a:lvl1pPr>
              <a:defRPr/>
            </a:lvl1pPr>
          </a:lstStyle>
          <a:p>
            <a:fld id="{8BCDE9F2-524B-504D-ADF7-73116A53CC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917B8089-8594-D245-B59B-5B3FBDF72DC0}" type="datetime1">
              <a:rPr lang="en-US"/>
              <a:pPr/>
              <a:t>2/16/2012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A0F464CE-368C-874F-A8BD-24C033931B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01CA1E41-B4DB-9142-B7EE-8493104F8550}" type="datetime1">
              <a:rPr lang="en-US"/>
              <a:pPr/>
              <a:t>2/16/2012</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ln/>
        </p:spPr>
        <p:txBody>
          <a:bodyPr/>
          <a:lstStyle>
            <a:lvl1pPr>
              <a:defRPr/>
            </a:lvl1pPr>
          </a:lstStyle>
          <a:p>
            <a:fld id="{59098991-8857-5740-8377-1DDCB2E2C5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48026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48026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prstTxWarp prst="textNoShape">
                  <a:avLst/>
                </a:prstTxWarp>
              </a:bodyPr>
              <a:lstStyle/>
              <a:p>
                <a:endParaRPr lang="en-US"/>
              </a:p>
            </p:txBody>
          </p:sp>
        </p:grpSp>
        <p:grpSp>
          <p:nvGrpSpPr>
            <p:cNvPr id="1033" name="Group 6"/>
            <p:cNvGrpSpPr>
              <a:grpSpLocks/>
            </p:cNvGrpSpPr>
            <p:nvPr/>
          </p:nvGrpSpPr>
          <p:grpSpPr bwMode="auto">
            <a:xfrm>
              <a:off x="144" y="1008"/>
              <a:ext cx="4656" cy="201"/>
              <a:chOff x="144" y="1008"/>
              <a:chExt cx="4656" cy="201"/>
            </a:xfrm>
          </p:grpSpPr>
          <p:sp>
            <p:nvSpPr>
              <p:cNvPr id="480263" name="AutoShape 7"/>
              <p:cNvSpPr>
                <a:spLocks noChangeArrowheads="1"/>
              </p:cNvSpPr>
              <p:nvPr/>
            </p:nvSpPr>
            <p:spPr bwMode="auto">
              <a:xfrm>
                <a:off x="384" y="1008"/>
                <a:ext cx="4416" cy="200"/>
              </a:xfrm>
              <a:prstGeom prst="roundRect">
                <a:avLst>
                  <a:gd name="adj" fmla="val 0"/>
                </a:avLst>
              </a:prstGeom>
              <a:solidFill>
                <a:schemeClr val="hlink"/>
              </a:solidFill>
              <a:ln w="9525">
                <a:noFill/>
                <a:round/>
                <a:headEnd/>
                <a:tailEnd/>
              </a:ln>
              <a:effectLst/>
            </p:spPr>
            <p:txBody>
              <a:bodyPr wrap="none" anchor="ctr">
                <a:prstTxWarp prst="textNoShape">
                  <a:avLst/>
                </a:prstTxWarp>
              </a:bodyPr>
              <a:lstStyle/>
              <a:p>
                <a:endParaRPr lang="en-US"/>
              </a:p>
            </p:txBody>
          </p:sp>
          <p:sp>
            <p:nvSpPr>
              <p:cNvPr id="480264" name="AutoShape 8"/>
              <p:cNvSpPr>
                <a:spLocks noChangeArrowheads="1"/>
              </p:cNvSpPr>
              <p:nvPr/>
            </p:nvSpPr>
            <p:spPr bwMode="auto">
              <a:xfrm flipH="1">
                <a:off x="144" y="1008"/>
                <a:ext cx="248" cy="201"/>
              </a:xfrm>
              <a:prstGeom prst="flowChartDelay">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grpSp>
      <p:sp>
        <p:nvSpPr>
          <p:cNvPr id="1027" name="AutoShape 9"/>
          <p:cNvSpPr>
            <a:spLocks noGrp="1" noChangeArrowheads="1"/>
          </p:cNvSpPr>
          <p:nvPr>
            <p:ph type="title"/>
          </p:nvPr>
        </p:nvSpPr>
        <p:spPr bwMode="auto">
          <a:xfrm>
            <a:off x="762000" y="3048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10"/>
          <p:cNvSpPr>
            <a:spLocks noGrp="1" noChangeArrowheads="1"/>
          </p:cNvSpPr>
          <p:nvPr>
            <p:ph type="body" idx="1"/>
          </p:nvPr>
        </p:nvSpPr>
        <p:spPr bwMode="auto">
          <a:xfrm>
            <a:off x="838200" y="2219325"/>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026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ABAEA9C-5AAC-A94F-BB6C-5B18C2901DF6}" type="datetime1">
              <a:rPr lang="en-US"/>
              <a:pPr/>
              <a:t>2/16/2012</a:t>
            </a:fld>
            <a:endParaRPr lang="en-US"/>
          </a:p>
        </p:txBody>
      </p:sp>
      <p:sp>
        <p:nvSpPr>
          <p:cNvPr id="48026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48026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55472E36-BCA9-BC47-97FD-E6C6F10ED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107" charset="2"/>
        <a:buChar char="l"/>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pitchFamily="-107"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pitchFamily="-107"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rl-collector.appspot.com/allTopics.jsp"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rl-annotator.appspot.com/AdminFiles/Categories.j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ode.google.com/p/get-another-labe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Microsoft_Excel_97-2003_Worksheet3.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image" Target="../media/image25.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emf"/><Relationship Id="rId4" Type="http://schemas.openxmlformats.org/officeDocument/2006/relationships/oleObject" Target="../embeddings/Microsoft_Excel_97-2003_Worksheet4.xls"/></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rl-collector.appspot.com/allTopics.jsp"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adsafe-beatthemachine.appspot.com/_admin/category/?cookie_fix=1"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Desktop/turk_hit_stock.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rl-collector.appspot.com/allTopics.js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url-annotator.appspot.com/AdminFiles/Categories.j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ctrTitle" idx="4294967295"/>
          </p:nvPr>
        </p:nvSpPr>
        <p:spPr>
          <a:xfrm>
            <a:off x="971600" y="1124744"/>
            <a:ext cx="8064896" cy="1296169"/>
          </a:xfrm>
        </p:spPr>
        <p:txBody>
          <a:bodyPr/>
          <a:lstStyle/>
          <a:p>
            <a:r>
              <a:rPr lang="en-US" altLang="zh-CN" sz="3200" smtClean="0">
                <a:solidFill>
                  <a:schemeClr val="tx1"/>
                </a:solidFill>
                <a:ea typeface="SimSun" charset="-122"/>
                <a:cs typeface="SimSun" charset="-122"/>
              </a:rPr>
              <a:t>Crowdsourcing using Mechanical Turk: </a:t>
            </a:r>
            <a:br>
              <a:rPr lang="en-US" altLang="zh-CN" sz="3200" smtClean="0">
                <a:solidFill>
                  <a:schemeClr val="tx1"/>
                </a:solidFill>
                <a:ea typeface="SimSun" charset="-122"/>
                <a:cs typeface="SimSun" charset="-122"/>
              </a:rPr>
            </a:br>
            <a:r>
              <a:rPr lang="en-US" altLang="zh-CN" sz="3200" smtClean="0">
                <a:solidFill>
                  <a:schemeClr val="tx1"/>
                </a:solidFill>
                <a:ea typeface="SimSun" charset="-122"/>
                <a:cs typeface="SimSun" charset="-122"/>
              </a:rPr>
              <a:t>Quality Management and Scalability</a:t>
            </a:r>
            <a:endParaRPr lang="en-US" altLang="zh-CN" sz="2400">
              <a:solidFill>
                <a:schemeClr val="tx1"/>
              </a:solidFill>
              <a:ea typeface="SimSun" charset="-122"/>
              <a:cs typeface="SimSun" charset="-122"/>
            </a:endParaRPr>
          </a:p>
        </p:txBody>
      </p:sp>
      <p:sp>
        <p:nvSpPr>
          <p:cNvPr id="16387" name="Rectangle 4"/>
          <p:cNvSpPr>
            <a:spLocks noChangeArrowheads="1"/>
          </p:cNvSpPr>
          <p:nvPr/>
        </p:nvSpPr>
        <p:spPr bwMode="auto">
          <a:xfrm>
            <a:off x="4067175" y="3068638"/>
            <a:ext cx="4498975" cy="1366837"/>
          </a:xfrm>
          <a:prstGeom prst="rect">
            <a:avLst/>
          </a:prstGeom>
          <a:noFill/>
          <a:ln w="9525">
            <a:noFill/>
            <a:miter lim="800000"/>
            <a:headEnd/>
            <a:tailEnd/>
          </a:ln>
        </p:spPr>
        <p:txBody>
          <a:bodyPr anchor="b">
            <a:prstTxWarp prst="textNoShape">
              <a:avLst/>
            </a:prstTxWarp>
          </a:bodyPr>
          <a:lstStyle/>
          <a:p>
            <a:pPr algn="ctr">
              <a:lnSpc>
                <a:spcPct val="80000"/>
              </a:lnSpc>
              <a:spcBef>
                <a:spcPct val="20000"/>
              </a:spcBef>
              <a:buClr>
                <a:schemeClr val="tx1"/>
              </a:buClr>
              <a:buSzPct val="75000"/>
              <a:buFont typeface="Wingdings" pitchFamily="-107" charset="2"/>
              <a:buNone/>
            </a:pPr>
            <a:r>
              <a:rPr lang="en-US" altLang="zh-CN" sz="2400" b="1" err="1" smtClean="0">
                <a:ea typeface="SimSun" charset="-122"/>
                <a:cs typeface="SimSun" charset="-122"/>
              </a:rPr>
              <a:t>Panos</a:t>
            </a:r>
            <a:r>
              <a:rPr lang="en-US" altLang="zh-CN" sz="2400" b="1" smtClean="0">
                <a:ea typeface="SimSun" charset="-122"/>
                <a:cs typeface="SimSun" charset="-122"/>
              </a:rPr>
              <a:t> </a:t>
            </a:r>
            <a:r>
              <a:rPr lang="en-US" altLang="zh-CN" sz="2400" b="1" err="1" smtClean="0">
                <a:ea typeface="SimSun" charset="-122"/>
                <a:cs typeface="SimSun" charset="-122"/>
              </a:rPr>
              <a:t>Ipeirotis</a:t>
            </a:r>
            <a:endParaRPr lang="en-US" altLang="zh-CN" sz="2400" b="1">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2400" b="1">
                <a:ea typeface="SimSun" charset="-122"/>
                <a:cs typeface="SimSun" charset="-122"/>
              </a:rPr>
              <a:t>New York </a:t>
            </a:r>
            <a:r>
              <a:rPr lang="en-US" altLang="zh-CN" sz="2400" b="1" smtClean="0">
                <a:ea typeface="SimSun" charset="-122"/>
                <a:cs typeface="SimSun" charset="-122"/>
              </a:rPr>
              <a:t>University</a:t>
            </a:r>
          </a:p>
        </p:txBody>
      </p:sp>
      <p:sp>
        <p:nvSpPr>
          <p:cNvPr id="16388" name="Rectangle 3"/>
          <p:cNvSpPr>
            <a:spLocks noChangeArrowheads="1"/>
          </p:cNvSpPr>
          <p:nvPr/>
        </p:nvSpPr>
        <p:spPr bwMode="auto">
          <a:xfrm>
            <a:off x="0" y="5980837"/>
            <a:ext cx="4572000" cy="877163"/>
          </a:xfrm>
          <a:prstGeom prst="rect">
            <a:avLst/>
          </a:prstGeom>
          <a:noFill/>
          <a:ln w="9525">
            <a:noFill/>
            <a:miter lim="800000"/>
            <a:headEnd/>
            <a:tailEnd/>
          </a:ln>
        </p:spPr>
        <p:txBody>
          <a:bodyPr wrap="square">
            <a:prstTxWarp prst="textNoShape">
              <a:avLst/>
            </a:prstTxWarp>
            <a:spAutoFit/>
          </a:bodyPr>
          <a:lstStyle/>
          <a:p>
            <a:r>
              <a:rPr lang="en-US" altLang="zh-CN" sz="1700">
                <a:solidFill>
                  <a:schemeClr val="tx2"/>
                </a:solidFill>
                <a:ea typeface="SimSun" charset="-122"/>
                <a:cs typeface="SimSun" charset="-122"/>
              </a:rPr>
              <a:t>Joint work </a:t>
            </a:r>
            <a:r>
              <a:rPr lang="en-US" altLang="zh-CN" sz="1700" smtClean="0">
                <a:solidFill>
                  <a:schemeClr val="tx2"/>
                </a:solidFill>
                <a:ea typeface="SimSun" charset="-122"/>
                <a:cs typeface="SimSun" charset="-122"/>
              </a:rPr>
              <a:t>with: Jing Wang, Foster Provost, Josh </a:t>
            </a:r>
            <a:r>
              <a:rPr lang="en-US" altLang="zh-CN" sz="1700" err="1" smtClean="0">
                <a:solidFill>
                  <a:schemeClr val="tx2"/>
                </a:solidFill>
                <a:ea typeface="SimSun" charset="-122"/>
                <a:cs typeface="SimSun" charset="-122"/>
              </a:rPr>
              <a:t>Attenberg</a:t>
            </a:r>
            <a:r>
              <a:rPr lang="en-US" altLang="zh-CN" sz="1700" smtClean="0">
                <a:solidFill>
                  <a:schemeClr val="tx2"/>
                </a:solidFill>
                <a:ea typeface="SimSun" charset="-122"/>
                <a:cs typeface="SimSun" charset="-122"/>
              </a:rPr>
              <a:t>, and Victor </a:t>
            </a:r>
            <a:r>
              <a:rPr lang="en-US" altLang="zh-CN" sz="1700" err="1" smtClean="0">
                <a:solidFill>
                  <a:schemeClr val="tx2"/>
                </a:solidFill>
                <a:ea typeface="SimSun" charset="-122"/>
                <a:cs typeface="SimSun" charset="-122"/>
              </a:rPr>
              <a:t>Sheng</a:t>
            </a:r>
            <a:r>
              <a:rPr lang="en-US" altLang="zh-CN" sz="1700" smtClean="0">
                <a:solidFill>
                  <a:schemeClr val="tx2"/>
                </a:solidFill>
                <a:ea typeface="SimSun" charset="-122"/>
                <a:cs typeface="SimSun" charset="-122"/>
              </a:rPr>
              <a:t>; Special thanks to </a:t>
            </a:r>
            <a:r>
              <a:rPr lang="en-US" altLang="zh-CN" sz="1700" err="1" smtClean="0">
                <a:solidFill>
                  <a:schemeClr val="tx2"/>
                </a:solidFill>
                <a:ea typeface="SimSun" charset="-122"/>
                <a:cs typeface="SimSun" charset="-122"/>
              </a:rPr>
              <a:t>AdSafe</a:t>
            </a:r>
            <a:r>
              <a:rPr lang="en-US" altLang="zh-CN" sz="1700" smtClean="0">
                <a:solidFill>
                  <a:schemeClr val="tx2"/>
                </a:solidFill>
                <a:ea typeface="SimSun" charset="-122"/>
                <a:cs typeface="SimSun" charset="-122"/>
              </a:rPr>
              <a:t> Media</a:t>
            </a:r>
            <a:endParaRPr lang="en-US" sz="1700"/>
          </a:p>
        </p:txBody>
      </p:sp>
      <p:sp>
        <p:nvSpPr>
          <p:cNvPr id="5" name="Rectangle 4"/>
          <p:cNvSpPr/>
          <p:nvPr/>
        </p:nvSpPr>
        <p:spPr>
          <a:xfrm>
            <a:off x="4572000" y="5768471"/>
            <a:ext cx="4572000" cy="1034129"/>
          </a:xfrm>
          <a:prstGeom prst="rect">
            <a:avLst/>
          </a:prstGeom>
        </p:spPr>
        <p:txBody>
          <a:bodyPr wrap="square">
            <a:spAutoFit/>
          </a:bodyPr>
          <a:lstStyle/>
          <a:p>
            <a:pPr algn="ctr">
              <a:lnSpc>
                <a:spcPct val="80000"/>
              </a:lnSpc>
              <a:spcBef>
                <a:spcPct val="20000"/>
              </a:spcBef>
              <a:buClr>
                <a:schemeClr val="tx1"/>
              </a:buClr>
              <a:buSzPct val="75000"/>
              <a:buFont typeface="Wingdings" pitchFamily="-107" charset="2"/>
              <a:buNone/>
            </a:pPr>
            <a:r>
              <a:rPr lang="en-US" altLang="zh-CN" sz="1700" smtClean="0">
                <a:ea typeface="SimSun" charset="-122"/>
                <a:cs typeface="SimSun" charset="-122"/>
              </a:rPr>
              <a:t>Twitter: @</a:t>
            </a:r>
            <a:r>
              <a:rPr lang="en-US" altLang="zh-CN" sz="1700" err="1" smtClean="0">
                <a:ea typeface="SimSun" charset="-122"/>
                <a:cs typeface="SimSun" charset="-122"/>
              </a:rPr>
              <a:t>ipeirotis</a:t>
            </a:r>
            <a:endParaRPr lang="en-US" altLang="zh-CN" sz="1700" smtClean="0">
              <a:ea typeface="SimSun" charset="-122"/>
              <a:cs typeface="SimSun" charset="-122"/>
            </a:endParaRPr>
          </a:p>
          <a:p>
            <a:pPr algn="ctr">
              <a:lnSpc>
                <a:spcPct val="80000"/>
              </a:lnSpc>
              <a:spcBef>
                <a:spcPct val="20000"/>
              </a:spcBef>
              <a:buClr>
                <a:schemeClr val="tx1"/>
              </a:buClr>
              <a:buSzPct val="75000"/>
              <a:buFont typeface="Wingdings" pitchFamily="-107" charset="2"/>
              <a:buNone/>
            </a:pPr>
            <a:endParaRPr lang="en-US" altLang="zh-CN" sz="1700" smtClean="0">
              <a:ea typeface="SimSun" charset="-122"/>
              <a:cs typeface="SimSun" charset="-122"/>
            </a:endParaRPr>
          </a:p>
          <a:p>
            <a:pPr algn="ctr">
              <a:lnSpc>
                <a:spcPct val="80000"/>
              </a:lnSpc>
              <a:spcBef>
                <a:spcPct val="20000"/>
              </a:spcBef>
              <a:buClr>
                <a:schemeClr val="tx1"/>
              </a:buClr>
              <a:buSzPct val="75000"/>
              <a:buFont typeface="Wingdings" pitchFamily="-107" charset="2"/>
              <a:buNone/>
            </a:pPr>
            <a:r>
              <a:rPr lang="en-US" altLang="zh-CN" sz="1700" smtClean="0">
                <a:ea typeface="SimSun" charset="-122"/>
                <a:cs typeface="SimSun" charset="-122"/>
              </a:rPr>
              <a:t>“A Computer Scientist in a Business School”</a:t>
            </a:r>
            <a:br>
              <a:rPr lang="en-US" altLang="zh-CN" sz="1700" smtClean="0">
                <a:ea typeface="SimSun" charset="-122"/>
                <a:cs typeface="SimSun" charset="-122"/>
              </a:rPr>
            </a:br>
            <a:r>
              <a:rPr lang="en-US" altLang="zh-CN" sz="1700" smtClean="0">
                <a:ea typeface="SimSun" charset="-122"/>
                <a:cs typeface="SimSun" charset="-122"/>
              </a:rPr>
              <a:t>http://behind-the-enemy-lines.com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DE9F2-524B-504D-ADF7-73116A53CCF7}" type="slidenum">
              <a:rPr lang="en-US" smtClean="0"/>
              <a:pPr/>
              <a:t>10</a:t>
            </a:fld>
            <a:endParaRPr lang="en-US"/>
          </a:p>
        </p:txBody>
      </p:sp>
      <p:pic>
        <p:nvPicPr>
          <p:cNvPr id="183298" name="Picture 2">
            <a:hlinkClick r:id="rId2"/>
          </p:cNvPr>
          <p:cNvPicPr>
            <a:picLocks noChangeAspect="1" noChangeArrowheads="1"/>
          </p:cNvPicPr>
          <p:nvPr/>
        </p:nvPicPr>
        <p:blipFill>
          <a:blip r:embed="rId3" cstate="print"/>
          <a:srcRect/>
          <a:stretch>
            <a:fillRect/>
          </a:stretch>
        </p:blipFill>
        <p:spPr bwMode="auto">
          <a:xfrm>
            <a:off x="1907704" y="1988840"/>
            <a:ext cx="6017037" cy="4725144"/>
          </a:xfrm>
          <a:prstGeom prst="rect">
            <a:avLst/>
          </a:prstGeom>
          <a:noFill/>
          <a:ln w="9525">
            <a:noFill/>
            <a:miter lim="800000"/>
            <a:headEnd/>
            <a:tailEnd/>
          </a:ln>
        </p:spPr>
      </p:pic>
      <p:sp>
        <p:nvSpPr>
          <p:cNvPr id="4" name="AutoShape 2"/>
          <p:cNvSpPr txBox="1">
            <a:spLocks noChangeArrowheads="1"/>
          </p:cNvSpPr>
          <p:nvPr/>
        </p:nvSpPr>
        <p:spPr bwMode="auto">
          <a:xfrm>
            <a:off x="762000" y="381000"/>
            <a:ext cx="7924800" cy="1143000"/>
          </a:xfrm>
          <a:prstGeom prst="roundRect">
            <a:avLst>
              <a:gd name="adj" fmla="val 21667"/>
            </a:avLst>
          </a:prstGeom>
          <a:solidFill>
            <a:srgbClr val="FFFFFF"/>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107" charset="-128"/>
                <a:cs typeface="ＭＳ Ｐゴシック" pitchFamily="-107" charset="-128"/>
              </a:rPr>
              <a:t>URL Collector</a:t>
            </a:r>
            <a:endParaRPr kumimoji="0" lang="en-US" sz="3600" b="1" i="0" u="none" strike="noStrike" kern="0" cap="none" spc="0" normalizeH="0" baseline="0" noProof="0">
              <a:ln>
                <a:noFill/>
              </a:ln>
              <a:solidFill>
                <a:srgbClr val="C00000"/>
              </a:solidFill>
              <a:effectLst/>
              <a:uLnTx/>
              <a:uFillTx/>
              <a:latin typeface="+mj-lt"/>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smtClean="0"/>
              <a:t>Example: Build an “Adult Web Site” Classifier</a:t>
            </a: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smtClean="0"/>
              <a:t>Need a large number of hand-labeled sites</a:t>
            </a:r>
          </a:p>
          <a:p>
            <a:pPr eaLnBrk="1" hangingPunct="1">
              <a:defRPr/>
            </a:pPr>
            <a:r>
              <a:rPr lang="en-US" sz="2800" smtClean="0"/>
              <a:t>Get people to look at sites and classify them as:</a:t>
            </a:r>
          </a:p>
          <a:p>
            <a:pPr eaLnBrk="1" hangingPunct="1">
              <a:buFont typeface="Wingdings" pitchFamily="2" charset="2"/>
              <a:buNone/>
              <a:defRPr/>
            </a:pPr>
            <a:r>
              <a:rPr lang="en-US" b="1" smtClean="0">
                <a:solidFill>
                  <a:schemeClr val="accent5">
                    <a:lumMod val="50000"/>
                  </a:schemeClr>
                </a:solidFill>
              </a:rPr>
              <a:t>G</a:t>
            </a:r>
            <a:r>
              <a:rPr lang="en-US" sz="2000" smtClean="0">
                <a:solidFill>
                  <a:schemeClr val="accent5">
                    <a:lumMod val="50000"/>
                  </a:schemeClr>
                </a:solidFill>
              </a:rPr>
              <a:t> (general audience)</a:t>
            </a:r>
            <a:r>
              <a:rPr lang="en-US" sz="2000" smtClean="0"/>
              <a:t>  </a:t>
            </a:r>
            <a:r>
              <a:rPr lang="en-US" sz="2800" b="1" smtClean="0">
                <a:solidFill>
                  <a:srgbClr val="F6A616"/>
                </a:solidFill>
              </a:rPr>
              <a:t>PG</a:t>
            </a:r>
            <a:r>
              <a:rPr lang="en-US" sz="2000" smtClean="0">
                <a:solidFill>
                  <a:srgbClr val="F6A616"/>
                </a:solidFill>
              </a:rPr>
              <a:t> (parental guidance) </a:t>
            </a:r>
            <a:r>
              <a:rPr lang="en-US" sz="2000" smtClean="0"/>
              <a:t> </a:t>
            </a:r>
            <a:r>
              <a:rPr lang="en-US" b="1" smtClean="0">
                <a:solidFill>
                  <a:srgbClr val="C00000"/>
                </a:solidFill>
              </a:rPr>
              <a:t>R</a:t>
            </a:r>
            <a:r>
              <a:rPr lang="en-US" smtClean="0">
                <a:solidFill>
                  <a:srgbClr val="C00000"/>
                </a:solidFill>
              </a:rPr>
              <a:t> </a:t>
            </a:r>
            <a:r>
              <a:rPr lang="en-US" sz="2000" smtClean="0">
                <a:solidFill>
                  <a:srgbClr val="C00000"/>
                </a:solidFill>
              </a:rPr>
              <a:t>(restricted)</a:t>
            </a:r>
            <a:r>
              <a:rPr lang="en-US" sz="2800" smtClean="0">
                <a:solidFill>
                  <a:srgbClr val="C00000"/>
                </a:solidFill>
              </a:rPr>
              <a:t> </a:t>
            </a:r>
            <a:r>
              <a:rPr lang="en-US" b="1" smtClean="0">
                <a:solidFill>
                  <a:srgbClr val="FF0000"/>
                </a:solidFill>
              </a:rPr>
              <a:t>X</a:t>
            </a:r>
            <a:r>
              <a:rPr lang="en-US" sz="2000" smtClean="0">
                <a:solidFill>
                  <a:srgbClr val="FF0000"/>
                </a:solidFill>
              </a:rPr>
              <a:t> (porn)</a:t>
            </a:r>
            <a:endParaRPr lang="en-US" sz="2800" smtClean="0"/>
          </a:p>
          <a:p>
            <a:pPr eaLnBrk="1" hangingPunct="1">
              <a:buNone/>
              <a:defRPr/>
            </a:pPr>
            <a:endParaRPr lang="en-US" smtClean="0"/>
          </a:p>
        </p:txBody>
      </p:sp>
      <p:sp>
        <p:nvSpPr>
          <p:cNvPr id="5" name="AutoShape 32"/>
          <p:cNvSpPr>
            <a:spLocks/>
          </p:cNvSpPr>
          <p:nvPr/>
        </p:nvSpPr>
        <p:spPr bwMode="auto">
          <a:xfrm>
            <a:off x="255588" y="4869160"/>
            <a:ext cx="862330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r>
              <a:rPr lang="en-US" sz="2800" kern="0">
                <a:solidFill>
                  <a:srgbClr val="464847"/>
                </a:solidFill>
                <a:latin typeface="Helvetica 55 Roman"/>
                <a:sym typeface="Helvetica 55 Roman"/>
              </a:rPr>
              <a:t>Cost/Speed Statistics</a:t>
            </a:r>
          </a:p>
          <a:p>
            <a:pPr marL="382588" indent="-382588">
              <a:spcBef>
                <a:spcPts val="300"/>
              </a:spcBef>
              <a:buClr>
                <a:srgbClr val="E99923"/>
              </a:buClr>
              <a:buSzPct val="100000"/>
              <a:buFont typeface="Wingdings" pitchFamily="2" charset="2"/>
              <a:buChar char="§"/>
              <a:defRPr/>
            </a:pPr>
            <a:r>
              <a:rPr lang="en-US" sz="2800" b="1" kern="0">
                <a:solidFill>
                  <a:srgbClr val="464847"/>
                </a:solidFill>
                <a:latin typeface="Helvetica 55 Roman"/>
                <a:sym typeface="Helvetica 55 Roman"/>
              </a:rPr>
              <a:t>Undergrad intern</a:t>
            </a:r>
            <a:r>
              <a:rPr lang="en-US" sz="2800" kern="0">
                <a:solidFill>
                  <a:srgbClr val="464847"/>
                </a:solidFill>
                <a:latin typeface="Helvetica 55 Roman"/>
                <a:sym typeface="Helvetica 55 Roman"/>
              </a:rPr>
              <a:t>: 200 websites/hr, cost: $15/hr</a:t>
            </a:r>
          </a:p>
          <a:p>
            <a:pPr marL="382588" indent="-382588">
              <a:spcBef>
                <a:spcPts val="300"/>
              </a:spcBef>
              <a:buClr>
                <a:srgbClr val="E99923"/>
              </a:buClr>
              <a:buSzPct val="100000"/>
              <a:buFont typeface="Wingdings" pitchFamily="2" charset="2"/>
              <a:buChar char="§"/>
              <a:defRPr/>
            </a:pPr>
            <a:r>
              <a:rPr lang="en-US" sz="2800" b="1" kern="0" err="1">
                <a:solidFill>
                  <a:srgbClr val="464847"/>
                </a:solidFill>
                <a:latin typeface="Helvetica 55 Roman"/>
                <a:sym typeface="Helvetica 55 Roman"/>
              </a:rPr>
              <a:t>MTurk</a:t>
            </a:r>
            <a:r>
              <a:rPr lang="en-US" sz="2800" kern="0">
                <a:solidFill>
                  <a:srgbClr val="464847"/>
                </a:solidFill>
                <a:latin typeface="Helvetica 55 Roman"/>
                <a:sym typeface="Helvetica 55 Roman"/>
              </a:rPr>
              <a:t>: 2500 websites/hr, cost: $12/hr</a:t>
            </a:r>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674"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pic>
        <p:nvPicPr>
          <p:cNvPr id="28675" name="Content Placeholder 4" descr="adsafe3.PNG">
            <a:hlinkClick r:id="rId2"/>
          </p:cNvPr>
          <p:cNvPicPr>
            <a:picLocks noGrp="1" noChangeAspect="1"/>
          </p:cNvPicPr>
          <p:nvPr>
            <p:ph idx="1"/>
          </p:nvPr>
        </p:nvPicPr>
        <p:blipFill>
          <a:blip r:embed="rId3" cstate="print"/>
          <a:srcRect r="6977" b="78683"/>
          <a:stretch>
            <a:fillRect/>
          </a:stretch>
        </p:blipFill>
        <p:spPr>
          <a:xfrm>
            <a:off x="107504" y="72008"/>
            <a:ext cx="8964488" cy="2060848"/>
          </a:xfrm>
        </p:spPr>
      </p:pic>
      <p:sp>
        <p:nvSpPr>
          <p:cNvPr id="28676" name="Slide Number Placeholder 3"/>
          <p:cNvSpPr>
            <a:spLocks noGrp="1"/>
          </p:cNvSpPr>
          <p:nvPr>
            <p:ph type="sldNum" sz="quarter" idx="12"/>
          </p:nvPr>
        </p:nvSpPr>
        <p:spPr>
          <a:noFill/>
        </p:spPr>
        <p:txBody>
          <a:bodyPr/>
          <a:lstStyle/>
          <a:p>
            <a:fld id="{51BAC9B4-2359-A443-9584-62EBDD220C67}" type="slidenum">
              <a:rPr lang="en-US" smtClean="0"/>
              <a:pPr/>
              <a:t>12</a:t>
            </a:fld>
            <a:endParaRPr lang="en-US" smtClean="0"/>
          </a:p>
        </p:txBody>
      </p:sp>
      <p:pic>
        <p:nvPicPr>
          <p:cNvPr id="5" name="Content Placeholder 4" descr="adsafe3.PNG">
            <a:hlinkClick r:id="rId2"/>
          </p:cNvPr>
          <p:cNvPicPr>
            <a:picLocks noChangeAspect="1"/>
          </p:cNvPicPr>
          <p:nvPr/>
        </p:nvPicPr>
        <p:blipFill>
          <a:blip r:embed="rId3" cstate="print"/>
          <a:srcRect l="14194" t="30168" r="14749" b="20213"/>
          <a:stretch>
            <a:fillRect/>
          </a:stretch>
        </p:blipFill>
        <p:spPr bwMode="auto">
          <a:xfrm>
            <a:off x="1547664" y="2060848"/>
            <a:ext cx="6984776" cy="47971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62000" y="232792"/>
            <a:ext cx="7924800" cy="1396008"/>
          </a:xfrm>
          <a:solidFill>
            <a:schemeClr val="bg1"/>
          </a:solidFill>
        </p:spPr>
        <p:txBody>
          <a:bodyPr/>
          <a:lstStyle/>
          <a:p>
            <a:r>
              <a:rPr lang="en-US" sz="3200" smtClean="0"/>
              <a:t>Bad news: Spammers! </a:t>
            </a:r>
            <a:br>
              <a:rPr lang="en-US" sz="3200" smtClean="0"/>
            </a:br>
            <a:endParaRPr lang="en-US" sz="3200" b="1" smtClean="0"/>
          </a:p>
        </p:txBody>
      </p:sp>
      <p:sp>
        <p:nvSpPr>
          <p:cNvPr id="18" name="AutoShape 32"/>
          <p:cNvSpPr>
            <a:spLocks/>
          </p:cNvSpPr>
          <p:nvPr/>
        </p:nvSpPr>
        <p:spPr bwMode="auto">
          <a:xfrm>
            <a:off x="0" y="1301899"/>
            <a:ext cx="9144000" cy="1081087"/>
          </a:xfrm>
          <a:prstGeom prst="roundRect">
            <a:avLst>
              <a:gd name="adj" fmla="val 14157"/>
            </a:avLst>
          </a:prstGeom>
          <a:gradFill rotWithShape="0">
            <a:gsLst>
              <a:gs pos="0">
                <a:schemeClr val="bg1"/>
              </a:gs>
              <a:gs pos="100000">
                <a:schemeClr val="accent2"/>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spcBef>
                <a:spcPts val="300"/>
              </a:spcBef>
              <a:buClr>
                <a:srgbClr val="E99923"/>
              </a:buClr>
              <a:buSzPct val="100000"/>
              <a:defRPr/>
            </a:pPr>
            <a:endParaRPr lang="en-US" sz="2800" kern="0">
              <a:solidFill>
                <a:srgbClr val="464847"/>
              </a:solidFill>
              <a:latin typeface="Helvetica 55 Roman"/>
              <a:sym typeface="Helvetica 55 Roman"/>
            </a:endParaRPr>
          </a:p>
        </p:txBody>
      </p:sp>
      <p:pic>
        <p:nvPicPr>
          <p:cNvPr id="8" name="Picture 4"/>
          <p:cNvPicPr>
            <a:picLocks noChangeAspect="1" noChangeArrowheads="1"/>
          </p:cNvPicPr>
          <p:nvPr/>
        </p:nvPicPr>
        <p:blipFill>
          <a:blip r:embed="rId2" cstate="print"/>
          <a:srcRect l="77537" t="-2445"/>
          <a:stretch>
            <a:fillRect/>
          </a:stretch>
        </p:blipFill>
        <p:spPr bwMode="auto">
          <a:xfrm>
            <a:off x="4089138" y="1514905"/>
            <a:ext cx="4837158" cy="426330"/>
          </a:xfrm>
          <a:prstGeom prst="rect">
            <a:avLst/>
          </a:prstGeom>
          <a:noFill/>
          <a:ln w="9525">
            <a:noFill/>
            <a:miter lim="800000"/>
            <a:headEnd/>
            <a:tailEnd/>
          </a:ln>
          <a:effectLst>
            <a:softEdge rad="31750"/>
          </a:effectLst>
        </p:spPr>
      </p:pic>
      <p:pic>
        <p:nvPicPr>
          <p:cNvPr id="35845" name="Picture 5"/>
          <p:cNvPicPr>
            <a:picLocks noChangeAspect="1" noChangeArrowheads="1"/>
          </p:cNvPicPr>
          <p:nvPr/>
        </p:nvPicPr>
        <p:blipFill>
          <a:blip r:embed="rId3" cstate="print"/>
          <a:srcRect l="76016" t="889" r="1933"/>
          <a:stretch>
            <a:fillRect/>
          </a:stretch>
        </p:blipFill>
        <p:spPr bwMode="auto">
          <a:xfrm>
            <a:off x="4051314" y="1852556"/>
            <a:ext cx="4866543" cy="334291"/>
          </a:xfrm>
          <a:prstGeom prst="rect">
            <a:avLst/>
          </a:prstGeom>
          <a:noFill/>
          <a:ln w="9525">
            <a:noFill/>
            <a:miter lim="800000"/>
            <a:headEnd/>
            <a:tailEnd/>
          </a:ln>
          <a:effectLst>
            <a:softEdge rad="31750"/>
          </a:effectLst>
        </p:spPr>
      </p:pic>
      <p:pic>
        <p:nvPicPr>
          <p:cNvPr id="10" name="Picture 5"/>
          <p:cNvPicPr>
            <a:picLocks noChangeAspect="1" noChangeArrowheads="1"/>
          </p:cNvPicPr>
          <p:nvPr/>
        </p:nvPicPr>
        <p:blipFill>
          <a:blip r:embed="rId3" cstate="print"/>
          <a:srcRect l="672" t="20677" r="81314"/>
          <a:stretch>
            <a:fillRect/>
          </a:stretch>
        </p:blipFill>
        <p:spPr bwMode="auto">
          <a:xfrm>
            <a:off x="166072" y="1882048"/>
            <a:ext cx="4068511" cy="278110"/>
          </a:xfrm>
          <a:prstGeom prst="rect">
            <a:avLst/>
          </a:prstGeom>
          <a:noFill/>
          <a:ln w="9525">
            <a:noFill/>
            <a:miter lim="800000"/>
            <a:headEnd/>
            <a:tailEnd/>
          </a:ln>
          <a:effectLst>
            <a:softEdge rad="31750"/>
          </a:effectLst>
        </p:spPr>
      </p:pic>
      <p:pic>
        <p:nvPicPr>
          <p:cNvPr id="35844" name="Picture 4"/>
          <p:cNvPicPr>
            <a:picLocks noChangeAspect="1" noChangeArrowheads="1"/>
          </p:cNvPicPr>
          <p:nvPr/>
        </p:nvPicPr>
        <p:blipFill>
          <a:blip r:embed="rId2" cstate="print"/>
          <a:srcRect r="81556" b="10894"/>
          <a:stretch>
            <a:fillRect/>
          </a:stretch>
        </p:blipFill>
        <p:spPr bwMode="auto">
          <a:xfrm>
            <a:off x="157312" y="1539645"/>
            <a:ext cx="3996630" cy="370820"/>
          </a:xfrm>
          <a:prstGeom prst="rect">
            <a:avLst/>
          </a:prstGeom>
          <a:noFill/>
          <a:ln w="9525">
            <a:noFill/>
            <a:miter lim="800000"/>
            <a:headEnd/>
            <a:tailEnd/>
          </a:ln>
          <a:effectLst>
            <a:softEdge rad="31750"/>
          </a:effectLst>
        </p:spPr>
      </p:pic>
      <p:pic>
        <p:nvPicPr>
          <p:cNvPr id="35846" name="Picture 6"/>
          <p:cNvPicPr>
            <a:picLocks noGrp="1" noChangeAspect="1" noChangeArrowheads="1"/>
          </p:cNvPicPr>
          <p:nvPr>
            <p:ph idx="1"/>
          </p:nvPr>
        </p:nvPicPr>
        <p:blipFill>
          <a:blip r:embed="rId4" cstate="print"/>
          <a:srcRect/>
          <a:stretch>
            <a:fillRect/>
          </a:stretch>
        </p:blipFill>
        <p:spPr>
          <a:xfrm>
            <a:off x="549524" y="2867026"/>
            <a:ext cx="5450804" cy="137476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35848" name="Picture 8"/>
          <p:cNvPicPr>
            <a:picLocks noChangeAspect="1" noChangeArrowheads="1"/>
          </p:cNvPicPr>
          <p:nvPr/>
        </p:nvPicPr>
        <p:blipFill>
          <a:blip r:embed="rId5" cstate="print"/>
          <a:srcRect r="66219"/>
          <a:stretch>
            <a:fillRect/>
          </a:stretch>
        </p:blipFill>
        <p:spPr bwMode="auto">
          <a:xfrm>
            <a:off x="6910997" y="2701042"/>
            <a:ext cx="1907458" cy="2147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Oval 15"/>
          <p:cNvSpPr/>
          <p:nvPr/>
        </p:nvSpPr>
        <p:spPr bwMode="auto">
          <a:xfrm>
            <a:off x="7116763" y="1527324"/>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17" name="Oval 16"/>
          <p:cNvSpPr/>
          <p:nvPr/>
        </p:nvSpPr>
        <p:spPr bwMode="auto">
          <a:xfrm>
            <a:off x="4124325" y="1503511"/>
            <a:ext cx="2382838" cy="388938"/>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28" name="Straight Arrow Connector 18"/>
          <p:cNvCxnSpPr>
            <a:cxnSpLocks noChangeShapeType="1"/>
            <a:stCxn id="17" idx="2"/>
          </p:cNvCxnSpPr>
          <p:nvPr/>
        </p:nvCxnSpPr>
        <p:spPr bwMode="auto">
          <a:xfrm rot="10800000" flipV="1">
            <a:off x="3275013" y="1697186"/>
            <a:ext cx="849312" cy="1169988"/>
          </a:xfrm>
          <a:prstGeom prst="straightConnector1">
            <a:avLst/>
          </a:prstGeom>
          <a:noFill/>
          <a:ln w="38100" algn="ctr">
            <a:solidFill>
              <a:srgbClr val="C00000"/>
            </a:solidFill>
            <a:round/>
            <a:headEnd/>
            <a:tailEnd type="arrow" w="med" len="med"/>
          </a:ln>
        </p:spPr>
      </p:cxnSp>
      <p:sp>
        <p:nvSpPr>
          <p:cNvPr id="23" name="Oval 22"/>
          <p:cNvSpPr/>
          <p:nvPr/>
        </p:nvSpPr>
        <p:spPr bwMode="auto">
          <a:xfrm>
            <a:off x="4148138" y="1822599"/>
            <a:ext cx="2384425" cy="38893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
        <p:nvSpPr>
          <p:cNvPr id="24" name="Oval 23"/>
          <p:cNvSpPr/>
          <p:nvPr/>
        </p:nvSpPr>
        <p:spPr bwMode="auto">
          <a:xfrm>
            <a:off x="7102475" y="1847999"/>
            <a:ext cx="501650" cy="344487"/>
          </a:xfrm>
          <a:prstGeom prst="ellipse">
            <a:avLst/>
          </a:prstGeom>
          <a:solidFill>
            <a:schemeClr val="bg1">
              <a:lumMod val="85000"/>
              <a:alpha val="42000"/>
            </a:schemeClr>
          </a:solidFill>
          <a:ln w="38100" cap="flat" cmpd="sng" algn="ctr">
            <a:solidFill>
              <a:srgbClr val="C00000"/>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cxnSp>
        <p:nvCxnSpPr>
          <p:cNvPr id="9231" name="Straight Arrow Connector 25"/>
          <p:cNvCxnSpPr>
            <a:cxnSpLocks noChangeShapeType="1"/>
            <a:stCxn id="23" idx="6"/>
          </p:cNvCxnSpPr>
          <p:nvPr/>
        </p:nvCxnSpPr>
        <p:spPr bwMode="auto">
          <a:xfrm>
            <a:off x="6532563" y="2017861"/>
            <a:ext cx="1331912" cy="682625"/>
          </a:xfrm>
          <a:prstGeom prst="straightConnector1">
            <a:avLst/>
          </a:prstGeom>
          <a:noFill/>
          <a:ln w="38100" algn="ctr">
            <a:solidFill>
              <a:srgbClr val="C00000"/>
            </a:solidFill>
            <a:round/>
            <a:headEnd/>
            <a:tailEnd type="arrow" w="med" len="med"/>
          </a:ln>
        </p:spPr>
      </p:cxnSp>
      <p:sp>
        <p:nvSpPr>
          <p:cNvPr id="31" name="Content Placeholder 21"/>
          <p:cNvSpPr txBox="1">
            <a:spLocks/>
          </p:cNvSpPr>
          <p:nvPr/>
        </p:nvSpPr>
        <p:spPr bwMode="auto">
          <a:xfrm>
            <a:off x="560388" y="5116661"/>
            <a:ext cx="7894637" cy="1336675"/>
          </a:xfrm>
          <a:prstGeom prst="rect">
            <a:avLst/>
          </a:prstGeom>
          <a:solidFill>
            <a:schemeClr val="lt1"/>
          </a:solidFill>
          <a:ln>
            <a:solidFill>
              <a:schemeClr val="accent4">
                <a:alpha val="18000"/>
              </a:schemeClr>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50800" tIns="50800" bIns="50800"/>
          <a:lstStyle/>
          <a:p>
            <a:pPr marL="382588" indent="-382588" algn="ctr">
              <a:lnSpc>
                <a:spcPct val="150000"/>
              </a:lnSpc>
              <a:spcBef>
                <a:spcPts val="300"/>
              </a:spcBef>
              <a:buClr>
                <a:srgbClr val="E99923"/>
              </a:buClr>
              <a:buSzPct val="100000"/>
              <a:defRPr/>
            </a:pPr>
            <a:r>
              <a:rPr lang="en-US" sz="2800" kern="0">
                <a:solidFill>
                  <a:srgbClr val="464847"/>
                </a:solidFill>
                <a:sym typeface="Helvetica 55 Roman"/>
              </a:rPr>
              <a:t>Worker </a:t>
            </a:r>
            <a:r>
              <a:rPr lang="en-US" b="1" kern="0">
                <a:solidFill>
                  <a:srgbClr val="464847"/>
                </a:solidFill>
                <a:sym typeface="Helvetica 55 Roman"/>
              </a:rPr>
              <a:t>ATAMRO447HWJQ</a:t>
            </a:r>
            <a:r>
              <a:rPr lang="en-US" kern="0">
                <a:solidFill>
                  <a:srgbClr val="464847"/>
                </a:solidFill>
                <a:sym typeface="Helvetica 55 Roman"/>
              </a:rPr>
              <a:t> </a:t>
            </a:r>
          </a:p>
          <a:p>
            <a:pPr marL="382588" indent="-382588" algn="ctr">
              <a:lnSpc>
                <a:spcPct val="150000"/>
              </a:lnSpc>
              <a:spcBef>
                <a:spcPts val="300"/>
              </a:spcBef>
              <a:buClr>
                <a:srgbClr val="E99923"/>
              </a:buClr>
              <a:buSzPct val="100000"/>
              <a:defRPr/>
            </a:pPr>
            <a:r>
              <a:rPr lang="en-US" sz="2800" kern="0">
                <a:solidFill>
                  <a:srgbClr val="464847"/>
                </a:solidFill>
                <a:sym typeface="Helvetica 55 Roman"/>
              </a:rPr>
              <a:t>labeled </a:t>
            </a:r>
            <a:r>
              <a:rPr lang="en-US" sz="2800" b="1" kern="0">
                <a:solidFill>
                  <a:srgbClr val="FF0000"/>
                </a:solidFill>
                <a:sym typeface="Helvetica 55 Roman"/>
              </a:rPr>
              <a:t>X (porn) </a:t>
            </a:r>
            <a:r>
              <a:rPr lang="en-US" sz="2800" kern="0">
                <a:solidFill>
                  <a:srgbClr val="464847"/>
                </a:solidFill>
                <a:sym typeface="Helvetica 55 Roman"/>
              </a:rPr>
              <a:t>sites as </a:t>
            </a:r>
            <a:r>
              <a:rPr lang="en-US" sz="2800" b="1" kern="0">
                <a:solidFill>
                  <a:srgbClr val="00B050"/>
                </a:solidFill>
                <a:sym typeface="Helvetica 55 Roman"/>
              </a:rPr>
              <a:t>G </a:t>
            </a:r>
            <a:r>
              <a:rPr lang="en-US" sz="2800" kern="0">
                <a:solidFill>
                  <a:srgbClr val="00B050"/>
                </a:solidFill>
                <a:sym typeface="Helvetica 55 Roman"/>
              </a:rPr>
              <a:t>(general audience)</a:t>
            </a:r>
          </a:p>
          <a:p>
            <a:pPr marL="382588" indent="-382588">
              <a:lnSpc>
                <a:spcPct val="150000"/>
              </a:lnSpc>
              <a:spcBef>
                <a:spcPts val="300"/>
              </a:spcBef>
              <a:buClr>
                <a:srgbClr val="E99923"/>
              </a:buClr>
              <a:buSzPct val="100000"/>
              <a:buFont typeface="Wingdings" pitchFamily="2" charset="2"/>
              <a:buNone/>
              <a:defRPr/>
            </a:pPr>
            <a:endParaRPr lang="en-US" sz="1800" i="1" kern="0">
              <a:solidFill>
                <a:srgbClr val="464847"/>
              </a:solidFill>
              <a:sym typeface="Helvetica 55 Roman"/>
            </a:endParaRPr>
          </a:p>
          <a:p>
            <a:pPr marL="382588" indent="-382588">
              <a:lnSpc>
                <a:spcPct val="150000"/>
              </a:lnSpc>
              <a:spcBef>
                <a:spcPts val="300"/>
              </a:spcBef>
              <a:buClr>
                <a:srgbClr val="E99923"/>
              </a:buClr>
              <a:buSzPct val="100000"/>
              <a:buFont typeface="Wingdings" pitchFamily="2" charset="2"/>
              <a:buChar char="§"/>
              <a:defRPr/>
            </a:pPr>
            <a:endParaRPr lang="en-US" sz="1800" i="1" kern="0">
              <a:solidFill>
                <a:srgbClr val="464847"/>
              </a:solidFill>
              <a:sym typeface="Helvetica 55 Roman"/>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2"/>
          <p:cNvSpPr>
            <a:spLocks/>
          </p:cNvSpPr>
          <p:nvPr/>
        </p:nvSpPr>
        <p:spPr bwMode="auto">
          <a:xfrm>
            <a:off x="1160908" y="3231231"/>
            <a:ext cx="7373938" cy="1957388"/>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algn="ctr">
              <a:lnSpc>
                <a:spcPct val="150000"/>
              </a:lnSpc>
              <a:spcBef>
                <a:spcPts val="300"/>
              </a:spcBef>
              <a:buClr>
                <a:srgbClr val="E99923"/>
              </a:buClr>
              <a:buSzPct val="100000"/>
              <a:defRPr/>
            </a:pPr>
            <a:endParaRPr lang="en-US" sz="1800" i="1" kern="0">
              <a:solidFill>
                <a:srgbClr val="464847"/>
              </a:solidFill>
              <a:latin typeface="Helvetica 55 Roman"/>
              <a:sym typeface="Helvetica 55 Roman"/>
            </a:endParaRPr>
          </a:p>
        </p:txBody>
      </p:sp>
      <p:pic>
        <p:nvPicPr>
          <p:cNvPr id="10" name="Picture 2"/>
          <p:cNvPicPr>
            <a:picLocks noChangeAspect="1" noChangeArrowheads="1"/>
          </p:cNvPicPr>
          <p:nvPr/>
        </p:nvPicPr>
        <p:blipFill>
          <a:blip r:embed="rId2" cstate="print"/>
          <a:srcRect l="72293"/>
          <a:stretch>
            <a:fillRect/>
          </a:stretch>
        </p:blipFill>
        <p:spPr bwMode="auto">
          <a:xfrm>
            <a:off x="5683414" y="3354193"/>
            <a:ext cx="2351446" cy="1647825"/>
          </a:xfrm>
          <a:prstGeom prst="rect">
            <a:avLst/>
          </a:prstGeom>
          <a:noFill/>
          <a:ln w="9525">
            <a:noFill/>
            <a:miter lim="800000"/>
            <a:headEnd/>
            <a:tailEnd/>
          </a:ln>
          <a:effectLst>
            <a:softEdge rad="31750"/>
          </a:effectLst>
        </p:spPr>
      </p:pic>
      <p:sp>
        <p:nvSpPr>
          <p:cNvPr id="10244" name="Title 1"/>
          <p:cNvSpPr>
            <a:spLocks noGrp="1"/>
          </p:cNvSpPr>
          <p:nvPr>
            <p:ph type="title"/>
          </p:nvPr>
        </p:nvSpPr>
        <p:spPr>
          <a:xfrm>
            <a:off x="761429" y="857398"/>
            <a:ext cx="8347075" cy="627386"/>
          </a:xfrm>
        </p:spPr>
        <p:txBody>
          <a:bodyPr/>
          <a:lstStyle/>
          <a:p>
            <a:r>
              <a:rPr lang="en-US" smtClean="0"/>
              <a:t>Redundant votes, infer quality</a:t>
            </a:r>
          </a:p>
        </p:txBody>
      </p:sp>
      <p:pic>
        <p:nvPicPr>
          <p:cNvPr id="36866" name="Picture 2"/>
          <p:cNvPicPr>
            <a:picLocks noChangeAspect="1" noChangeArrowheads="1"/>
          </p:cNvPicPr>
          <p:nvPr/>
        </p:nvPicPr>
        <p:blipFill>
          <a:blip r:embed="rId2" cstate="print"/>
          <a:srcRect r="50183"/>
          <a:stretch>
            <a:fillRect/>
          </a:stretch>
        </p:blipFill>
        <p:spPr bwMode="auto">
          <a:xfrm>
            <a:off x="1553865" y="3349277"/>
            <a:ext cx="4227871" cy="1647825"/>
          </a:xfrm>
          <a:prstGeom prst="rect">
            <a:avLst/>
          </a:prstGeom>
          <a:noFill/>
          <a:ln w="9525">
            <a:noFill/>
            <a:miter lim="800000"/>
            <a:headEnd/>
            <a:tailEnd/>
          </a:ln>
          <a:effectLst>
            <a:softEdge rad="31750"/>
          </a:effectLst>
        </p:spPr>
      </p:pic>
      <p:pic>
        <p:nvPicPr>
          <p:cNvPr id="10246" name="Picture 5"/>
          <p:cNvPicPr>
            <a:picLocks noChangeAspect="1" noChangeArrowheads="1"/>
          </p:cNvPicPr>
          <p:nvPr/>
        </p:nvPicPr>
        <p:blipFill>
          <a:blip r:embed="rId3" cstate="print"/>
          <a:srcRect l="11249" t="32574" r="81314"/>
          <a:stretch>
            <a:fillRect/>
          </a:stretch>
        </p:blipFill>
        <p:spPr bwMode="auto">
          <a:xfrm>
            <a:off x="3313558" y="4686969"/>
            <a:ext cx="1289050" cy="180975"/>
          </a:xfrm>
          <a:prstGeom prst="rect">
            <a:avLst/>
          </a:prstGeom>
          <a:noFill/>
          <a:ln w="9525">
            <a:noFill/>
            <a:miter lim="800000"/>
            <a:headEnd/>
            <a:tailEnd/>
          </a:ln>
        </p:spPr>
      </p:pic>
      <p:sp>
        <p:nvSpPr>
          <p:cNvPr id="10247" name="Content Placeholder 8"/>
          <p:cNvSpPr>
            <a:spLocks noGrp="1"/>
          </p:cNvSpPr>
          <p:nvPr>
            <p:ph idx="1"/>
          </p:nvPr>
        </p:nvSpPr>
        <p:spPr>
          <a:xfrm>
            <a:off x="412750" y="1933723"/>
            <a:ext cx="8731250" cy="831850"/>
          </a:xfrm>
        </p:spPr>
        <p:txBody>
          <a:bodyPr/>
          <a:lstStyle/>
          <a:p>
            <a:pPr>
              <a:buNone/>
            </a:pPr>
            <a:r>
              <a:rPr lang="en-US" smtClean="0"/>
              <a:t>	Look at our spammer friend </a:t>
            </a:r>
            <a:r>
              <a:rPr lang="en-US" b="1" smtClean="0"/>
              <a:t>ATAMRO447HWJQ</a:t>
            </a:r>
            <a:r>
              <a:rPr lang="en-US" smtClean="0"/>
              <a:t> together with other 9 workers</a:t>
            </a:r>
            <a:endParaRPr lang="en-US" b="1" smtClean="0"/>
          </a:p>
        </p:txBody>
      </p:sp>
      <p:pic>
        <p:nvPicPr>
          <p:cNvPr id="10248" name="Picture 4"/>
          <p:cNvPicPr>
            <a:picLocks noChangeAspect="1" noChangeArrowheads="1"/>
          </p:cNvPicPr>
          <p:nvPr/>
        </p:nvPicPr>
        <p:blipFill>
          <a:blip r:embed="rId4" cstate="print"/>
          <a:srcRect l="92278" t="26038" r="6842" b="28397"/>
          <a:stretch>
            <a:fillRect/>
          </a:stretch>
        </p:blipFill>
        <p:spPr bwMode="auto">
          <a:xfrm>
            <a:off x="7768083" y="4677444"/>
            <a:ext cx="157163" cy="157162"/>
          </a:xfrm>
          <a:prstGeom prst="rect">
            <a:avLst/>
          </a:prstGeom>
          <a:noFill/>
          <a:ln w="9525">
            <a:noFill/>
            <a:miter lim="800000"/>
            <a:headEnd/>
            <a:tailEnd/>
          </a:ln>
        </p:spPr>
      </p:pic>
      <p:sp>
        <p:nvSpPr>
          <p:cNvPr id="19" name="Rounded Rectangle 18"/>
          <p:cNvSpPr/>
          <p:nvPr/>
        </p:nvSpPr>
        <p:spPr bwMode="auto">
          <a:xfrm>
            <a:off x="816421" y="4647281"/>
            <a:ext cx="8220075" cy="196850"/>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pic>
        <p:nvPicPr>
          <p:cNvPr id="10250" name="Picture 4"/>
          <p:cNvPicPr>
            <a:picLocks noChangeAspect="1" noChangeArrowheads="1"/>
          </p:cNvPicPr>
          <p:nvPr/>
        </p:nvPicPr>
        <p:blipFill>
          <a:blip r:embed="rId4" cstate="print"/>
          <a:srcRect l="92278" t="26038" r="6842" b="28397"/>
          <a:stretch>
            <a:fillRect/>
          </a:stretch>
        </p:blipFill>
        <p:spPr bwMode="auto">
          <a:xfrm>
            <a:off x="5772596" y="4672681"/>
            <a:ext cx="152400" cy="152400"/>
          </a:xfrm>
          <a:prstGeom prst="rect">
            <a:avLst/>
          </a:prstGeom>
          <a:noFill/>
          <a:ln w="9525">
            <a:noFill/>
            <a:miter lim="800000"/>
            <a:headEnd/>
            <a:tailEnd/>
          </a:ln>
        </p:spPr>
      </p:pic>
      <p:sp>
        <p:nvSpPr>
          <p:cNvPr id="13" name="Rectangle 12"/>
          <p:cNvSpPr/>
          <p:nvPr/>
        </p:nvSpPr>
        <p:spPr>
          <a:xfrm>
            <a:off x="427038" y="5733256"/>
            <a:ext cx="8412162" cy="1423467"/>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800" kern="0" smtClean="0">
                <a:solidFill>
                  <a:srgbClr val="464847"/>
                </a:solidFill>
                <a:latin typeface="Helvetica 55 Roman"/>
                <a:sym typeface="Helvetica 55 Roman"/>
              </a:rPr>
              <a:t>Using </a:t>
            </a:r>
            <a:r>
              <a:rPr lang="en-US" sz="2800" kern="0">
                <a:solidFill>
                  <a:srgbClr val="464847"/>
                </a:solidFill>
                <a:latin typeface="Helvetica 55 Roman"/>
                <a:sym typeface="Helvetica 55 Roman"/>
              </a:rPr>
              <a:t>redundancy, we can compute error rates for each worker</a:t>
            </a:r>
          </a:p>
          <a:p>
            <a:pPr marL="382588" indent="-382588" eaLnBrk="0" hangingPunct="0">
              <a:spcBef>
                <a:spcPts val="300"/>
              </a:spcBef>
              <a:buClr>
                <a:srgbClr val="E99923"/>
              </a:buClr>
              <a:buSzPct val="100000"/>
              <a:buFont typeface="Wingdings" pitchFamily="2" charset="2"/>
              <a:buChar char="§"/>
              <a:defRPr/>
            </a:pPr>
            <a:endParaRPr lang="en-US" sz="2800" b="1" kern="0">
              <a:solidFill>
                <a:srgbClr val="464847"/>
              </a:solidFill>
              <a:latin typeface="Helvetica 55 Roman"/>
              <a:sym typeface="Helvetica 55 Roman"/>
            </a:endParaRPr>
          </a:p>
        </p:txBody>
      </p:sp>
      <p:sp>
        <p:nvSpPr>
          <p:cNvPr id="15" name="Rounded Rectangle 14"/>
          <p:cNvSpPr/>
          <p:nvPr/>
        </p:nvSpPr>
        <p:spPr bwMode="auto">
          <a:xfrm rot="5400000">
            <a:off x="6621908" y="4194844"/>
            <a:ext cx="2433637" cy="211138"/>
          </a:xfrm>
          <a:prstGeom prst="roundRect">
            <a:avLst/>
          </a:prstGeom>
          <a:solidFill>
            <a:schemeClr val="bg1">
              <a:lumMod val="85000"/>
              <a:alpha val="11000"/>
            </a:schemeClr>
          </a:solidFill>
          <a:ln w="44450" cap="flat" cmpd="sng" algn="ctr">
            <a:solidFill>
              <a:srgbClr val="CA8014">
                <a:alpha val="62000"/>
              </a:srgbClr>
            </a:solidFill>
            <a:prstDash val="solid"/>
            <a:round/>
            <a:headEnd type="none" w="med" len="med"/>
            <a:tailEnd type="none" w="med" len="med"/>
          </a:ln>
          <a:effectLst/>
        </p:spPr>
        <p:txBody>
          <a:bodyPr/>
          <a:lstStyle/>
          <a:p>
            <a:pPr>
              <a:defRPr/>
            </a:pPr>
            <a:endParaRPr lang="en-US">
              <a:latin typeface="Times" charset="0"/>
              <a:ea typeface="ヒラギノ明朝 ProN W3" charset="-128"/>
              <a:cs typeface="ヒラギノ明朝 ProN W3" charset="-128"/>
              <a:sym typeface="Times"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2"/>
          <p:cNvSpPr>
            <a:spLocks/>
          </p:cNvSpPr>
          <p:nvPr/>
        </p:nvSpPr>
        <p:spPr bwMode="auto">
          <a:xfrm>
            <a:off x="114300" y="2636912"/>
            <a:ext cx="8858250" cy="2454275"/>
          </a:xfrm>
          <a:prstGeom prst="roundRect">
            <a:avLst>
              <a:gd name="adj" fmla="val 14157"/>
            </a:avLst>
          </a:prstGeom>
          <a:gradFill rotWithShape="0">
            <a:gsLst>
              <a:gs pos="0">
                <a:schemeClr val="bg1"/>
              </a:gs>
              <a:gs pos="100000">
                <a:schemeClr val="accent6">
                  <a:lumMod val="60000"/>
                  <a:lumOff val="4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446088" indent="-457200" eaLnBrk="0" hangingPunct="0">
              <a:spcBef>
                <a:spcPts val="300"/>
              </a:spcBef>
              <a:buSzPct val="100000"/>
              <a:buFont typeface="+mj-lt"/>
              <a:buAutoNum type="arabicPeriod"/>
              <a:defRPr/>
            </a:pPr>
            <a:r>
              <a:rPr lang="en-US" sz="2000" i="1" kern="0" err="1">
                <a:solidFill>
                  <a:srgbClr val="464847"/>
                </a:solidFill>
                <a:latin typeface="Helvetica 35 Thin" charset="0"/>
                <a:sym typeface="Helvetica 35 Thin"/>
              </a:rPr>
              <a:t>Initialize“correct</a:t>
            </a:r>
            <a:r>
              <a:rPr lang="en-US" sz="2000" i="1" kern="0">
                <a:solidFill>
                  <a:srgbClr val="464847"/>
                </a:solidFill>
                <a:latin typeface="Helvetica 35 Thin" charset="0"/>
                <a:sym typeface="Helvetica 35 Thin"/>
              </a:rPr>
              <a:t>” label for each object (e.g., use majority vote)</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error rates </a:t>
            </a:r>
            <a:r>
              <a:rPr lang="en-US" sz="2400" kern="0">
                <a:solidFill>
                  <a:srgbClr val="464847"/>
                </a:solidFill>
                <a:latin typeface="Helvetica 35 Thin" charset="0"/>
                <a:sym typeface="Helvetica 35 Thin"/>
              </a:rPr>
              <a:t>for workers (using “correct” labels)</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“correct” labels </a:t>
            </a:r>
            <a:r>
              <a:rPr lang="en-US" sz="2400" kern="0">
                <a:solidFill>
                  <a:srgbClr val="464847"/>
                </a:solidFill>
                <a:latin typeface="Helvetica 35 Thin" charset="0"/>
                <a:sym typeface="Helvetica 35 Thin"/>
              </a:rPr>
              <a:t>(using error rates, weight worker votes according to quality)</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Go to Step 2 and iterate until convergence</a:t>
            </a:r>
          </a:p>
        </p:txBody>
      </p:sp>
      <p:sp>
        <p:nvSpPr>
          <p:cNvPr id="19459" name="Title 1"/>
          <p:cNvSpPr>
            <a:spLocks noGrp="1"/>
          </p:cNvSpPr>
          <p:nvPr>
            <p:ph type="title"/>
          </p:nvPr>
        </p:nvSpPr>
        <p:spPr>
          <a:xfrm>
            <a:off x="755576" y="260648"/>
            <a:ext cx="8136904" cy="1210816"/>
          </a:xfrm>
          <a:solidFill>
            <a:schemeClr val="bg1"/>
          </a:solidFill>
        </p:spPr>
        <p:txBody>
          <a:bodyPr/>
          <a:lstStyle/>
          <a:p>
            <a:r>
              <a:rPr lang="en-US" sz="2800" smtClean="0"/>
              <a:t>Algorithm of (</a:t>
            </a:r>
            <a:r>
              <a:rPr lang="en-US" sz="2800" err="1" smtClean="0"/>
              <a:t>Dawid</a:t>
            </a:r>
            <a:r>
              <a:rPr lang="en-US" sz="2800" smtClean="0"/>
              <a:t> &amp; </a:t>
            </a:r>
            <a:r>
              <a:rPr lang="en-US" sz="2800" err="1" smtClean="0"/>
              <a:t>Skene</a:t>
            </a:r>
            <a:r>
              <a:rPr lang="en-US" sz="2800" smtClean="0"/>
              <a:t>, 1979) </a:t>
            </a:r>
            <a:r>
              <a:rPr lang="en-US" sz="2400" smtClean="0"/>
              <a:t/>
            </a:r>
            <a:br>
              <a:rPr lang="en-US" sz="2400" smtClean="0"/>
            </a:br>
            <a:r>
              <a:rPr lang="en-US" sz="2400" b="0" i="1" smtClean="0"/>
              <a:t>[and many recent variations on the same theme]</a:t>
            </a:r>
            <a:endParaRPr lang="en-US" b="0" i="1" smtClean="0"/>
          </a:p>
        </p:txBody>
      </p:sp>
      <p:sp>
        <p:nvSpPr>
          <p:cNvPr id="19460" name="Content Placeholder 8"/>
          <p:cNvSpPr>
            <a:spLocks noGrp="1"/>
          </p:cNvSpPr>
          <p:nvPr>
            <p:ph idx="1"/>
          </p:nvPr>
        </p:nvSpPr>
        <p:spPr>
          <a:xfrm>
            <a:off x="755576" y="1949078"/>
            <a:ext cx="7848872" cy="831850"/>
          </a:xfrm>
        </p:spPr>
        <p:txBody>
          <a:bodyPr/>
          <a:lstStyle/>
          <a:p>
            <a:pPr>
              <a:buFont typeface="Wingdings" pitchFamily="2" charset="2"/>
              <a:buNone/>
            </a:pPr>
            <a:r>
              <a:rPr lang="en-US" smtClean="0"/>
              <a:t>Iterative process to estimate worker error rates</a:t>
            </a:r>
          </a:p>
        </p:txBody>
      </p:sp>
      <p:sp>
        <p:nvSpPr>
          <p:cNvPr id="19461" name="Right Brace 21"/>
          <p:cNvSpPr>
            <a:spLocks/>
          </p:cNvSpPr>
          <p:nvPr/>
        </p:nvSpPr>
        <p:spPr bwMode="auto">
          <a:xfrm>
            <a:off x="5260975" y="5694312"/>
            <a:ext cx="215900" cy="1062038"/>
          </a:xfrm>
          <a:prstGeom prst="rightBrace">
            <a:avLst>
              <a:gd name="adj1" fmla="val 8358"/>
              <a:gd name="adj2" fmla="val 50000"/>
            </a:avLst>
          </a:prstGeom>
          <a:noFill/>
          <a:ln w="28575" algn="ctr">
            <a:solidFill>
              <a:srgbClr val="C00000"/>
            </a:solidFill>
            <a:round/>
            <a:headEnd/>
            <a:tailEnd/>
          </a:ln>
        </p:spPr>
        <p:txBody>
          <a:bodyPr/>
          <a:lstStyle/>
          <a:p>
            <a:endParaRPr lang="en-US">
              <a:ea typeface="ヒラギノ明朝 ProN W3"/>
              <a:cs typeface="ヒラギノ明朝 ProN W3"/>
            </a:endParaRPr>
          </a:p>
        </p:txBody>
      </p:sp>
      <p:sp>
        <p:nvSpPr>
          <p:cNvPr id="23" name="Rectangle 22"/>
          <p:cNvSpPr/>
          <p:nvPr/>
        </p:nvSpPr>
        <p:spPr>
          <a:xfrm>
            <a:off x="5422900" y="5735587"/>
            <a:ext cx="3709988" cy="1016000"/>
          </a:xfrm>
          <a:prstGeom prst="rect">
            <a:avLst/>
          </a:prstGeom>
        </p:spPr>
        <p:txBody>
          <a:bodyPr wrap="none">
            <a:spAutoFit/>
          </a:bodyPr>
          <a:lstStyle/>
          <a:p>
            <a:pPr algn="ctr">
              <a:defRPr/>
            </a:pPr>
            <a:r>
              <a:rPr lang="en-US" sz="2000" kern="0">
                <a:solidFill>
                  <a:srgbClr val="464847"/>
                </a:solidFill>
                <a:latin typeface="Helvetica 55 Roman"/>
                <a:sym typeface="Helvetica 55 Roman"/>
              </a:rPr>
              <a:t>Our friend </a:t>
            </a:r>
            <a:r>
              <a:rPr lang="en-US" sz="1800" kern="0">
                <a:solidFill>
                  <a:srgbClr val="464847"/>
                </a:solidFill>
                <a:latin typeface="Helvetica 55 Roman"/>
                <a:sym typeface="Helvetica 55 Roman"/>
              </a:rPr>
              <a:t>ATAMRO447HWJQ</a:t>
            </a:r>
            <a:r>
              <a:rPr lang="en-US" sz="1800" b="1" kern="0">
                <a:solidFill>
                  <a:srgbClr val="464847"/>
                </a:solidFill>
                <a:latin typeface="Helvetica 55 Roman"/>
                <a:sym typeface="Helvetica 55 Roman"/>
              </a:rPr>
              <a:t> </a:t>
            </a:r>
            <a:r>
              <a:rPr lang="en-US" sz="2000" b="1" kern="0">
                <a:solidFill>
                  <a:srgbClr val="464847"/>
                </a:solidFill>
                <a:latin typeface="Helvetica 55 Roman"/>
                <a:sym typeface="Helvetica 55 Roman"/>
              </a:rPr>
              <a:t/>
            </a:r>
            <a:br>
              <a:rPr lang="en-US" sz="2000" b="1" kern="0">
                <a:solidFill>
                  <a:srgbClr val="464847"/>
                </a:solidFill>
                <a:latin typeface="Helvetica 55 Roman"/>
                <a:sym typeface="Helvetica 55 Roman"/>
              </a:rPr>
            </a:br>
            <a:r>
              <a:rPr lang="en-US" sz="2000" kern="0">
                <a:solidFill>
                  <a:srgbClr val="464847"/>
                </a:solidFill>
                <a:latin typeface="Helvetica 55 Roman"/>
                <a:sym typeface="Helvetica 55 Roman"/>
              </a:rPr>
              <a:t>marked </a:t>
            </a:r>
            <a:r>
              <a:rPr lang="en-US" sz="2000" b="1" kern="0">
                <a:solidFill>
                  <a:srgbClr val="464847"/>
                </a:solidFill>
                <a:latin typeface="Helvetica 55 Roman"/>
                <a:sym typeface="Helvetica 55 Roman"/>
              </a:rPr>
              <a:t>almost all</a:t>
            </a:r>
            <a:r>
              <a:rPr lang="en-US" sz="2000" kern="0">
                <a:solidFill>
                  <a:srgbClr val="464847"/>
                </a:solidFill>
                <a:latin typeface="Helvetica 55 Roman"/>
                <a:sym typeface="Helvetica 55 Roman"/>
              </a:rPr>
              <a:t> sites as </a:t>
            </a:r>
            <a:r>
              <a:rPr lang="en-US" sz="2000" b="1" kern="0">
                <a:solidFill>
                  <a:srgbClr val="464847"/>
                </a:solidFill>
                <a:latin typeface="Helvetica 55 Roman"/>
                <a:sym typeface="Helvetica 55 Roman"/>
              </a:rPr>
              <a:t>G</a:t>
            </a:r>
            <a:r>
              <a:rPr lang="en-US" sz="2000" kern="0">
                <a:solidFill>
                  <a:srgbClr val="464847"/>
                </a:solidFill>
                <a:latin typeface="Helvetica 55 Roman"/>
                <a:sym typeface="Helvetica 55 Roman"/>
              </a:rPr>
              <a:t>.</a:t>
            </a:r>
            <a:br>
              <a:rPr lang="en-US" sz="2000" kern="0">
                <a:solidFill>
                  <a:srgbClr val="464847"/>
                </a:solidFill>
                <a:latin typeface="Helvetica 55 Roman"/>
                <a:sym typeface="Helvetica 55 Roman"/>
              </a:rPr>
            </a:br>
            <a:r>
              <a:rPr lang="en-US" sz="2000" kern="0">
                <a:solidFill>
                  <a:srgbClr val="464847"/>
                </a:solidFill>
                <a:latin typeface="Helvetica 55 Roman"/>
                <a:sym typeface="Helvetica 55 Roman"/>
              </a:rPr>
              <a:t>Seems like a spammer…</a:t>
            </a:r>
            <a:endParaRPr lang="en-US" sz="2000">
              <a:latin typeface="Times"/>
              <a:sym typeface="Times"/>
            </a:endParaRPr>
          </a:p>
        </p:txBody>
      </p:sp>
      <p:sp>
        <p:nvSpPr>
          <p:cNvPr id="24" name="Rectangle 23"/>
          <p:cNvSpPr/>
          <p:nvPr/>
        </p:nvSpPr>
        <p:spPr>
          <a:xfrm>
            <a:off x="398463" y="5275212"/>
            <a:ext cx="6946900" cy="1623521"/>
          </a:xfrm>
          <a:prstGeom prst="rect">
            <a:avLst/>
          </a:prstGeom>
        </p:spPr>
        <p:txBody>
          <a:bodyPr>
            <a:spAutoFit/>
          </a:bodyPr>
          <a:lstStyle/>
          <a:p>
            <a:pPr marL="382588" indent="-382588" eaLnBrk="0" hangingPunct="0">
              <a:spcBef>
                <a:spcPts val="300"/>
              </a:spcBef>
              <a:buClr>
                <a:srgbClr val="E99923"/>
              </a:buClr>
              <a:buSzPct val="100000"/>
              <a:defRPr/>
            </a:pPr>
            <a:endParaRPr lang="en-US" b="1" kern="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2000" b="1" kern="0" smtClean="0">
                <a:solidFill>
                  <a:srgbClr val="464847"/>
                </a:solidFill>
                <a:latin typeface="Helvetica 55 Roman"/>
                <a:sym typeface="Helvetica 55 Roman"/>
              </a:rPr>
              <a:t>	Error </a:t>
            </a:r>
            <a:r>
              <a:rPr lang="en-US" sz="2000" b="1" kern="0">
                <a:solidFill>
                  <a:srgbClr val="464847"/>
                </a:solidFill>
                <a:latin typeface="Helvetica 55 Roman"/>
                <a:sym typeface="Helvetica 55 Roman"/>
              </a:rPr>
              <a:t>rates for ATAMRO447HWJQ</a:t>
            </a:r>
          </a:p>
          <a:p>
            <a:pPr marL="382588" indent="-382588" eaLnBrk="0" hangingPunct="0">
              <a:spcBef>
                <a:spcPts val="300"/>
              </a:spcBef>
              <a:buClr>
                <a:srgbClr val="E99923"/>
              </a:buClr>
              <a:buSzPct val="100000"/>
              <a:defRPr/>
            </a:pPr>
            <a:r>
              <a:rPr lang="en-US" sz="1800" b="1" kern="0" smtClean="0">
                <a:solidFill>
                  <a:srgbClr val="464847"/>
                </a:solidFill>
                <a:latin typeface="Helvetica 55 Roman"/>
                <a:sym typeface="Helvetica 55 Roman"/>
              </a:rPr>
              <a:t>	P[G</a:t>
            </a:r>
            <a:r>
              <a:rPr lang="en-US" sz="1800" b="1" kern="0" smtClean="0">
                <a:solidFill>
                  <a:srgbClr val="464847"/>
                </a:solidFill>
                <a:latin typeface="Times New Roman"/>
                <a:cs typeface="Times New Roman"/>
                <a:sym typeface="Helvetica 55 Roman"/>
              </a:rPr>
              <a:t>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99.947% 	</a:t>
            </a: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0.053%</a:t>
            </a:r>
            <a:endParaRPr lang="en-US" sz="1800" b="1" kern="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1800" b="1" kern="0" smtClean="0">
                <a:solidFill>
                  <a:srgbClr val="464847"/>
                </a:solidFill>
                <a:latin typeface="Helvetica 55 Roman"/>
                <a:sym typeface="Helvetica 55 Roman"/>
              </a:rPr>
              <a:t>	P[X</a:t>
            </a:r>
            <a:r>
              <a:rPr lang="en-US" sz="1800" b="1" kern="0" smtClean="0">
                <a:solidFill>
                  <a:srgbClr val="464847"/>
                </a:solidFill>
                <a:latin typeface="Times New Roman"/>
                <a:cs typeface="Times New Roman"/>
                <a:sym typeface="Helvetica 55 Roman"/>
              </a:rPr>
              <a:t>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99.153% 	</a:t>
            </a: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0.847%</a:t>
            </a:r>
            <a:r>
              <a:rPr lang="en-US" sz="1800" b="1" kern="0">
                <a:solidFill>
                  <a:srgbClr val="464847"/>
                </a:solidFill>
                <a:latin typeface="Helvetica 55 Roman"/>
                <a:sym typeface="Helvetica 55 Roman"/>
              </a:rPr>
              <a:t>			</a:t>
            </a:r>
            <a:endParaRPr lang="en-US" sz="2800" kern="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576" y="260648"/>
            <a:ext cx="8280920" cy="1282824"/>
          </a:xfrm>
          <a:solidFill>
            <a:schemeClr val="bg1"/>
          </a:solidFill>
        </p:spPr>
        <p:txBody>
          <a:bodyPr/>
          <a:lstStyle/>
          <a:p>
            <a:r>
              <a:rPr lang="en-US" smtClean="0"/>
              <a:t>Challenge: From Confusion Matrixes to Quality Scores</a:t>
            </a:r>
            <a:endParaRPr lang="en-US" b="1" smtClean="0"/>
          </a:p>
        </p:txBody>
      </p:sp>
      <p:sp>
        <p:nvSpPr>
          <p:cNvPr id="20483" name="Content Placeholder 8"/>
          <p:cNvSpPr>
            <a:spLocks noGrp="1"/>
          </p:cNvSpPr>
          <p:nvPr>
            <p:ph idx="1"/>
          </p:nvPr>
        </p:nvSpPr>
        <p:spPr>
          <a:xfrm>
            <a:off x="827584" y="2237110"/>
            <a:ext cx="8028384" cy="831850"/>
          </a:xfrm>
        </p:spPr>
        <p:txBody>
          <a:bodyPr/>
          <a:lstStyle/>
          <a:p>
            <a:pPr algn="ctr">
              <a:buFont typeface="Wingdings" pitchFamily="2" charset="2"/>
              <a:buNone/>
            </a:pPr>
            <a:r>
              <a:rPr lang="en-US" sz="2400" smtClean="0"/>
              <a:t>The algorithm generates “confusion matrixes” for workers</a:t>
            </a:r>
          </a:p>
          <a:p>
            <a:pPr algn="ctr">
              <a:buFont typeface="Wingdings" pitchFamily="2" charset="2"/>
              <a:buNone/>
            </a:pPr>
            <a:endParaRPr lang="en-US" sz="2400" smtClean="0"/>
          </a:p>
          <a:p>
            <a:endParaRPr lang="en-US" sz="2400" i="1" smtClean="0"/>
          </a:p>
        </p:txBody>
      </p:sp>
      <p:sp>
        <p:nvSpPr>
          <p:cNvPr id="8" name="AutoShape 32"/>
          <p:cNvSpPr>
            <a:spLocks/>
          </p:cNvSpPr>
          <p:nvPr/>
        </p:nvSpPr>
        <p:spPr bwMode="auto">
          <a:xfrm>
            <a:off x="1452512" y="4664224"/>
            <a:ext cx="7079928" cy="17891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eaLnBrk="0" hangingPunct="0">
              <a:spcBef>
                <a:spcPts val="300"/>
              </a:spcBef>
              <a:buClr>
                <a:srgbClr val="E99923"/>
              </a:buClr>
              <a:buSzPct val="100000"/>
              <a:defRPr/>
            </a:pPr>
            <a:r>
              <a:rPr lang="en-US" sz="2800" b="1" kern="0">
                <a:solidFill>
                  <a:srgbClr val="464847"/>
                </a:solidFill>
                <a:latin typeface="Helvetica 55 Roman"/>
                <a:sym typeface="Helvetica 55 Roman"/>
              </a:rPr>
              <a:t>How to </a:t>
            </a:r>
            <a:r>
              <a:rPr lang="en-US" sz="2800" b="1" kern="0" smtClean="0">
                <a:solidFill>
                  <a:srgbClr val="464847"/>
                </a:solidFill>
                <a:latin typeface="Helvetica 55 Roman"/>
                <a:sym typeface="Helvetica 55 Roman"/>
              </a:rPr>
              <a:t>check if </a:t>
            </a:r>
            <a:r>
              <a:rPr lang="en-US" sz="2800" b="1" kern="0">
                <a:solidFill>
                  <a:srgbClr val="464847"/>
                </a:solidFill>
                <a:latin typeface="Helvetica 55 Roman"/>
                <a:sym typeface="Helvetica 55 Roman"/>
              </a:rPr>
              <a:t>a worker is a spammer </a:t>
            </a:r>
            <a:br>
              <a:rPr lang="en-US" sz="2800" b="1" kern="0">
                <a:solidFill>
                  <a:srgbClr val="464847"/>
                </a:solidFill>
                <a:latin typeface="Helvetica 55 Roman"/>
                <a:sym typeface="Helvetica 55 Roman"/>
              </a:rPr>
            </a:br>
            <a:r>
              <a:rPr lang="en-US" sz="2800" b="1" kern="0">
                <a:solidFill>
                  <a:srgbClr val="464847"/>
                </a:solidFill>
                <a:latin typeface="Helvetica 55 Roman"/>
                <a:sym typeface="Helvetica 55 Roman"/>
              </a:rPr>
              <a:t>using the confusion matrix?</a:t>
            </a:r>
          </a:p>
          <a:p>
            <a:pPr marL="382588" indent="-382588" algn="ctr" eaLnBrk="0" hangingPunct="0">
              <a:spcBef>
                <a:spcPts val="300"/>
              </a:spcBef>
              <a:buClr>
                <a:srgbClr val="E99923"/>
              </a:buClr>
              <a:buSzPct val="100000"/>
              <a:defRPr/>
            </a:pPr>
            <a:r>
              <a:rPr lang="en-US" sz="2800" i="1" kern="0">
                <a:solidFill>
                  <a:srgbClr val="464847"/>
                </a:solidFill>
                <a:latin typeface="Helvetica 55 Roman"/>
                <a:sym typeface="Helvetica 55 Roman"/>
              </a:rPr>
              <a:t>(hint: error rate not enough)</a:t>
            </a:r>
          </a:p>
        </p:txBody>
      </p:sp>
      <p:sp>
        <p:nvSpPr>
          <p:cNvPr id="5" name="Rectangle 4"/>
          <p:cNvSpPr/>
          <p:nvPr/>
        </p:nvSpPr>
        <p:spPr>
          <a:xfrm>
            <a:off x="2397075" y="2773511"/>
            <a:ext cx="5775325" cy="1438275"/>
          </a:xfrm>
          <a:prstGeom prst="rect">
            <a:avLst/>
          </a:prstGeom>
        </p:spPr>
        <p:txBody>
          <a:bodyPr>
            <a:spAutoFit/>
          </a:bodyPr>
          <a:lstStyle/>
          <a:p>
            <a:pPr marL="382588" indent="-382588" eaLnBrk="0" hangingPunct="0">
              <a:spcBef>
                <a:spcPts val="300"/>
              </a:spcBef>
              <a:buClr>
                <a:srgbClr val="E99923"/>
              </a:buClr>
              <a:buSzPct val="100000"/>
              <a:defRPr/>
            </a:pPr>
            <a:endParaRPr lang="en-US" b="1" kern="0">
              <a:solidFill>
                <a:srgbClr val="464847"/>
              </a:solidFill>
              <a:latin typeface="Helvetica 55 Roman"/>
              <a:sym typeface="Helvetica 55 Roman"/>
            </a:endParaRPr>
          </a:p>
          <a:p>
            <a:pPr marL="382588" indent="-382588" eaLnBrk="0" hangingPunct="0">
              <a:spcBef>
                <a:spcPts val="300"/>
              </a:spcBef>
              <a:buClr>
                <a:srgbClr val="E99923"/>
              </a:buClr>
              <a:buSzPct val="100000"/>
              <a:defRPr/>
            </a:pPr>
            <a:r>
              <a:rPr lang="en-US" sz="2000" b="1" kern="0">
                <a:solidFill>
                  <a:srgbClr val="464847"/>
                </a:solidFill>
                <a:latin typeface="Helvetica 55 Roman"/>
                <a:sym typeface="Helvetica 55 Roman"/>
              </a:rPr>
              <a:t>Error rates for ATAMRO447HWJQ</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0.847%</a:t>
            </a:r>
            <a:r>
              <a:rPr lang="en-US" sz="1800" b="1" kern="0">
                <a:solidFill>
                  <a:srgbClr val="464847"/>
                </a:solidFill>
                <a:latin typeface="Helvetica 55 Roman"/>
                <a:sym typeface="Helvetica 55 Roman"/>
              </a:rPr>
              <a:t>	P[X</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99.153%</a:t>
            </a:r>
            <a:r>
              <a:rPr lang="en-US" sz="1800" b="1" kern="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0.053%</a:t>
            </a:r>
            <a:r>
              <a:rPr lang="en-US" sz="1800" b="1" kern="0">
                <a:solidFill>
                  <a:srgbClr val="464847"/>
                </a:solidFill>
                <a:latin typeface="Helvetica 55 Roman"/>
                <a:sym typeface="Helvetica 55 Roman"/>
              </a:rPr>
              <a:t>	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99.947%</a:t>
            </a:r>
            <a:r>
              <a:rPr lang="en-US" sz="1800" b="1" kern="0">
                <a:solidFill>
                  <a:srgbClr val="464847"/>
                </a:solidFill>
                <a:latin typeface="Helvetica 55 Roman"/>
                <a:sym typeface="Helvetica 55 Roman"/>
              </a:rPr>
              <a:t>	</a:t>
            </a:r>
            <a:endParaRPr lang="en-US" sz="2800" kern="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xfrm>
            <a:off x="755576" y="0"/>
            <a:ext cx="8388424" cy="1772816"/>
          </a:xfrm>
          <a:solidFill>
            <a:schemeClr val="bg1"/>
          </a:solidFill>
        </p:spPr>
        <p:txBody>
          <a:bodyPr/>
          <a:lstStyle/>
          <a:p>
            <a:r>
              <a:rPr lang="en-US" smtClean="0"/>
              <a:t>Challenge 1: </a:t>
            </a:r>
            <a:br>
              <a:rPr lang="en-US" smtClean="0"/>
            </a:br>
            <a:r>
              <a:rPr lang="en-US" smtClean="0"/>
              <a:t>Spammers are lazy and smart!</a:t>
            </a:r>
            <a:br>
              <a:rPr lang="en-US" smtClean="0"/>
            </a:br>
            <a:endParaRPr lang="en-US" smtClean="0"/>
          </a:p>
        </p:txBody>
      </p:sp>
      <p:sp>
        <p:nvSpPr>
          <p:cNvPr id="8" name="AutoShape 32"/>
          <p:cNvSpPr>
            <a:spLocks/>
          </p:cNvSpPr>
          <p:nvPr/>
        </p:nvSpPr>
        <p:spPr bwMode="auto">
          <a:xfrm>
            <a:off x="4448175" y="1246833"/>
            <a:ext cx="4695825" cy="1462087"/>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a:solidFill>
                <a:srgbClr val="8FC146">
                  <a:lumMod val="75000"/>
                </a:srgbClr>
              </a:solidFill>
              <a:latin typeface="Helvetica 55 Roman"/>
              <a:sym typeface="Helvetica 55 Roman"/>
            </a:endParaRPr>
          </a:p>
        </p:txBody>
      </p:sp>
      <p:sp>
        <p:nvSpPr>
          <p:cNvPr id="7" name="AutoShape 32"/>
          <p:cNvSpPr>
            <a:spLocks/>
          </p:cNvSpPr>
          <p:nvPr/>
        </p:nvSpPr>
        <p:spPr bwMode="auto">
          <a:xfrm>
            <a:off x="0" y="1246833"/>
            <a:ext cx="4076700" cy="1433512"/>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endParaRPr lang="en-US" sz="1600" b="1" kern="0">
              <a:solidFill>
                <a:srgbClr val="8FC146">
                  <a:lumMod val="75000"/>
                </a:srgbClr>
              </a:solidFill>
              <a:latin typeface="Helvetica 55 Roman"/>
              <a:sym typeface="Helvetica 55 Roman"/>
            </a:endParaRPr>
          </a:p>
        </p:txBody>
      </p:sp>
      <p:sp>
        <p:nvSpPr>
          <p:cNvPr id="5" name="Rectangle 4"/>
          <p:cNvSpPr/>
          <p:nvPr/>
        </p:nvSpPr>
        <p:spPr>
          <a:xfrm>
            <a:off x="0" y="1381770"/>
            <a:ext cx="5059363"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a:solidFill>
                  <a:srgbClr val="464847"/>
                </a:solidFill>
                <a:latin typeface="Helvetica 55 Roman"/>
                <a:sym typeface="Helvetica 55 Roman"/>
              </a:rPr>
              <a:t>Confusion matrix for </a:t>
            </a:r>
            <a:r>
              <a:rPr lang="en-US" sz="2000" b="1" kern="0">
                <a:solidFill>
                  <a:srgbClr val="C00000"/>
                </a:solidFill>
                <a:latin typeface="Helvetica 55 Roman"/>
                <a:sym typeface="Helvetica 55 Roman"/>
              </a:rPr>
              <a:t>spammer</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0%	</a:t>
            </a:r>
            <a:r>
              <a:rPr lang="en-US" sz="1800" b="1" kern="0">
                <a:solidFill>
                  <a:srgbClr val="464847"/>
                </a:solidFill>
                <a:latin typeface="Helvetica 55 Roman"/>
                <a:sym typeface="Helvetica 55 Roman"/>
              </a:rPr>
              <a:t>  P[X</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100%</a:t>
            </a:r>
            <a:r>
              <a:rPr lang="en-US" sz="1800" b="1" kern="0">
                <a:solidFill>
                  <a:srgbClr val="464847"/>
                </a:solidFill>
                <a:latin typeface="Helvetica 55 Roman"/>
                <a:sym typeface="Helvetica 55 Roman"/>
              </a:rPr>
              <a:t>	</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0%	  </a:t>
            </a: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100%</a:t>
            </a:r>
            <a:r>
              <a:rPr lang="en-US" sz="1800" b="1" kern="0">
                <a:solidFill>
                  <a:srgbClr val="464847"/>
                </a:solidFill>
                <a:latin typeface="Helvetica 55 Roman"/>
                <a:sym typeface="Helvetica 55 Roman"/>
              </a:rPr>
              <a:t>	</a:t>
            </a:r>
            <a:endParaRPr lang="en-US" sz="2800" kern="0">
              <a:solidFill>
                <a:srgbClr val="464847"/>
              </a:solidFill>
              <a:latin typeface="Helvetica 55 Roman"/>
              <a:sym typeface="Helvetica 55 Roman"/>
            </a:endParaRPr>
          </a:p>
        </p:txBody>
      </p:sp>
      <p:sp>
        <p:nvSpPr>
          <p:cNvPr id="6" name="Rectangle 5"/>
          <p:cNvSpPr/>
          <p:nvPr/>
        </p:nvSpPr>
        <p:spPr>
          <a:xfrm>
            <a:off x="4503738" y="1410345"/>
            <a:ext cx="4640262" cy="1030288"/>
          </a:xfrm>
          <a:prstGeom prst="rect">
            <a:avLst/>
          </a:prstGeom>
        </p:spPr>
        <p:txBody>
          <a:bodyPr>
            <a:spAutoFit/>
          </a:bodyPr>
          <a:lstStyle/>
          <a:p>
            <a:pPr marL="382588" indent="-382588" eaLnBrk="0" hangingPunct="0">
              <a:spcBef>
                <a:spcPts val="300"/>
              </a:spcBef>
              <a:buClr>
                <a:srgbClr val="E99923"/>
              </a:buClr>
              <a:buSzPct val="100000"/>
              <a:defRPr/>
            </a:pPr>
            <a:r>
              <a:rPr lang="en-US" sz="2000" b="1" kern="0">
                <a:solidFill>
                  <a:srgbClr val="464847"/>
                </a:solidFill>
                <a:latin typeface="Helvetica 55 Roman"/>
                <a:sym typeface="Helvetica 55 Roman"/>
              </a:rPr>
              <a:t>Confusion matrix for </a:t>
            </a:r>
            <a:r>
              <a:rPr lang="en-US" sz="2000" b="1" kern="0">
                <a:solidFill>
                  <a:schemeClr val="accent5">
                    <a:lumMod val="50000"/>
                  </a:schemeClr>
                </a:solidFill>
                <a:latin typeface="Helvetica 55 Roman"/>
                <a:sym typeface="Helvetica 55 Roman"/>
              </a:rPr>
              <a:t>good worker</a:t>
            </a: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P[X </a:t>
            </a:r>
            <a:r>
              <a:rPr lang="en-US" sz="1800" b="1" kern="0">
                <a:solidFill>
                  <a:srgbClr val="464847"/>
                </a:solidFill>
                <a:latin typeface="Times New Roman"/>
                <a:cs typeface="Times New Roman"/>
                <a:sym typeface="Helvetica 55 Roman"/>
              </a:rPr>
              <a:t>→ </a:t>
            </a:r>
            <a:r>
              <a:rPr lang="en-US" sz="1800" b="1" kern="0">
                <a:solidFill>
                  <a:srgbClr val="464847"/>
                </a:solidFill>
                <a:latin typeface="Helvetica 55 Roman"/>
                <a:sym typeface="Helvetica 55 Roman"/>
              </a:rPr>
              <a:t>X]=</a:t>
            </a:r>
            <a:r>
              <a:rPr lang="en-US" sz="1800" b="1" kern="0">
                <a:solidFill>
                  <a:srgbClr val="8FC146">
                    <a:lumMod val="75000"/>
                  </a:srgbClr>
                </a:solidFill>
                <a:latin typeface="Helvetica 55 Roman"/>
                <a:sym typeface="Helvetica 55 Roman"/>
              </a:rPr>
              <a:t>80%</a:t>
            </a:r>
            <a:r>
              <a:rPr lang="en-US" sz="1800" b="1" kern="0">
                <a:solidFill>
                  <a:srgbClr val="464847"/>
                </a:solidFill>
                <a:latin typeface="Helvetica 55 Roman"/>
                <a:sym typeface="Helvetica 55 Roman"/>
              </a:rPr>
              <a:t>	P[X</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FF0000"/>
                </a:solidFill>
                <a:latin typeface="Helvetica 55 Roman"/>
                <a:sym typeface="Helvetica 55 Roman"/>
              </a:rPr>
              <a:t>20%</a:t>
            </a:r>
            <a:endParaRPr lang="en-US" sz="1800" b="1" kern="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1800" b="1" kern="0">
                <a:solidFill>
                  <a:srgbClr val="464847"/>
                </a:solidFill>
                <a:latin typeface="Helvetica 55 Roman"/>
                <a:sym typeface="Helvetica 55 Roman"/>
              </a:rPr>
              <a:t>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X]=</a:t>
            </a:r>
            <a:r>
              <a:rPr lang="en-US" sz="1800" b="1" kern="0">
                <a:solidFill>
                  <a:srgbClr val="FF0000"/>
                </a:solidFill>
                <a:latin typeface="Helvetica 55 Roman"/>
                <a:sym typeface="Helvetica 55 Roman"/>
              </a:rPr>
              <a:t>20%</a:t>
            </a:r>
            <a:r>
              <a:rPr lang="en-US" sz="1800" b="1" kern="0">
                <a:solidFill>
                  <a:srgbClr val="464847"/>
                </a:solidFill>
                <a:latin typeface="Helvetica 55 Roman"/>
                <a:sym typeface="Helvetica 55 Roman"/>
              </a:rPr>
              <a:t>	P[G</a:t>
            </a:r>
            <a:r>
              <a:rPr lang="en-US" sz="1800" b="1" kern="0">
                <a:solidFill>
                  <a:srgbClr val="464847"/>
                </a:solidFill>
                <a:latin typeface="Times New Roman"/>
                <a:cs typeface="Times New Roman"/>
                <a:sym typeface="Helvetica 55 Roman"/>
              </a:rPr>
              <a:t> → </a:t>
            </a:r>
            <a:r>
              <a:rPr lang="en-US" sz="1800" b="1" kern="0">
                <a:solidFill>
                  <a:srgbClr val="464847"/>
                </a:solidFill>
                <a:latin typeface="Helvetica 55 Roman"/>
                <a:sym typeface="Helvetica 55 Roman"/>
              </a:rPr>
              <a:t>G]=</a:t>
            </a:r>
            <a:r>
              <a:rPr lang="en-US" sz="1800" b="1" kern="0">
                <a:solidFill>
                  <a:srgbClr val="8FC146">
                    <a:lumMod val="75000"/>
                  </a:srgbClr>
                </a:solidFill>
                <a:latin typeface="Helvetica 55 Roman"/>
                <a:sym typeface="Helvetica 55 Roman"/>
              </a:rPr>
              <a:t>80%</a:t>
            </a:r>
            <a:endParaRPr lang="en-US" sz="2800" kern="0">
              <a:solidFill>
                <a:srgbClr val="464847"/>
              </a:solidFill>
              <a:latin typeface="Helvetica 55 Roman"/>
              <a:sym typeface="Helvetica 55 Roman"/>
            </a:endParaRPr>
          </a:p>
        </p:txBody>
      </p:sp>
      <p:sp>
        <p:nvSpPr>
          <p:cNvPr id="9" name="Content Placeholder 2"/>
          <p:cNvSpPr>
            <a:spLocks noGrp="1"/>
          </p:cNvSpPr>
          <p:nvPr>
            <p:ph idx="1"/>
          </p:nvPr>
        </p:nvSpPr>
        <p:spPr>
          <a:xfrm>
            <a:off x="755576" y="2852936"/>
            <a:ext cx="8388424" cy="4005064"/>
          </a:xfrm>
        </p:spPr>
        <p:txBody>
          <a:bodyPr/>
          <a:lstStyle/>
          <a:p>
            <a:pPr>
              <a:defRPr/>
            </a:pPr>
            <a:r>
              <a:rPr lang="en-US" sz="2400" smtClean="0"/>
              <a:t>Spammers figure out how to fly under the radar…</a:t>
            </a:r>
          </a:p>
          <a:p>
            <a:pPr>
              <a:defRPr/>
            </a:pPr>
            <a:endParaRPr lang="en-US" sz="2400" smtClean="0"/>
          </a:p>
          <a:p>
            <a:pPr>
              <a:defRPr/>
            </a:pPr>
            <a:r>
              <a:rPr lang="en-US" sz="2400" smtClean="0"/>
              <a:t>In reality, we have </a:t>
            </a:r>
            <a:r>
              <a:rPr lang="en-US" sz="2400" smtClean="0">
                <a:solidFill>
                  <a:srgbClr val="C00000"/>
                </a:solidFill>
              </a:rPr>
              <a:t>85% G</a:t>
            </a:r>
            <a:r>
              <a:rPr lang="en-US" sz="2400" smtClean="0"/>
              <a:t> sites and </a:t>
            </a:r>
            <a:r>
              <a:rPr lang="en-US" sz="2400" smtClean="0">
                <a:solidFill>
                  <a:srgbClr val="C00000"/>
                </a:solidFill>
              </a:rPr>
              <a:t>15% X </a:t>
            </a:r>
            <a:r>
              <a:rPr lang="en-US" sz="2400" smtClean="0"/>
              <a:t>sites</a:t>
            </a:r>
          </a:p>
          <a:p>
            <a:pPr>
              <a:defRPr/>
            </a:pPr>
            <a:endParaRPr lang="en-US" sz="2400" smtClean="0"/>
          </a:p>
          <a:p>
            <a:pPr>
              <a:defRPr/>
            </a:pPr>
            <a:r>
              <a:rPr lang="en-US" sz="2400" smtClean="0"/>
              <a:t>Errors of </a:t>
            </a:r>
            <a:r>
              <a:rPr lang="en-US" sz="2400" smtClean="0">
                <a:solidFill>
                  <a:srgbClr val="C00000"/>
                </a:solidFill>
              </a:rPr>
              <a:t>spammer</a:t>
            </a:r>
            <a:r>
              <a:rPr lang="en-US" sz="2400" smtClean="0"/>
              <a:t> = </a:t>
            </a:r>
            <a:r>
              <a:rPr lang="en-US" sz="1800" smtClean="0"/>
              <a:t>0% * 85% + 100% * 15% </a:t>
            </a:r>
            <a:r>
              <a:rPr lang="en-US" sz="2400" smtClean="0"/>
              <a:t>= </a:t>
            </a:r>
            <a:r>
              <a:rPr lang="en-US" sz="2400" smtClean="0">
                <a:solidFill>
                  <a:srgbClr val="C00000"/>
                </a:solidFill>
              </a:rPr>
              <a:t>15%</a:t>
            </a:r>
          </a:p>
          <a:p>
            <a:pPr>
              <a:defRPr/>
            </a:pPr>
            <a:r>
              <a:rPr lang="en-US" sz="2400" smtClean="0"/>
              <a:t>Error rate of </a:t>
            </a:r>
            <a:r>
              <a:rPr lang="en-US" sz="2400" smtClean="0">
                <a:solidFill>
                  <a:srgbClr val="C00000"/>
                </a:solidFill>
              </a:rPr>
              <a:t>good worker </a:t>
            </a:r>
            <a:r>
              <a:rPr lang="en-US" sz="2400" smtClean="0"/>
              <a:t>= </a:t>
            </a:r>
            <a:r>
              <a:rPr lang="en-US" sz="1800" smtClean="0"/>
              <a:t>85% * 20% + 85% * 20% </a:t>
            </a:r>
            <a:r>
              <a:rPr lang="en-US" sz="2400" smtClean="0"/>
              <a:t>= </a:t>
            </a:r>
            <a:r>
              <a:rPr lang="en-US" sz="2400" smtClean="0">
                <a:solidFill>
                  <a:srgbClr val="C00000"/>
                </a:solidFill>
              </a:rPr>
              <a:t>20%</a:t>
            </a:r>
          </a:p>
          <a:p>
            <a:pPr>
              <a:defRPr/>
            </a:pPr>
            <a:endParaRPr lang="en-US" sz="2000" smtClean="0"/>
          </a:p>
          <a:p>
            <a:pPr>
              <a:buFont typeface="Wingdings" pitchFamily="2" charset="2"/>
              <a:buNone/>
              <a:defRPr/>
            </a:pPr>
            <a:r>
              <a:rPr lang="en-US" b="1" smtClean="0">
                <a:solidFill>
                  <a:srgbClr val="C00000"/>
                </a:solidFill>
              </a:rPr>
              <a:t>False negatives</a:t>
            </a:r>
            <a:r>
              <a:rPr lang="en-US" smtClean="0">
                <a:solidFill>
                  <a:srgbClr val="C00000"/>
                </a:solidFill>
              </a:rPr>
              <a:t>: Spam workers pass as legitimate</a:t>
            </a:r>
          </a:p>
          <a:p>
            <a:pPr>
              <a:buFont typeface="Wingdings" pitchFamily="2" charset="2"/>
              <a:buNone/>
              <a:defRPr/>
            </a:pPr>
            <a:endParaRPr lang="en-US" sz="2000" smtClean="0">
              <a:solidFill>
                <a:srgbClr val="FF0000"/>
              </a:solidFill>
            </a:endParaRPr>
          </a:p>
          <a:p>
            <a:pPr>
              <a:buFont typeface="Wingdings" pitchFamily="2" charset="2"/>
              <a:buNone/>
              <a:defRPr/>
            </a:pPr>
            <a:endParaRPr lang="en-US" sz="1400" smtClean="0">
              <a:solidFill>
                <a:schemeClr val="accent1">
                  <a:lumMod val="75000"/>
                </a:schemeClr>
              </a:solidFill>
            </a:endParaRPr>
          </a:p>
          <a:p>
            <a:pPr>
              <a:buFont typeface="Wingdings" pitchFamily="2" charset="2"/>
              <a:buNone/>
              <a:defRPr/>
            </a:pPr>
            <a:endParaRPr lang="en-US" sz="1400" smtClean="0">
              <a:solidFill>
                <a:srgbClr val="FF0000"/>
              </a:solidFill>
            </a:endParaRPr>
          </a:p>
          <a:p>
            <a:pPr>
              <a:buFont typeface="Wingdings" pitchFamily="2" charset="2"/>
              <a:buNone/>
              <a:defRPr/>
            </a:pPr>
            <a:endParaRPr lang="en-US" sz="1400">
              <a:solidFill>
                <a:srgbClr val="FF00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576" y="72008"/>
            <a:ext cx="8388424" cy="1340768"/>
          </a:xfrm>
          <a:solidFill>
            <a:schemeClr val="bg1"/>
          </a:solidFill>
        </p:spPr>
        <p:txBody>
          <a:bodyPr/>
          <a:lstStyle/>
          <a:p>
            <a:r>
              <a:rPr lang="en-US" smtClean="0"/>
              <a:t>Challenge 2: </a:t>
            </a:r>
            <a:br>
              <a:rPr lang="en-US" smtClean="0"/>
            </a:br>
            <a:r>
              <a:rPr lang="en-US" smtClean="0"/>
              <a:t>Humans are biased!</a:t>
            </a:r>
          </a:p>
        </p:txBody>
      </p:sp>
      <p:sp>
        <p:nvSpPr>
          <p:cNvPr id="4" name="AutoShape 32"/>
          <p:cNvSpPr>
            <a:spLocks/>
          </p:cNvSpPr>
          <p:nvPr/>
        </p:nvSpPr>
        <p:spPr bwMode="auto">
          <a:xfrm>
            <a:off x="179512" y="1290638"/>
            <a:ext cx="8554913" cy="1920875"/>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2000" kern="0">
                <a:solidFill>
                  <a:srgbClr val="464847"/>
                </a:solidFill>
                <a:latin typeface="Helvetica 55 Roman"/>
                <a:sym typeface="Helvetica 55 Roman"/>
              </a:rPr>
              <a:t>Error rates for </a:t>
            </a:r>
            <a:r>
              <a:rPr lang="en-US" sz="2000" b="1" kern="0">
                <a:solidFill>
                  <a:srgbClr val="464847"/>
                </a:solidFill>
                <a:latin typeface="Helvetica 55 Roman"/>
                <a:sym typeface="Helvetica 55 Roman"/>
              </a:rPr>
              <a:t>CEO of </a:t>
            </a:r>
            <a:r>
              <a:rPr lang="en-US" sz="2000" b="1" kern="0" err="1" smtClean="0">
                <a:solidFill>
                  <a:srgbClr val="464847"/>
                </a:solidFill>
                <a:latin typeface="Helvetica 55 Roman"/>
                <a:sym typeface="Helvetica 55 Roman"/>
              </a:rPr>
              <a:t>AdSafe</a:t>
            </a:r>
            <a:endParaRPr lang="en-US" sz="2000" b="1" kern="0" smtClean="0">
              <a:solidFill>
                <a:srgbClr val="464847"/>
              </a:solidFill>
              <a:latin typeface="Helvetica 55 Roman"/>
              <a:sym typeface="Helvetica 55 Roman"/>
            </a:endParaRPr>
          </a:p>
          <a:p>
            <a:pPr marL="382588" indent="-382588" eaLnBrk="0" hangingPunct="0">
              <a:spcBef>
                <a:spcPts val="300"/>
              </a:spcBef>
              <a:buClr>
                <a:srgbClr val="E99923"/>
              </a:buClr>
              <a:buSzPct val="100000"/>
              <a:defRPr/>
            </a:pPr>
            <a:endParaRPr lang="en-US" sz="1800" kern="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8FC146">
                    <a:lumMod val="75000"/>
                  </a:srgbClr>
                </a:solidFill>
                <a:latin typeface="Helvetica 55 Roman"/>
                <a:sym typeface="Helvetica 55 Roman"/>
              </a:rPr>
              <a:t>20.0%</a:t>
            </a:r>
            <a:r>
              <a:rPr lang="en-US" sz="1600" b="1" kern="0">
                <a:solidFill>
                  <a:srgbClr val="464847"/>
                </a:solidFill>
                <a:latin typeface="Helvetica 55 Roman"/>
                <a:sym typeface="Helvetica 55 Roman"/>
              </a:rPr>
              <a:t>	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P]=</a:t>
            </a:r>
            <a:r>
              <a:rPr lang="en-US" sz="1600" b="1" kern="0">
                <a:solidFill>
                  <a:srgbClr val="FF0000"/>
                </a:solidFill>
                <a:latin typeface="Helvetica 55 Roman"/>
                <a:sym typeface="Helvetica 55 Roman"/>
              </a:rPr>
              <a:t>80.0%</a:t>
            </a:r>
            <a:r>
              <a:rPr lang="en-US" sz="1600" kern="0">
                <a:solidFill>
                  <a:srgbClr val="464847"/>
                </a:solidFill>
                <a:latin typeface="Helvetica 55 Roman"/>
                <a:sym typeface="Helvetica 55 Roman"/>
              </a:rPr>
              <a:t>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a:t>
            </a:r>
            <a:r>
              <a:rPr lang="en-US" sz="1600" b="1" kern="0">
                <a:solidFill>
                  <a:srgbClr val="8FC146">
                    <a:lumMod val="75000"/>
                  </a:srgbClr>
                </a:solidFill>
                <a:latin typeface="Helvetica 55 Roman"/>
                <a:sym typeface="Helvetica 55 Roman"/>
              </a:rPr>
              <a:t>0.0%</a:t>
            </a:r>
            <a:r>
              <a:rPr lang="en-US" sz="1600" kern="0">
                <a:solidFill>
                  <a:srgbClr val="464847"/>
                </a:solidFill>
                <a:latin typeface="Helvetica 55 Roman"/>
                <a:sym typeface="Helvetica 55 Roman"/>
              </a:rPr>
              <a:t>	</a:t>
            </a: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rgbClr val="FF0000"/>
                </a:solidFill>
                <a:latin typeface="Helvetica 55 Roman"/>
                <a:sym typeface="Helvetica 55 Roman"/>
              </a:rPr>
              <a:t>100.0%</a:t>
            </a:r>
            <a:r>
              <a:rPr lang="en-US" sz="1600" kern="0">
                <a:solidFill>
                  <a:srgbClr val="464847"/>
                </a:solidFill>
                <a:latin typeface="Helvetica 55 Roman"/>
                <a:sym typeface="Helvetica 55 Roman"/>
              </a:rPr>
              <a:t>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a:t>
            </a: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rgbClr val="8FC146">
                    <a:lumMod val="75000"/>
                  </a:srgbClr>
                </a:solidFill>
                <a:latin typeface="Helvetica 55 Roman"/>
                <a:sym typeface="Helvetica 55 Roman"/>
              </a:rPr>
              <a:t>100.0%</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a:t>
            </a: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X]=</a:t>
            </a:r>
            <a:r>
              <a:rPr lang="en-US" sz="1600" b="1" kern="0">
                <a:solidFill>
                  <a:srgbClr val="8FC146">
                    <a:lumMod val="75000"/>
                  </a:srgbClr>
                </a:solidFill>
                <a:latin typeface="Helvetica 55 Roman"/>
                <a:sym typeface="Helvetica 55 Roman"/>
              </a:rPr>
              <a:t>100.0%</a:t>
            </a:r>
          </a:p>
        </p:txBody>
      </p:sp>
      <p:sp>
        <p:nvSpPr>
          <p:cNvPr id="5" name="Rectangle 4"/>
          <p:cNvSpPr/>
          <p:nvPr/>
        </p:nvSpPr>
        <p:spPr>
          <a:xfrm>
            <a:off x="683568" y="3529013"/>
            <a:ext cx="8460432" cy="3531736"/>
          </a:xfrm>
          <a:prstGeom prst="rect">
            <a:avLst/>
          </a:prstGeom>
        </p:spPr>
        <p:txBody>
          <a:bodyPr wrap="square">
            <a:spAutoFit/>
          </a:bodyPr>
          <a:lstStyle/>
          <a:p>
            <a:pPr marL="382588" indent="-382588" eaLnBrk="0" hangingPunct="0">
              <a:spcBef>
                <a:spcPts val="300"/>
              </a:spcBef>
              <a:buClr>
                <a:srgbClr val="E99923"/>
              </a:buClr>
              <a:buSzPct val="100000"/>
              <a:buFont typeface="Wingdings" pitchFamily="2" charset="2"/>
              <a:buChar char="§"/>
              <a:defRPr/>
            </a:pPr>
            <a:r>
              <a:rPr lang="en-US" sz="2400" kern="0">
                <a:solidFill>
                  <a:srgbClr val="464847"/>
                </a:solidFill>
                <a:latin typeface="Helvetica 55 Roman"/>
                <a:sym typeface="Helvetica 55 Roman"/>
              </a:rPr>
              <a:t>In reality, we have </a:t>
            </a:r>
            <a:r>
              <a:rPr lang="en-US" sz="2400" kern="0">
                <a:solidFill>
                  <a:srgbClr val="C00000"/>
                </a:solidFill>
                <a:latin typeface="Helvetica 55 Roman"/>
                <a:sym typeface="Helvetica 55 Roman"/>
              </a:rPr>
              <a:t>85% G</a:t>
            </a:r>
            <a:r>
              <a:rPr lang="en-US" sz="2400" kern="0">
                <a:solidFill>
                  <a:srgbClr val="464847"/>
                </a:solidFill>
                <a:latin typeface="Helvetica 55 Roman"/>
                <a:sym typeface="Helvetica 55 Roman"/>
              </a:rPr>
              <a:t> sites, </a:t>
            </a:r>
            <a:r>
              <a:rPr lang="en-US" sz="2400" kern="0">
                <a:solidFill>
                  <a:srgbClr val="C00000"/>
                </a:solidFill>
                <a:latin typeface="Helvetica 55 Roman"/>
                <a:sym typeface="Helvetica 55 Roman"/>
              </a:rPr>
              <a:t>5% P </a:t>
            </a:r>
            <a:r>
              <a:rPr lang="en-US" sz="2400" kern="0">
                <a:solidFill>
                  <a:srgbClr val="464847"/>
                </a:solidFill>
                <a:latin typeface="Helvetica 55 Roman"/>
                <a:sym typeface="Helvetica 55 Roman"/>
              </a:rPr>
              <a:t>sites, </a:t>
            </a:r>
            <a:r>
              <a:rPr lang="en-US" sz="2400" kern="0">
                <a:solidFill>
                  <a:srgbClr val="C00000"/>
                </a:solidFill>
                <a:latin typeface="Helvetica 55 Roman"/>
                <a:sym typeface="Helvetica 55 Roman"/>
              </a:rPr>
              <a:t>5% R </a:t>
            </a:r>
            <a:r>
              <a:rPr lang="en-US" sz="2400" kern="0">
                <a:solidFill>
                  <a:srgbClr val="464847"/>
                </a:solidFill>
                <a:latin typeface="Helvetica 55 Roman"/>
                <a:sym typeface="Helvetica 55 Roman"/>
              </a:rPr>
              <a:t>sites, </a:t>
            </a:r>
            <a:r>
              <a:rPr lang="en-US" sz="2400" kern="0">
                <a:solidFill>
                  <a:srgbClr val="C00000"/>
                </a:solidFill>
                <a:latin typeface="Helvetica 55 Roman"/>
                <a:sym typeface="Helvetica 55 Roman"/>
              </a:rPr>
              <a:t>5% X </a:t>
            </a:r>
            <a:r>
              <a:rPr lang="en-US" sz="2400" kern="0">
                <a:solidFill>
                  <a:srgbClr val="464847"/>
                </a:solidFill>
                <a:latin typeface="Helvetica 55 Roman"/>
                <a:sym typeface="Helvetica 55 Roman"/>
              </a:rPr>
              <a:t>sites</a:t>
            </a:r>
          </a:p>
          <a:p>
            <a:pPr marL="382588" indent="-382588" eaLnBrk="0" hangingPunct="0">
              <a:spcBef>
                <a:spcPts val="300"/>
              </a:spcBef>
              <a:buClr>
                <a:srgbClr val="E99923"/>
              </a:buClr>
              <a:buSzPct val="100000"/>
              <a:buFont typeface="Wingdings" pitchFamily="2" charset="2"/>
              <a:buChar char="§"/>
              <a:defRPr/>
            </a:pPr>
            <a:endParaRPr lang="en-US" sz="2400" kern="0">
              <a:solidFill>
                <a:srgbClr val="464847"/>
              </a:solidFill>
              <a:latin typeface="Helvetica 55 Roman"/>
              <a:sym typeface="Helvetica 55 Roman"/>
            </a:endParaRPr>
          </a:p>
          <a:p>
            <a:pPr marL="382588" indent="-382588" eaLnBrk="0" hangingPunct="0">
              <a:spcBef>
                <a:spcPts val="300"/>
              </a:spcBef>
              <a:buClr>
                <a:srgbClr val="E99923"/>
              </a:buClr>
              <a:buSzPct val="100000"/>
              <a:buFont typeface="Wingdings" pitchFamily="2" charset="2"/>
              <a:buChar char="§"/>
              <a:defRPr/>
            </a:pPr>
            <a:r>
              <a:rPr lang="en-US" sz="2400" kern="0">
                <a:solidFill>
                  <a:srgbClr val="464847"/>
                </a:solidFill>
                <a:latin typeface="Helvetica 55 Roman"/>
                <a:sym typeface="Helvetica 55 Roman"/>
              </a:rPr>
              <a:t>Errors of </a:t>
            </a:r>
            <a:r>
              <a:rPr lang="en-US" sz="2400" kern="0">
                <a:solidFill>
                  <a:srgbClr val="C00000"/>
                </a:solidFill>
                <a:latin typeface="Helvetica 55 Roman"/>
                <a:sym typeface="Helvetica 55 Roman"/>
              </a:rPr>
              <a:t>spammer</a:t>
            </a:r>
            <a:r>
              <a:rPr lang="en-US" sz="2400" kern="0">
                <a:solidFill>
                  <a:srgbClr val="464847"/>
                </a:solidFill>
                <a:latin typeface="Helvetica 55 Roman"/>
                <a:sym typeface="Helvetica 55 Roman"/>
              </a:rPr>
              <a:t> (all in G) = </a:t>
            </a:r>
            <a:r>
              <a:rPr lang="en-US" kern="0">
                <a:solidFill>
                  <a:srgbClr val="464847"/>
                </a:solidFill>
                <a:latin typeface="Helvetica 55 Roman"/>
                <a:sym typeface="Helvetica 55 Roman"/>
              </a:rPr>
              <a:t>0% * 85% + 100% * 15% </a:t>
            </a:r>
            <a:r>
              <a:rPr lang="en-US" sz="2400" kern="0">
                <a:solidFill>
                  <a:srgbClr val="464847"/>
                </a:solidFill>
                <a:latin typeface="Helvetica 55 Roman"/>
                <a:sym typeface="Helvetica 55 Roman"/>
              </a:rPr>
              <a:t>= </a:t>
            </a:r>
            <a:r>
              <a:rPr lang="en-US" sz="2400" kern="0">
                <a:solidFill>
                  <a:srgbClr val="C00000"/>
                </a:solidFill>
                <a:latin typeface="Helvetica 55 Roman"/>
                <a:sym typeface="Helvetica 55 Roman"/>
              </a:rPr>
              <a:t>15%</a:t>
            </a:r>
          </a:p>
          <a:p>
            <a:pPr marL="382588" indent="-382588" eaLnBrk="0" hangingPunct="0">
              <a:spcBef>
                <a:spcPts val="300"/>
              </a:spcBef>
              <a:buClr>
                <a:srgbClr val="E99923"/>
              </a:buClr>
              <a:buSzPct val="100000"/>
              <a:buFont typeface="Wingdings" pitchFamily="2" charset="2"/>
              <a:buChar char="§"/>
              <a:defRPr/>
            </a:pPr>
            <a:r>
              <a:rPr lang="en-US" sz="2400" kern="0">
                <a:solidFill>
                  <a:srgbClr val="464847"/>
                </a:solidFill>
                <a:latin typeface="Helvetica 55 Roman"/>
                <a:sym typeface="Helvetica 55 Roman"/>
              </a:rPr>
              <a:t>Error rate of </a:t>
            </a:r>
            <a:r>
              <a:rPr lang="en-US" sz="2400" kern="0">
                <a:solidFill>
                  <a:srgbClr val="C00000"/>
                </a:solidFill>
                <a:latin typeface="Helvetica 55 Roman"/>
                <a:sym typeface="Helvetica 55 Roman"/>
              </a:rPr>
              <a:t>biased worker </a:t>
            </a:r>
            <a:r>
              <a:rPr lang="en-US" sz="2400" kern="0">
                <a:solidFill>
                  <a:srgbClr val="464847"/>
                </a:solidFill>
                <a:latin typeface="Helvetica 55 Roman"/>
                <a:sym typeface="Helvetica 55 Roman"/>
              </a:rPr>
              <a:t>= </a:t>
            </a:r>
            <a:r>
              <a:rPr lang="en-US" kern="0">
                <a:solidFill>
                  <a:srgbClr val="464847"/>
                </a:solidFill>
                <a:latin typeface="Helvetica 55 Roman"/>
                <a:sym typeface="Helvetica 55 Roman"/>
              </a:rPr>
              <a:t>80% * 85% + 100% * 5% </a:t>
            </a:r>
            <a:r>
              <a:rPr lang="en-US" sz="2400" kern="0">
                <a:solidFill>
                  <a:srgbClr val="464847"/>
                </a:solidFill>
                <a:latin typeface="Helvetica 55 Roman"/>
                <a:sym typeface="Helvetica 55 Roman"/>
              </a:rPr>
              <a:t>= </a:t>
            </a:r>
            <a:r>
              <a:rPr lang="en-US" sz="2400" kern="0">
                <a:solidFill>
                  <a:srgbClr val="C00000"/>
                </a:solidFill>
                <a:latin typeface="Helvetica 55 Roman"/>
                <a:sym typeface="Helvetica 55 Roman"/>
              </a:rPr>
              <a:t>73%</a:t>
            </a:r>
          </a:p>
          <a:p>
            <a:pPr marL="382588" indent="-382588" eaLnBrk="0" hangingPunct="0">
              <a:spcBef>
                <a:spcPts val="300"/>
              </a:spcBef>
              <a:buClr>
                <a:srgbClr val="E99923"/>
              </a:buClr>
              <a:buSzPct val="100000"/>
              <a:buFont typeface="Wingdings" pitchFamily="2" charset="2"/>
              <a:buChar char="§"/>
              <a:defRPr/>
            </a:pPr>
            <a:endParaRPr lang="en-US" sz="2000" b="1" kern="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300" b="1" kern="0" smtClean="0">
              <a:solidFill>
                <a:srgbClr val="C00000"/>
              </a:solidFill>
              <a:latin typeface="Helvetica 55 Roman"/>
              <a:sym typeface="Helvetica 55 Roman"/>
            </a:endParaRPr>
          </a:p>
          <a:p>
            <a:pPr marL="382588" indent="-382588" eaLnBrk="0" hangingPunct="0">
              <a:spcBef>
                <a:spcPts val="300"/>
              </a:spcBef>
              <a:buClr>
                <a:srgbClr val="E99923"/>
              </a:buClr>
              <a:buSzPct val="100000"/>
              <a:defRPr/>
            </a:pPr>
            <a:r>
              <a:rPr lang="en-US" sz="2300" b="1" kern="0" smtClean="0">
                <a:solidFill>
                  <a:srgbClr val="C00000"/>
                </a:solidFill>
                <a:latin typeface="Helvetica 55 Roman"/>
                <a:sym typeface="Helvetica 55 Roman"/>
              </a:rPr>
              <a:t>False </a:t>
            </a:r>
            <a:r>
              <a:rPr lang="en-US" sz="2300" b="1" kern="0">
                <a:solidFill>
                  <a:srgbClr val="C00000"/>
                </a:solidFill>
                <a:latin typeface="Helvetica 55 Roman"/>
                <a:sym typeface="Helvetica 55 Roman"/>
              </a:rPr>
              <a:t>positives: Legitimate workers appear to be </a:t>
            </a:r>
            <a:r>
              <a:rPr lang="en-US" sz="2300" b="1" kern="0" smtClean="0">
                <a:solidFill>
                  <a:srgbClr val="C00000"/>
                </a:solidFill>
                <a:latin typeface="Helvetica 55 Roman"/>
                <a:sym typeface="Helvetica 55 Roman"/>
              </a:rPr>
              <a:t>spammers</a:t>
            </a:r>
            <a:endParaRPr lang="en-US" sz="2300" b="1" kern="0">
              <a:solidFill>
                <a:srgbClr val="C00000"/>
              </a:solidFill>
              <a:latin typeface="Helvetica 55 Roman"/>
              <a:sym typeface="Helvetica 55 Roman"/>
            </a:endParaRPr>
          </a:p>
          <a:p>
            <a:pPr marL="382588" indent="-382588" eaLnBrk="0" hangingPunct="0">
              <a:spcBef>
                <a:spcPts val="300"/>
              </a:spcBef>
              <a:buClr>
                <a:srgbClr val="E99923"/>
              </a:buClr>
              <a:buSzPct val="100000"/>
              <a:defRPr/>
            </a:pPr>
            <a:endParaRPr lang="en-US" sz="2000" b="1" kern="0">
              <a:solidFill>
                <a:srgbClr val="C00000"/>
              </a:solidFill>
              <a:latin typeface="Helvetica 55 Roman"/>
              <a:sym typeface="Helvetica 55 Roman"/>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576" y="144016"/>
            <a:ext cx="8136904" cy="1340768"/>
          </a:xfrm>
          <a:solidFill>
            <a:schemeClr val="bg1"/>
          </a:solidFill>
        </p:spPr>
        <p:txBody>
          <a:bodyPr/>
          <a:lstStyle/>
          <a:p>
            <a:r>
              <a:rPr lang="en-US" smtClean="0"/>
              <a:t>Solution: Reverse errors first, compute error rate afterwards</a:t>
            </a:r>
          </a:p>
        </p:txBody>
      </p:sp>
      <p:sp>
        <p:nvSpPr>
          <p:cNvPr id="3" name="Content Placeholder 2"/>
          <p:cNvSpPr>
            <a:spLocks noGrp="1"/>
          </p:cNvSpPr>
          <p:nvPr>
            <p:ph idx="1"/>
          </p:nvPr>
        </p:nvSpPr>
        <p:spPr>
          <a:xfrm>
            <a:off x="1155699" y="3402484"/>
            <a:ext cx="8024813" cy="2768600"/>
          </a:xfrm>
        </p:spPr>
        <p:txBody>
          <a:bodyPr/>
          <a:lstStyle/>
          <a:p>
            <a:pPr>
              <a:defRPr/>
            </a:pPr>
            <a:r>
              <a:rPr lang="en-US" sz="2000" smtClean="0"/>
              <a:t>When biased worker says G, it is </a:t>
            </a:r>
            <a:r>
              <a:rPr lang="en-US" sz="2000" b="1" smtClean="0"/>
              <a:t>100% G</a:t>
            </a:r>
          </a:p>
          <a:p>
            <a:pPr>
              <a:defRPr/>
            </a:pPr>
            <a:r>
              <a:rPr lang="en-US" sz="2000" smtClean="0"/>
              <a:t>When biased worker says P, it is </a:t>
            </a:r>
            <a:r>
              <a:rPr lang="en-US" sz="2000" b="1" smtClean="0"/>
              <a:t>100% G</a:t>
            </a:r>
          </a:p>
          <a:p>
            <a:pPr>
              <a:defRPr/>
            </a:pPr>
            <a:r>
              <a:rPr lang="en-US" sz="2000" smtClean="0"/>
              <a:t>When biased worker says R, it is </a:t>
            </a:r>
            <a:r>
              <a:rPr lang="en-US" sz="2000" b="1" smtClean="0"/>
              <a:t>50% P, 50% R</a:t>
            </a:r>
          </a:p>
          <a:p>
            <a:pPr>
              <a:defRPr/>
            </a:pPr>
            <a:r>
              <a:rPr lang="en-US" sz="2000" smtClean="0"/>
              <a:t>When biased worker says X, it is </a:t>
            </a:r>
            <a:r>
              <a:rPr lang="en-US" sz="2000" b="1" smtClean="0"/>
              <a:t>100% X</a:t>
            </a:r>
          </a:p>
          <a:p>
            <a:pPr>
              <a:buFont typeface="Wingdings" pitchFamily="2" charset="2"/>
              <a:buNone/>
              <a:defRPr/>
            </a:pPr>
            <a:endParaRPr lang="en-US" sz="2000" b="1" smtClean="0"/>
          </a:p>
          <a:p>
            <a:pPr>
              <a:buFont typeface="Wingdings" pitchFamily="2" charset="2"/>
              <a:buNone/>
              <a:defRPr/>
            </a:pPr>
            <a:r>
              <a:rPr lang="en-US" sz="2000" b="1" smtClean="0"/>
              <a:t>Small ambiguity for “R-rated” votes but other than that, fine!</a:t>
            </a:r>
          </a:p>
          <a:p>
            <a:pPr>
              <a:buFont typeface="Wingdings" pitchFamily="2" charset="2"/>
              <a:buNone/>
              <a:defRPr/>
            </a:pPr>
            <a:endParaRPr lang="en-US" sz="2000" b="1" smtClean="0">
              <a:solidFill>
                <a:srgbClr val="FF0000"/>
              </a:solidFill>
            </a:endParaRPr>
          </a:p>
          <a:p>
            <a:pPr>
              <a:buFont typeface="Wingdings" pitchFamily="2" charset="2"/>
              <a:buNone/>
              <a:defRPr/>
            </a:pPr>
            <a:endParaRPr lang="en-US" sz="1400" b="1" smtClean="0">
              <a:solidFill>
                <a:srgbClr val="FF0000"/>
              </a:solidFill>
            </a:endParaRPr>
          </a:p>
          <a:p>
            <a:pPr>
              <a:buFont typeface="Wingdings" pitchFamily="2" charset="2"/>
              <a:buNone/>
              <a:defRPr/>
            </a:pPr>
            <a:endParaRPr lang="en-US" sz="1400" b="1">
              <a:solidFill>
                <a:srgbClr val="FF0000"/>
              </a:solidFill>
            </a:endParaRPr>
          </a:p>
        </p:txBody>
      </p:sp>
      <p:sp>
        <p:nvSpPr>
          <p:cNvPr id="6" name="AutoShape 32"/>
          <p:cNvSpPr>
            <a:spLocks/>
          </p:cNvSpPr>
          <p:nvPr/>
        </p:nvSpPr>
        <p:spPr bwMode="auto">
          <a:xfrm>
            <a:off x="179512" y="1484784"/>
            <a:ext cx="85058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a:solidFill>
                  <a:srgbClr val="464847"/>
                </a:solidFill>
                <a:latin typeface="Helvetica 55 Roman"/>
                <a:sym typeface="Helvetica 55 Roman"/>
              </a:rPr>
              <a:t>Error Rates for </a:t>
            </a:r>
            <a:r>
              <a:rPr lang="en-US" sz="1800" kern="0" smtClean="0">
                <a:solidFill>
                  <a:srgbClr val="464847"/>
                </a:solidFill>
                <a:latin typeface="Helvetica 55 Roman"/>
                <a:sym typeface="Helvetica 55 Roman"/>
              </a:rPr>
              <a:t>CEO of </a:t>
            </a:r>
            <a:r>
              <a:rPr lang="en-US" sz="1800" kern="0" err="1" smtClean="0">
                <a:solidFill>
                  <a:srgbClr val="464847"/>
                </a:solidFill>
                <a:latin typeface="Helvetica 55 Roman"/>
                <a:sym typeface="Helvetica 55 Roman"/>
              </a:rPr>
              <a:t>AdSafe</a:t>
            </a:r>
            <a:endParaRPr lang="en-US" sz="1800" kern="0">
              <a:solidFill>
                <a:srgbClr val="464847"/>
              </a:solidFill>
              <a:latin typeface="Helvetica 55 Roman"/>
              <a:sym typeface="Helvetica 55 Roman"/>
            </a:endParaRP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8FC146">
                    <a:lumMod val="75000"/>
                  </a:srgbClr>
                </a:solidFill>
                <a:latin typeface="Helvetica 55 Roman"/>
                <a:sym typeface="Helvetica 55 Roman"/>
              </a:rPr>
              <a:t>20.0%</a:t>
            </a:r>
            <a:r>
              <a:rPr lang="en-US" sz="1600" b="1" kern="0">
                <a:solidFill>
                  <a:srgbClr val="464847"/>
                </a:solidFill>
                <a:latin typeface="Helvetica 55 Roman"/>
                <a:sym typeface="Helvetica 55 Roman"/>
              </a:rPr>
              <a:t>	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P]=</a:t>
            </a:r>
            <a:r>
              <a:rPr lang="en-US" sz="1600" b="1" kern="0">
                <a:solidFill>
                  <a:srgbClr val="FF0000"/>
                </a:solidFill>
                <a:latin typeface="Helvetica 55 Roman"/>
                <a:sym typeface="Helvetica 55 Roman"/>
              </a:rPr>
              <a:t>80.0%</a:t>
            </a:r>
            <a:r>
              <a:rPr lang="en-US" sz="1600" kern="0">
                <a:solidFill>
                  <a:srgbClr val="464847"/>
                </a:solidFill>
                <a:latin typeface="Helvetica 55 Roman"/>
                <a:sym typeface="Helvetica 55 Roman"/>
              </a:rPr>
              <a:t>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a:t>
            </a:r>
            <a:r>
              <a:rPr lang="en-US" sz="1600" b="1" kern="0">
                <a:solidFill>
                  <a:srgbClr val="8FC146">
                    <a:lumMod val="75000"/>
                  </a:srgbClr>
                </a:solidFill>
                <a:latin typeface="Helvetica 55 Roman"/>
                <a:sym typeface="Helvetica 55 Roman"/>
              </a:rPr>
              <a:t>0.0%</a:t>
            </a:r>
            <a:r>
              <a:rPr lang="en-US" sz="1600" kern="0">
                <a:solidFill>
                  <a:srgbClr val="464847"/>
                </a:solidFill>
                <a:latin typeface="Helvetica 55 Roman"/>
                <a:sym typeface="Helvetica 55 Roman"/>
              </a:rPr>
              <a:t>	</a:t>
            </a: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rgbClr val="FF0000"/>
                </a:solidFill>
                <a:latin typeface="Helvetica 55 Roman"/>
                <a:sym typeface="Helvetica 55 Roman"/>
              </a:rPr>
              <a:t>100.0%</a:t>
            </a:r>
            <a:r>
              <a:rPr lang="en-US" sz="1600" kern="0">
                <a:solidFill>
                  <a:srgbClr val="464847"/>
                </a:solidFill>
                <a:latin typeface="Helvetica 55 Roman"/>
                <a:sym typeface="Helvetica 55 Roman"/>
              </a:rPr>
              <a:t>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a:t>
            </a: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rgbClr val="8FC146">
                    <a:lumMod val="75000"/>
                  </a:srgbClr>
                </a:solidFill>
                <a:latin typeface="Helvetica 55 Roman"/>
                <a:sym typeface="Helvetica 55 Roman"/>
              </a:rPr>
              <a:t>100.0%</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G]=0.0%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a:t>
            </a: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X]=</a:t>
            </a:r>
            <a:r>
              <a:rPr lang="en-US" sz="1600" b="1" kern="0">
                <a:solidFill>
                  <a:srgbClr val="8FC146">
                    <a:lumMod val="75000"/>
                  </a:srgbClr>
                </a:solidFill>
                <a:latin typeface="Helvetica 55 Roman"/>
                <a:sym typeface="Helvetica 55 Roman"/>
              </a:rPr>
              <a:t>100.0%</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pic>
        <p:nvPicPr>
          <p:cNvPr id="18435" name="Picture 3"/>
          <p:cNvPicPr>
            <a:picLocks noChangeAspect="1" noChangeArrowheads="1"/>
          </p:cNvPicPr>
          <p:nvPr/>
        </p:nvPicPr>
        <p:blipFill>
          <a:blip r:embed="rId3" cstate="print"/>
          <a:srcRect/>
          <a:stretch>
            <a:fillRect/>
          </a:stretch>
        </p:blipFill>
        <p:spPr bwMode="auto">
          <a:xfrm>
            <a:off x="1270000" y="0"/>
            <a:ext cx="5892800" cy="6858000"/>
          </a:xfrm>
          <a:prstGeom prst="rect">
            <a:avLst/>
          </a:prstGeom>
          <a:noFill/>
          <a:ln w="12700">
            <a:noFill/>
            <a:miter lim="800000"/>
            <a:headEnd/>
            <a:tailEnd/>
          </a:ln>
        </p:spPr>
      </p:pic>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3849712"/>
            <a:ext cx="8024813" cy="2387600"/>
          </a:xfrm>
        </p:spPr>
        <p:txBody>
          <a:bodyPr/>
          <a:lstStyle/>
          <a:p>
            <a:pPr>
              <a:defRPr/>
            </a:pPr>
            <a:r>
              <a:rPr lang="en-US" sz="2000" smtClean="0"/>
              <a:t>When spammer says G, it is </a:t>
            </a:r>
            <a:r>
              <a:rPr lang="en-US" sz="2000" b="1" smtClean="0"/>
              <a:t>25% G, 25% P, 25% R, 25% X</a:t>
            </a:r>
          </a:p>
          <a:p>
            <a:pPr>
              <a:defRPr/>
            </a:pPr>
            <a:r>
              <a:rPr lang="en-US" sz="2000" smtClean="0">
                <a:solidFill>
                  <a:schemeClr val="bg1">
                    <a:lumMod val="75000"/>
                  </a:schemeClr>
                </a:solidFill>
              </a:rPr>
              <a:t>When spammer says P, it is </a:t>
            </a:r>
            <a:r>
              <a:rPr lang="en-US" sz="2000" b="1" smtClean="0">
                <a:solidFill>
                  <a:schemeClr val="bg1">
                    <a:lumMod val="75000"/>
                  </a:schemeClr>
                </a:solidFill>
              </a:rPr>
              <a:t>25% G, 25% P, 25% R, 25% X</a:t>
            </a:r>
          </a:p>
          <a:p>
            <a:pPr>
              <a:defRPr/>
            </a:pPr>
            <a:r>
              <a:rPr lang="en-US" sz="2000" smtClean="0">
                <a:solidFill>
                  <a:schemeClr val="bg1">
                    <a:lumMod val="75000"/>
                  </a:schemeClr>
                </a:solidFill>
              </a:rPr>
              <a:t>When spammer says R, it is </a:t>
            </a:r>
            <a:r>
              <a:rPr lang="en-US" sz="2000" b="1" smtClean="0">
                <a:solidFill>
                  <a:schemeClr val="bg1">
                    <a:lumMod val="75000"/>
                  </a:schemeClr>
                </a:solidFill>
              </a:rPr>
              <a:t>25% G, 25% P, 25% R, 25% X</a:t>
            </a:r>
          </a:p>
          <a:p>
            <a:pPr>
              <a:defRPr/>
            </a:pPr>
            <a:r>
              <a:rPr lang="en-US" sz="2000" smtClean="0">
                <a:solidFill>
                  <a:schemeClr val="bg1">
                    <a:lumMod val="75000"/>
                  </a:schemeClr>
                </a:solidFill>
              </a:rPr>
              <a:t>When spammer says X, it is </a:t>
            </a:r>
            <a:r>
              <a:rPr lang="en-US" sz="2000" b="1" smtClean="0">
                <a:solidFill>
                  <a:schemeClr val="bg1">
                    <a:lumMod val="75000"/>
                  </a:schemeClr>
                </a:solidFill>
              </a:rPr>
              <a:t>25% G, 25% P, 25% R, 25% X</a:t>
            </a:r>
          </a:p>
          <a:p>
            <a:pPr>
              <a:buFont typeface="Wingdings" pitchFamily="2" charset="2"/>
              <a:buNone/>
              <a:defRPr/>
            </a:pPr>
            <a:r>
              <a:rPr lang="en-US" sz="1600" smtClean="0"/>
              <a:t>[note: assume equal priors]</a:t>
            </a:r>
          </a:p>
          <a:p>
            <a:pPr>
              <a:defRPr/>
            </a:pPr>
            <a:endParaRPr lang="en-US" sz="2000" b="1" smtClean="0"/>
          </a:p>
          <a:p>
            <a:pPr>
              <a:buFont typeface="Wingdings" pitchFamily="2" charset="2"/>
              <a:buNone/>
              <a:defRPr/>
            </a:pPr>
            <a:r>
              <a:rPr lang="en-US" sz="2000" b="1" smtClean="0"/>
              <a:t>The results are highly ambiguous. No information provided!</a:t>
            </a:r>
          </a:p>
          <a:p>
            <a:pPr>
              <a:buFont typeface="Wingdings" pitchFamily="2" charset="2"/>
              <a:buNone/>
              <a:defRPr/>
            </a:pPr>
            <a:endParaRPr lang="en-US" sz="2000" b="1" smtClean="0">
              <a:solidFill>
                <a:srgbClr val="FF0000"/>
              </a:solidFill>
            </a:endParaRPr>
          </a:p>
          <a:p>
            <a:pPr>
              <a:buFont typeface="Wingdings" pitchFamily="2" charset="2"/>
              <a:buNone/>
              <a:defRPr/>
            </a:pPr>
            <a:endParaRPr lang="en-US" sz="1400" b="1" smtClean="0">
              <a:solidFill>
                <a:schemeClr val="accent1">
                  <a:lumMod val="75000"/>
                </a:schemeClr>
              </a:solidFill>
            </a:endParaRPr>
          </a:p>
          <a:p>
            <a:pPr>
              <a:buFont typeface="Wingdings" pitchFamily="2" charset="2"/>
              <a:buNone/>
              <a:defRPr/>
            </a:pPr>
            <a:endParaRPr lang="en-US" sz="1400" b="1" smtClean="0">
              <a:solidFill>
                <a:srgbClr val="FF0000"/>
              </a:solidFill>
            </a:endParaRPr>
          </a:p>
          <a:p>
            <a:pPr>
              <a:buFont typeface="Wingdings" pitchFamily="2" charset="2"/>
              <a:buNone/>
              <a:defRPr/>
            </a:pPr>
            <a:endParaRPr lang="en-US" sz="1400" b="1">
              <a:solidFill>
                <a:srgbClr val="FF0000"/>
              </a:solidFill>
            </a:endParaRPr>
          </a:p>
        </p:txBody>
      </p:sp>
      <p:sp>
        <p:nvSpPr>
          <p:cNvPr id="5" name="AutoShape 32"/>
          <p:cNvSpPr>
            <a:spLocks/>
          </p:cNvSpPr>
          <p:nvPr/>
        </p:nvSpPr>
        <p:spPr bwMode="auto">
          <a:xfrm>
            <a:off x="179512" y="1604268"/>
            <a:ext cx="8201025" cy="1536700"/>
          </a:xfrm>
          <a:prstGeom prst="roundRect">
            <a:avLst>
              <a:gd name="adj" fmla="val 14157"/>
            </a:avLst>
          </a:prstGeom>
          <a:gradFill rotWithShape="0">
            <a:gsLst>
              <a:gs pos="0">
                <a:schemeClr val="bg1"/>
              </a:gs>
              <a:gs pos="100000">
                <a:schemeClr val="accent6">
                  <a:lumMod val="40000"/>
                  <a:lumOff val="6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382588" indent="-382588" eaLnBrk="0" hangingPunct="0">
              <a:spcBef>
                <a:spcPts val="300"/>
              </a:spcBef>
              <a:buClr>
                <a:srgbClr val="E99923"/>
              </a:buClr>
              <a:buSzPct val="100000"/>
              <a:defRPr/>
            </a:pPr>
            <a:r>
              <a:rPr lang="en-US" sz="1800" kern="0">
                <a:solidFill>
                  <a:srgbClr val="464847"/>
                </a:solidFill>
                <a:latin typeface="Helvetica 55 Roman"/>
                <a:sym typeface="Helvetica 55 Roman"/>
              </a:rPr>
              <a:t>Error Rates for spammer: ATAMRO447HWJQ</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P[G</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8FC146">
                    <a:lumMod val="75000"/>
                  </a:srgbClr>
                </a:solidFill>
                <a:latin typeface="Helvetica 55 Roman"/>
                <a:sym typeface="Helvetica 55 Roman"/>
              </a:rPr>
              <a:t>100.0%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P[G</a:t>
            </a:r>
            <a:r>
              <a:rPr lang="en-US" sz="1600"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P[G</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a:t>
            </a:r>
            <a:r>
              <a:rPr lang="en-US" sz="1600" b="1" kern="0">
                <a:solidFill>
                  <a:srgbClr val="464847"/>
                </a:solidFill>
                <a:latin typeface="Helvetica 55 Roman"/>
                <a:sym typeface="Helvetica 55 Roman"/>
              </a:rPr>
              <a:t>P[P</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P]=</a:t>
            </a:r>
            <a:r>
              <a:rPr lang="en-US" sz="1600" b="1" kern="0">
                <a:solidFill>
                  <a:schemeClr val="accent5">
                    <a:lumMod val="50000"/>
                  </a:schemeClr>
                </a:solidFill>
                <a:latin typeface="Helvetica 55 Roman"/>
                <a:sym typeface="Helvetica 55 Roman"/>
              </a:rPr>
              <a:t>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	P[P</a:t>
            </a:r>
            <a:r>
              <a:rPr lang="en-US" sz="1600"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P[P</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a:t>
            </a:r>
            <a:r>
              <a:rPr lang="en-US" sz="1600" b="1" kern="0">
                <a:solidFill>
                  <a:srgbClr val="464847"/>
                </a:solidFill>
                <a:latin typeface="Helvetica 55 Roman"/>
                <a:sym typeface="Helvetica 55 Roman"/>
              </a:rPr>
              <a:t>P[R</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R]=</a:t>
            </a:r>
            <a:r>
              <a:rPr lang="en-US" sz="1600" b="1" kern="0">
                <a:solidFill>
                  <a:schemeClr val="accent5">
                    <a:lumMod val="50000"/>
                  </a:schemeClr>
                </a:solidFill>
                <a:latin typeface="Helvetica 55 Roman"/>
                <a:sym typeface="Helvetica 55 Roman"/>
              </a:rPr>
              <a:t>0.0%</a:t>
            </a:r>
            <a:r>
              <a:rPr lang="en-US" sz="1600" b="1" kern="0">
                <a:solidFill>
                  <a:srgbClr val="464847"/>
                </a:solidFill>
                <a:latin typeface="Helvetica 55 Roman"/>
                <a:sym typeface="Helvetica 55 Roman"/>
              </a:rPr>
              <a:t> </a:t>
            </a:r>
            <a:r>
              <a:rPr lang="en-US" sz="1600" kern="0">
                <a:solidFill>
                  <a:srgbClr val="464847"/>
                </a:solidFill>
                <a:latin typeface="Helvetica 55 Roman"/>
                <a:sym typeface="Helvetica 55 Roman"/>
              </a:rPr>
              <a:t>	P[R</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X]=0.0%</a:t>
            </a:r>
          </a:p>
          <a:p>
            <a:pPr marL="839788" lvl="1" indent="-382588" eaLnBrk="0" hangingPunct="0">
              <a:spcBef>
                <a:spcPts val="300"/>
              </a:spcBef>
              <a:buClr>
                <a:srgbClr val="E99923"/>
              </a:buClr>
              <a:buSzPct val="100000"/>
              <a:defRPr/>
            </a:pP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G]=</a:t>
            </a:r>
            <a:r>
              <a:rPr lang="en-US" sz="1600" b="1" kern="0">
                <a:solidFill>
                  <a:srgbClr val="FF0000"/>
                </a:solidFill>
                <a:latin typeface="Helvetica 55 Roman"/>
                <a:sym typeface="Helvetica 55 Roman"/>
              </a:rPr>
              <a:t>100.0% </a:t>
            </a:r>
            <a:r>
              <a:rPr lang="en-US" sz="1600" kern="0">
                <a:solidFill>
                  <a:srgbClr val="464847"/>
                </a:solidFill>
                <a:latin typeface="Helvetica 55 Roman"/>
                <a:sym typeface="Helvetica 55 Roman"/>
              </a:rPr>
              <a:t>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P]=0.0%	P[X</a:t>
            </a:r>
            <a:r>
              <a:rPr lang="en-US" sz="1600" b="1" kern="0">
                <a:solidFill>
                  <a:srgbClr val="464847"/>
                </a:solidFill>
                <a:latin typeface="Times New Roman"/>
                <a:cs typeface="Times New Roman"/>
                <a:sym typeface="Helvetica 55 Roman"/>
              </a:rPr>
              <a:t> → </a:t>
            </a:r>
            <a:r>
              <a:rPr lang="en-US" sz="1600" kern="0">
                <a:solidFill>
                  <a:srgbClr val="464847"/>
                </a:solidFill>
                <a:latin typeface="Helvetica 55 Roman"/>
                <a:sym typeface="Helvetica 55 Roman"/>
              </a:rPr>
              <a:t>R]=0.0%	</a:t>
            </a:r>
            <a:r>
              <a:rPr lang="en-US" sz="1600" b="1" kern="0">
                <a:solidFill>
                  <a:srgbClr val="464847"/>
                </a:solidFill>
                <a:latin typeface="Helvetica 55 Roman"/>
                <a:sym typeface="Helvetica 55 Roman"/>
              </a:rPr>
              <a:t>P[X</a:t>
            </a:r>
            <a:r>
              <a:rPr lang="en-US" sz="1600" b="1" kern="0">
                <a:solidFill>
                  <a:srgbClr val="464847"/>
                </a:solidFill>
                <a:latin typeface="Times New Roman"/>
                <a:cs typeface="Times New Roman"/>
                <a:sym typeface="Helvetica 55 Roman"/>
              </a:rPr>
              <a:t> → </a:t>
            </a:r>
            <a:r>
              <a:rPr lang="en-US" sz="1600" b="1" kern="0">
                <a:solidFill>
                  <a:srgbClr val="464847"/>
                </a:solidFill>
                <a:latin typeface="Helvetica 55 Roman"/>
                <a:sym typeface="Helvetica 55 Roman"/>
              </a:rPr>
              <a:t>X]=</a:t>
            </a:r>
            <a:r>
              <a:rPr lang="en-US" sz="1600" b="1" kern="0">
                <a:solidFill>
                  <a:schemeClr val="accent5">
                    <a:lumMod val="50000"/>
                  </a:schemeClr>
                </a:solidFill>
                <a:latin typeface="Helvetica 55 Roman"/>
                <a:sym typeface="Helvetica 55 Roman"/>
              </a:rPr>
              <a:t>0.0%</a:t>
            </a:r>
          </a:p>
        </p:txBody>
      </p:sp>
      <p:sp>
        <p:nvSpPr>
          <p:cNvPr id="6" name="Title 5"/>
          <p:cNvSpPr>
            <a:spLocks noGrp="1"/>
          </p:cNvSpPr>
          <p:nvPr>
            <p:ph type="title"/>
          </p:nvPr>
        </p:nvSpPr>
        <p:spPr/>
        <p:txBody>
          <a:bodyPr/>
          <a:lstStyle/>
          <a:p>
            <a:endParaRPr lang="en-US"/>
          </a:p>
        </p:txBody>
      </p:sp>
      <p:sp>
        <p:nvSpPr>
          <p:cNvPr id="7" name="Title 1"/>
          <p:cNvSpPr txBox="1">
            <a:spLocks/>
          </p:cNvSpPr>
          <p:nvPr/>
        </p:nvSpPr>
        <p:spPr bwMode="auto">
          <a:xfrm>
            <a:off x="755576" y="144016"/>
            <a:ext cx="8136904" cy="1340768"/>
          </a:xfrm>
          <a:prstGeom prst="roundRect">
            <a:avLst>
              <a:gd name="adj" fmla="val 21667"/>
            </a:avLst>
          </a:prstGeom>
          <a:solidFill>
            <a:schemeClr val="bg1"/>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Solution: Reverse errors first, compute error rate afterwards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043608" y="4869160"/>
            <a:ext cx="4349824" cy="381000"/>
          </a:xfrm>
          <a:prstGeom prst="rect">
            <a:avLst/>
          </a:prstGeom>
        </p:spPr>
        <p:txBody>
          <a:bodyPr/>
          <a:lstStyle/>
          <a:p>
            <a:pPr marL="342900" indent="-342900">
              <a:spcBef>
                <a:spcPct val="20000"/>
              </a:spcBef>
              <a:defRPr/>
            </a:pPr>
            <a:r>
              <a:rPr lang="en-US"/>
              <a:t>[***Assume equal misclassification costs]</a:t>
            </a:r>
          </a:p>
        </p:txBody>
      </p:sp>
      <p:sp>
        <p:nvSpPr>
          <p:cNvPr id="10" name="Rectangle 9"/>
          <p:cNvSpPr/>
          <p:nvPr/>
        </p:nvSpPr>
        <p:spPr>
          <a:xfrm>
            <a:off x="971600" y="2204864"/>
            <a:ext cx="7813375" cy="997196"/>
          </a:xfrm>
          <a:prstGeom prst="rect">
            <a:avLst/>
          </a:prstGeom>
        </p:spPr>
        <p:txBody>
          <a:bodyPr wrap="square">
            <a:spAutoFit/>
          </a:bodyPr>
          <a:lstStyle/>
          <a:p>
            <a:pPr marL="285750" indent="-285750" defTabSz="3657600">
              <a:lnSpc>
                <a:spcPct val="115000"/>
              </a:lnSpc>
              <a:spcAft>
                <a:spcPct val="15000"/>
              </a:spcAft>
              <a:buClr>
                <a:srgbClr val="7030A0"/>
              </a:buClr>
              <a:buSzPct val="100000"/>
              <a:buFont typeface="Arial" pitchFamily="34" charset="0"/>
              <a:buChar char="•"/>
            </a:pPr>
            <a:r>
              <a:rPr lang="en-US" sz="2400" b="1"/>
              <a:t>High </a:t>
            </a:r>
            <a:r>
              <a:rPr lang="en-US" sz="2400" b="1" smtClean="0"/>
              <a:t>cost: </a:t>
            </a:r>
            <a:r>
              <a:rPr lang="en-US" sz="2400" smtClean="0"/>
              <a:t>probability </a:t>
            </a:r>
            <a:r>
              <a:rPr lang="en-US" sz="2400"/>
              <a:t>spread across classes</a:t>
            </a:r>
          </a:p>
          <a:p>
            <a:pPr marL="285750" indent="-285750" defTabSz="3657600">
              <a:lnSpc>
                <a:spcPct val="115000"/>
              </a:lnSpc>
              <a:spcAft>
                <a:spcPct val="15000"/>
              </a:spcAft>
              <a:buClr>
                <a:srgbClr val="7030A0"/>
              </a:buClr>
              <a:buSzPct val="100000"/>
              <a:buFont typeface="Arial" pitchFamily="34" charset="0"/>
              <a:buChar char="•"/>
            </a:pPr>
            <a:r>
              <a:rPr lang="en-US" sz="2400" b="1"/>
              <a:t>Low </a:t>
            </a:r>
            <a:r>
              <a:rPr lang="en-US" sz="2400" b="1" smtClean="0"/>
              <a:t>cost: </a:t>
            </a:r>
            <a:r>
              <a:rPr lang="en-US" sz="2400" smtClean="0"/>
              <a:t>“probability </a:t>
            </a:r>
            <a:r>
              <a:rPr lang="en-US" sz="2400"/>
              <a:t>mass</a:t>
            </a:r>
            <a:r>
              <a:rPr lang="en-US" sz="2000"/>
              <a:t> </a:t>
            </a:r>
            <a:r>
              <a:rPr lang="en-US" sz="2400"/>
              <a:t>concentrated in one class</a:t>
            </a:r>
          </a:p>
        </p:txBody>
      </p:sp>
      <p:sp>
        <p:nvSpPr>
          <p:cNvPr id="2050"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8345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924783059"/>
              </p:ext>
            </p:extLst>
          </p:nvPr>
        </p:nvGraphicFramePr>
        <p:xfrm>
          <a:off x="1043608" y="3573016"/>
          <a:ext cx="7713712" cy="1210383"/>
        </p:xfrm>
        <a:graphic>
          <a:graphicData uri="http://schemas.openxmlformats.org/drawingml/2006/table">
            <a:tbl>
              <a:tblPr firstRow="1" bandRow="1">
                <a:tableStyleId>{D27102A9-8310-4765-A935-A1911B00CA55}</a:tableStyleId>
              </a:tblPr>
              <a:tblGrid>
                <a:gridCol w="1928428"/>
                <a:gridCol w="3952324"/>
                <a:gridCol w="1832960"/>
              </a:tblGrid>
              <a:tr h="321749">
                <a:tc>
                  <a:txBody>
                    <a:bodyPr/>
                    <a:lstStyle/>
                    <a:p>
                      <a:r>
                        <a:rPr lang="en-US" sz="1800" smtClean="0">
                          <a:latin typeface="+mn-lt"/>
                        </a:rPr>
                        <a:t>Assigned</a:t>
                      </a:r>
                      <a:r>
                        <a:rPr lang="en-US" sz="1800" baseline="0" smtClean="0">
                          <a:latin typeface="+mn-lt"/>
                        </a:rPr>
                        <a:t> Label</a:t>
                      </a:r>
                      <a:endParaRPr lang="en-US" sz="1800">
                        <a:latin typeface="+mn-lt"/>
                      </a:endParaRPr>
                    </a:p>
                  </a:txBody>
                  <a:tcPr/>
                </a:tc>
                <a:tc>
                  <a:txBody>
                    <a:bodyPr/>
                    <a:lstStyle/>
                    <a:p>
                      <a:r>
                        <a:rPr lang="en-US" sz="1800" smtClean="0">
                          <a:latin typeface="+mn-lt"/>
                        </a:rPr>
                        <a:t>“Soft” Label</a:t>
                      </a:r>
                      <a:endParaRPr lang="en-US" sz="1800">
                        <a:latin typeface="+mn-lt"/>
                      </a:endParaRPr>
                    </a:p>
                  </a:txBody>
                  <a:tcPr/>
                </a:tc>
                <a:tc>
                  <a:txBody>
                    <a:bodyPr/>
                    <a:lstStyle/>
                    <a:p>
                      <a:r>
                        <a:rPr lang="en-US" sz="1800" smtClean="0">
                          <a:latin typeface="+mn-lt"/>
                        </a:rPr>
                        <a:t>Cost</a:t>
                      </a:r>
                      <a:endParaRPr lang="en-US" sz="1800">
                        <a:latin typeface="+mn-lt"/>
                      </a:endParaRPr>
                    </a:p>
                  </a:txBody>
                  <a:tcPr/>
                </a:tc>
              </a:tr>
              <a:tr h="426720">
                <a:tc>
                  <a:txBody>
                    <a:bodyPr/>
                    <a:lstStyle/>
                    <a:p>
                      <a:r>
                        <a:rPr lang="en-US" sz="1800" b="1" smtClean="0">
                          <a:solidFill>
                            <a:schemeClr val="accent5">
                              <a:lumMod val="75000"/>
                            </a:schemeClr>
                          </a:solidFill>
                          <a:latin typeface="+mn-lt"/>
                        </a:rPr>
                        <a:t>G</a:t>
                      </a:r>
                      <a:endParaRPr lang="en-US" sz="1800" b="1">
                        <a:solidFill>
                          <a:schemeClr val="accent5">
                            <a:lumMod val="75000"/>
                          </a:schemeClr>
                        </a:solidFill>
                        <a:latin typeface="+mn-lt"/>
                      </a:endParaRPr>
                    </a:p>
                  </a:txBody>
                  <a:tcPr>
                    <a:solidFill>
                      <a:schemeClr val="accent6">
                        <a:lumMod val="40000"/>
                        <a:lumOff val="60000"/>
                        <a:alpha val="20000"/>
                      </a:schemeClr>
                    </a:solidFill>
                  </a:tcPr>
                </a:tc>
                <a:tc>
                  <a:txBody>
                    <a:bodyPr/>
                    <a:lstStyle/>
                    <a:p>
                      <a:r>
                        <a:rPr lang="en-US" sz="1800" b="1" smtClean="0">
                          <a:latin typeface="+mn-lt"/>
                        </a:rPr>
                        <a:t>&lt;</a:t>
                      </a:r>
                      <a:r>
                        <a:rPr lang="en-US" sz="1800" b="1" smtClean="0">
                          <a:solidFill>
                            <a:schemeClr val="accent5">
                              <a:lumMod val="75000"/>
                            </a:schemeClr>
                          </a:solidFill>
                          <a:latin typeface="+mn-lt"/>
                        </a:rPr>
                        <a:t>G</a:t>
                      </a:r>
                      <a:r>
                        <a:rPr lang="en-US" sz="1800" b="1" smtClean="0">
                          <a:latin typeface="+mn-lt"/>
                        </a:rPr>
                        <a:t>: 25%,</a:t>
                      </a:r>
                      <a:r>
                        <a:rPr lang="en-US" sz="1800" b="1" baseline="0" smtClean="0">
                          <a:latin typeface="+mn-lt"/>
                        </a:rPr>
                        <a:t> </a:t>
                      </a:r>
                      <a:r>
                        <a:rPr lang="en-US" sz="1800" b="1" baseline="0" smtClean="0">
                          <a:solidFill>
                            <a:schemeClr val="accent6">
                              <a:lumMod val="75000"/>
                            </a:schemeClr>
                          </a:solidFill>
                          <a:latin typeface="+mn-lt"/>
                        </a:rPr>
                        <a:t>P</a:t>
                      </a:r>
                      <a:r>
                        <a:rPr lang="en-US" sz="1800" b="1" baseline="0" smtClean="0">
                          <a:latin typeface="+mn-lt"/>
                        </a:rPr>
                        <a:t>: 25%, </a:t>
                      </a:r>
                      <a:r>
                        <a:rPr lang="en-US" sz="1800" b="1" baseline="0" smtClean="0">
                          <a:solidFill>
                            <a:srgbClr val="C00000"/>
                          </a:solidFill>
                          <a:latin typeface="+mn-lt"/>
                        </a:rPr>
                        <a:t>R</a:t>
                      </a:r>
                      <a:r>
                        <a:rPr lang="en-US" sz="1800" b="1" baseline="0" smtClean="0">
                          <a:latin typeface="+mn-lt"/>
                        </a:rPr>
                        <a:t>: 25%, </a:t>
                      </a:r>
                      <a:r>
                        <a:rPr lang="en-US" sz="1800" b="1" baseline="0" smtClean="0">
                          <a:solidFill>
                            <a:srgbClr val="FF0000"/>
                          </a:solidFill>
                          <a:latin typeface="+mn-lt"/>
                        </a:rPr>
                        <a:t>X</a:t>
                      </a:r>
                      <a:r>
                        <a:rPr lang="en-US" sz="1800" b="1" baseline="0" smtClean="0">
                          <a:latin typeface="+mn-lt"/>
                        </a:rPr>
                        <a:t>: 25%</a:t>
                      </a:r>
                      <a:r>
                        <a:rPr lang="en-US" sz="1800" b="1" smtClean="0">
                          <a:latin typeface="+mn-lt"/>
                        </a:rPr>
                        <a:t>&gt;</a:t>
                      </a:r>
                      <a:endParaRPr lang="en-US" sz="1800" b="1">
                        <a:latin typeface="+mn-lt"/>
                      </a:endParaRPr>
                    </a:p>
                  </a:txBody>
                  <a:tcPr>
                    <a:solidFill>
                      <a:schemeClr val="accent6">
                        <a:lumMod val="40000"/>
                        <a:lumOff val="60000"/>
                        <a:alpha val="20000"/>
                      </a:schemeClr>
                    </a:solidFill>
                  </a:tcPr>
                </a:tc>
                <a:tc>
                  <a:txBody>
                    <a:bodyPr/>
                    <a:lstStyle/>
                    <a:p>
                      <a:r>
                        <a:rPr lang="en-US" sz="1800" b="1" smtClean="0">
                          <a:latin typeface="+mn-lt"/>
                        </a:rPr>
                        <a:t>0.75</a:t>
                      </a:r>
                      <a:endParaRPr lang="en-US" sz="1800" b="1">
                        <a:latin typeface="+mn-lt"/>
                      </a:endParaRPr>
                    </a:p>
                  </a:txBody>
                  <a:tcPr>
                    <a:solidFill>
                      <a:schemeClr val="accent6">
                        <a:lumMod val="40000"/>
                        <a:lumOff val="60000"/>
                        <a:alpha val="20000"/>
                      </a:schemeClr>
                    </a:solidFill>
                  </a:tcPr>
                </a:tc>
              </a:tr>
              <a:tr h="417903">
                <a:tc>
                  <a:txBody>
                    <a:bodyPr/>
                    <a:lstStyle/>
                    <a:p>
                      <a:r>
                        <a:rPr lang="en-US" sz="1800" b="1" smtClean="0">
                          <a:solidFill>
                            <a:schemeClr val="accent5">
                              <a:lumMod val="75000"/>
                            </a:schemeClr>
                          </a:solidFill>
                          <a:latin typeface="+mn-lt"/>
                        </a:rPr>
                        <a:t>G</a:t>
                      </a:r>
                      <a:endParaRPr lang="en-US" sz="1800" b="1">
                        <a:solidFill>
                          <a:schemeClr val="accent5">
                            <a:lumMod val="75000"/>
                          </a:schemeClr>
                        </a:solidFill>
                        <a:latin typeface="+mn-lt"/>
                      </a:endParaRPr>
                    </a:p>
                  </a:txBody>
                  <a:tcPr/>
                </a:tc>
                <a:tc>
                  <a:txBody>
                    <a:bodyPr/>
                    <a:lstStyle/>
                    <a:p>
                      <a:r>
                        <a:rPr lang="en-US" sz="1800" b="1" smtClean="0">
                          <a:latin typeface="+mn-lt"/>
                        </a:rPr>
                        <a:t>&lt;</a:t>
                      </a:r>
                      <a:r>
                        <a:rPr lang="en-US" sz="1800" b="1" smtClean="0">
                          <a:solidFill>
                            <a:schemeClr val="accent5">
                              <a:lumMod val="75000"/>
                            </a:schemeClr>
                          </a:solidFill>
                          <a:latin typeface="+mn-lt"/>
                        </a:rPr>
                        <a:t>G</a:t>
                      </a:r>
                      <a:r>
                        <a:rPr lang="en-US" sz="1800" b="1" smtClean="0">
                          <a:latin typeface="+mn-lt"/>
                        </a:rPr>
                        <a:t>: 99%,</a:t>
                      </a:r>
                      <a:r>
                        <a:rPr lang="en-US" sz="1800" b="1" baseline="0" smtClean="0">
                          <a:latin typeface="+mn-lt"/>
                        </a:rPr>
                        <a:t> </a:t>
                      </a:r>
                      <a:r>
                        <a:rPr lang="en-US" sz="1800" b="1" baseline="0" smtClean="0">
                          <a:solidFill>
                            <a:schemeClr val="accent6">
                              <a:lumMod val="75000"/>
                            </a:schemeClr>
                          </a:solidFill>
                          <a:latin typeface="+mn-lt"/>
                        </a:rPr>
                        <a:t>P</a:t>
                      </a:r>
                      <a:r>
                        <a:rPr lang="en-US" sz="1800" b="1" baseline="0" smtClean="0">
                          <a:latin typeface="+mn-lt"/>
                        </a:rPr>
                        <a:t>: 1%, </a:t>
                      </a:r>
                      <a:r>
                        <a:rPr lang="en-US" sz="1800" b="1" baseline="0" smtClean="0">
                          <a:solidFill>
                            <a:srgbClr val="C00000"/>
                          </a:solidFill>
                          <a:latin typeface="+mn-lt"/>
                        </a:rPr>
                        <a:t>R</a:t>
                      </a:r>
                      <a:r>
                        <a:rPr lang="en-US" sz="1800" b="1" baseline="0" smtClean="0">
                          <a:latin typeface="+mn-lt"/>
                        </a:rPr>
                        <a:t>: 0%, </a:t>
                      </a:r>
                      <a:r>
                        <a:rPr lang="en-US" sz="1800" b="1" baseline="0" smtClean="0">
                          <a:solidFill>
                            <a:srgbClr val="FF0000"/>
                          </a:solidFill>
                          <a:latin typeface="+mn-lt"/>
                        </a:rPr>
                        <a:t>X</a:t>
                      </a:r>
                      <a:r>
                        <a:rPr lang="en-US" sz="1800" b="1" baseline="0" smtClean="0">
                          <a:latin typeface="+mn-lt"/>
                        </a:rPr>
                        <a:t>: 0%</a:t>
                      </a:r>
                      <a:r>
                        <a:rPr lang="en-US" sz="1800" b="1" smtClean="0">
                          <a:latin typeface="+mn-lt"/>
                        </a:rPr>
                        <a:t>&gt;</a:t>
                      </a:r>
                      <a:endParaRPr lang="en-US" sz="1800" b="1">
                        <a:latin typeface="+mn-lt"/>
                      </a:endParaRPr>
                    </a:p>
                  </a:txBody>
                  <a:tcPr/>
                </a:tc>
                <a:tc>
                  <a:txBody>
                    <a:bodyPr/>
                    <a:lstStyle/>
                    <a:p>
                      <a:r>
                        <a:rPr lang="en-US" sz="1800" b="1" smtClean="0">
                          <a:latin typeface="+mn-lt"/>
                        </a:rPr>
                        <a:t>0.0198</a:t>
                      </a:r>
                      <a:endParaRPr lang="en-US" sz="1800" b="1">
                        <a:latin typeface="+mn-lt"/>
                      </a:endParaRPr>
                    </a:p>
                  </a:txBody>
                  <a:tcPr/>
                </a:tc>
              </a:tr>
            </a:tbl>
          </a:graphicData>
        </a:graphic>
      </p:graphicFrame>
      <p:sp>
        <p:nvSpPr>
          <p:cNvPr id="13" name="Title 1"/>
          <p:cNvSpPr txBox="1">
            <a:spLocks/>
          </p:cNvSpPr>
          <p:nvPr/>
        </p:nvSpPr>
        <p:spPr>
          <a:xfrm>
            <a:off x="755576" y="260648"/>
            <a:ext cx="7884890" cy="875159"/>
          </a:xfrm>
          <a:prstGeom prst="round2SameRect">
            <a:avLst/>
          </a:prstGeom>
          <a:solidFill>
            <a:schemeClr val="bg1"/>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t>Quality Score</a:t>
            </a:r>
          </a:p>
        </p:txBody>
      </p:sp>
      <p:sp>
        <p:nvSpPr>
          <p:cNvPr id="14" name="Rectangle 13"/>
          <p:cNvSpPr/>
          <p:nvPr/>
        </p:nvSpPr>
        <p:spPr>
          <a:xfrm>
            <a:off x="5301952" y="6540614"/>
            <a:ext cx="3842048" cy="338554"/>
          </a:xfrm>
          <a:prstGeom prst="rect">
            <a:avLst/>
          </a:prstGeom>
        </p:spPr>
        <p:txBody>
          <a:bodyPr wrap="square">
            <a:spAutoFit/>
          </a:bodyPr>
          <a:lstStyle/>
          <a:p>
            <a:pPr algn="ctr"/>
            <a:r>
              <a:rPr lang="en-US" sz="1600" err="1" smtClean="0">
                <a:solidFill>
                  <a:schemeClr val="bg1">
                    <a:lumMod val="65000"/>
                  </a:schemeClr>
                </a:solidFill>
              </a:rPr>
              <a:t>Ipeirotis</a:t>
            </a:r>
            <a:r>
              <a:rPr lang="en-US" sz="1600" smtClean="0">
                <a:solidFill>
                  <a:schemeClr val="bg1">
                    <a:lumMod val="65000"/>
                  </a:schemeClr>
                </a:solidFill>
              </a:rPr>
              <a:t>, Provost, Wang, HCOMP 2010</a:t>
            </a:r>
            <a:endParaRPr lang="en-US" sz="1600">
              <a:solidFill>
                <a:schemeClr val="bg1">
                  <a:lumMod val="65000"/>
                </a:schemeClr>
              </a:solidFill>
            </a:endParaRPr>
          </a:p>
        </p:txBody>
      </p:sp>
      <p:sp>
        <p:nvSpPr>
          <p:cNvPr id="11" name="Title 1"/>
          <p:cNvSpPr txBox="1">
            <a:spLocks/>
          </p:cNvSpPr>
          <p:nvPr/>
        </p:nvSpPr>
        <p:spPr bwMode="auto">
          <a:xfrm>
            <a:off x="755576" y="548680"/>
            <a:ext cx="8136904" cy="1052736"/>
          </a:xfrm>
          <a:prstGeom prst="roundRect">
            <a:avLst>
              <a:gd name="adj" fmla="val 21667"/>
            </a:avLst>
          </a:prstGeom>
          <a:solidFill>
            <a:schemeClr val="bg1"/>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Expected Misclassification</a:t>
            </a:r>
            <a:r>
              <a:rPr kumimoji="0" lang="en-US" sz="3600" b="1" i="0" u="none" strike="noStrike" kern="0" cap="none" spc="0" normalizeH="0" noProof="0" smtClean="0">
                <a:ln>
                  <a:noFill/>
                </a:ln>
                <a:solidFill>
                  <a:schemeClr val="tx2"/>
                </a:solidFill>
                <a:effectLst/>
                <a:uLnTx/>
                <a:uFillTx/>
                <a:latin typeface="+mj-lt"/>
                <a:ea typeface="ＭＳ Ｐゴシック" pitchFamily="-65" charset="-128"/>
                <a:cs typeface="ＭＳ Ｐゴシック" pitchFamily="-65" charset="-128"/>
              </a:rPr>
              <a:t> Cost</a:t>
            </a:r>
            <a:endPar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endParaRPr>
          </a:p>
        </p:txBody>
      </p:sp>
      <p:graphicFrame>
        <p:nvGraphicFramePr>
          <p:cNvPr id="12" name="Object 11"/>
          <p:cNvGraphicFramePr>
            <a:graphicFrameLocks noChangeAspect="1"/>
          </p:cNvGraphicFramePr>
          <p:nvPr/>
        </p:nvGraphicFramePr>
        <p:xfrm>
          <a:off x="827584" y="6093296"/>
          <a:ext cx="4014700" cy="764704"/>
        </p:xfrm>
        <a:graphic>
          <a:graphicData uri="http://schemas.openxmlformats.org/presentationml/2006/ole">
            <mc:AlternateContent xmlns:mc="http://schemas.openxmlformats.org/markup-compatibility/2006">
              <mc:Choice xmlns:v="urn:schemas-microsoft-com:vml" Requires="v">
                <p:oleObj spid="_x0000_s184324" name="Equation" r:id="rId4" imgW="1866600" imgH="355320" progId="Equation.3">
                  <p:embed/>
                </p:oleObj>
              </mc:Choice>
              <mc:Fallback>
                <p:oleObj name="Equation" r:id="rId4" imgW="1866600" imgH="355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093296"/>
                        <a:ext cx="4014700" cy="764704"/>
                      </a:xfrm>
                      <a:prstGeom prst="rect">
                        <a:avLst/>
                      </a:prstGeom>
                      <a:solidFill>
                        <a:schemeClr val="bg1"/>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2034237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827584" y="836712"/>
            <a:ext cx="7488832" cy="707886"/>
          </a:xfrm>
          <a:prstGeom prst="rect">
            <a:avLst/>
          </a:prstGeom>
          <a:noFill/>
        </p:spPr>
        <p:txBody>
          <a:bodyPr wrap="square">
            <a:spAutoFit/>
          </a:bodyPr>
          <a:lstStyle/>
          <a:p>
            <a:pPr fontAlgn="auto">
              <a:spcBef>
                <a:spcPts val="0"/>
              </a:spcBef>
              <a:spcAft>
                <a:spcPts val="0"/>
              </a:spcAft>
              <a:defRPr/>
            </a:pPr>
            <a:r>
              <a:rPr lang="en-US" altLang="zh-CN" sz="4000" smtClean="0">
                <a:latin typeface="+mj-lt"/>
                <a:ea typeface="华文楷体" pitchFamily="2" charset="-122"/>
                <a:cs typeface="Arial" pitchFamily="34" charset="0"/>
              </a:rPr>
              <a:t>Quality Score</a:t>
            </a:r>
            <a:endParaRPr lang="zh-CN" altLang="en-US" sz="3600">
              <a:latin typeface="+mj-lt"/>
              <a:ea typeface="华文楷体" pitchFamily="2" charset="-122"/>
              <a:cs typeface="Arial" pitchFamily="34" charset="0"/>
            </a:endParaRPr>
          </a:p>
        </p:txBody>
      </p:sp>
      <p:sp>
        <p:nvSpPr>
          <p:cNvPr id="2050" name="Rectangle 2"/>
          <p:cNvSpPr>
            <a:spLocks noChangeArrowheads="1"/>
          </p:cNvSpPr>
          <p:nvPr/>
        </p:nvSpPr>
        <p:spPr bwMode="auto">
          <a:xfrm>
            <a:off x="0" y="28545"/>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2000">
              <a:latin typeface="+mj-lt"/>
            </a:endParaRPr>
          </a:p>
        </p:txBody>
      </p:sp>
      <p:sp>
        <p:nvSpPr>
          <p:cNvPr id="2051" name="Rectangle 3"/>
          <p:cNvSpPr>
            <a:spLocks noChangeArrowheads="1"/>
          </p:cNvSpPr>
          <p:nvPr/>
        </p:nvSpPr>
        <p:spPr bwMode="auto">
          <a:xfrm>
            <a:off x="0" y="819120"/>
            <a:ext cx="1847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j-lt"/>
              <a:cs typeface="Arial" pitchFamily="34" charset="0"/>
            </a:endParaRPr>
          </a:p>
        </p:txBody>
      </p:sp>
      <p:sp>
        <p:nvSpPr>
          <p:cNvPr id="13" name="Rectangle 12"/>
          <p:cNvSpPr/>
          <p:nvPr/>
        </p:nvSpPr>
        <p:spPr>
          <a:xfrm>
            <a:off x="720080" y="1989995"/>
            <a:ext cx="8532440" cy="4247317"/>
          </a:xfrm>
          <a:prstGeom prst="rect">
            <a:avLst/>
          </a:prstGeom>
        </p:spPr>
        <p:txBody>
          <a:bodyPr wrap="square">
            <a:spAutoFit/>
          </a:bodyPr>
          <a:lstStyle/>
          <a:p>
            <a:pPr marL="342900" indent="-342900" defTabSz="3657600">
              <a:lnSpc>
                <a:spcPct val="115000"/>
              </a:lnSpc>
              <a:spcAft>
                <a:spcPct val="15000"/>
              </a:spcAft>
              <a:buClr>
                <a:srgbClr val="7030A0"/>
              </a:buClr>
              <a:buSzPct val="100000"/>
              <a:buFont typeface="Arial" pitchFamily="34" charset="0"/>
              <a:buChar char="•"/>
            </a:pPr>
            <a:r>
              <a:rPr lang="en-US" sz="2400" smtClean="0">
                <a:cs typeface="Arial" pitchFamily="34" charset="0"/>
              </a:rPr>
              <a:t>A </a:t>
            </a:r>
            <a:r>
              <a:rPr lang="en-US" sz="2400" i="1" smtClean="0">
                <a:cs typeface="Arial" pitchFamily="34" charset="0"/>
              </a:rPr>
              <a:t>spammer</a:t>
            </a:r>
            <a:r>
              <a:rPr lang="en-US" sz="2400" smtClean="0">
                <a:cs typeface="Arial" pitchFamily="34" charset="0"/>
              </a:rPr>
              <a:t> is a worker who always assigns labels randomly, regardless of what the true class is.</a:t>
            </a:r>
          </a:p>
          <a:p>
            <a:pPr marL="285750" indent="-285750" defTabSz="3657600">
              <a:lnSpc>
                <a:spcPct val="115000"/>
              </a:lnSpc>
              <a:spcAft>
                <a:spcPct val="15000"/>
              </a:spcAft>
              <a:buClr>
                <a:srgbClr val="7030A0"/>
              </a:buClr>
              <a:buSzPct val="100000"/>
              <a:buFont typeface="Wingdings" pitchFamily="2" charset="2"/>
              <a:buChar char="Ø"/>
            </a:pPr>
            <a:endParaRPr lang="en-US" sz="240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smtClean="0">
              <a:cs typeface="Arial" pitchFamily="34" charset="0"/>
            </a:endParaRPr>
          </a:p>
          <a:p>
            <a:pPr marL="285750" indent="-285750" defTabSz="3657600">
              <a:lnSpc>
                <a:spcPct val="115000"/>
              </a:lnSpc>
              <a:spcAft>
                <a:spcPct val="15000"/>
              </a:spcAft>
              <a:buClr>
                <a:srgbClr val="7030A0"/>
              </a:buClr>
              <a:buSzPct val="100000"/>
              <a:buFont typeface="Wingdings" pitchFamily="2" charset="2"/>
              <a:buChar char="Ø"/>
            </a:pPr>
            <a:endParaRPr lang="en-US" sz="2400" smtClean="0">
              <a:cs typeface="Arial" pitchFamily="34" charset="0"/>
            </a:endParaRPr>
          </a:p>
          <a:p>
            <a:pPr marL="342900" indent="-342900" defTabSz="3657600">
              <a:lnSpc>
                <a:spcPct val="115000"/>
              </a:lnSpc>
              <a:spcAft>
                <a:spcPct val="15000"/>
              </a:spcAft>
              <a:buClr>
                <a:srgbClr val="7030A0"/>
              </a:buClr>
              <a:buSzPct val="100000"/>
              <a:buFont typeface="Arial" pitchFamily="34" charset="0"/>
              <a:buChar char="•"/>
            </a:pPr>
            <a:r>
              <a:rPr lang="en-US" sz="2400" err="1" smtClean="0">
                <a:cs typeface="Arial" pitchFamily="34" charset="0"/>
              </a:rPr>
              <a:t>QualityScore</a:t>
            </a:r>
            <a:r>
              <a:rPr lang="en-US" sz="2400" smtClean="0">
                <a:cs typeface="Arial" pitchFamily="34" charset="0"/>
              </a:rPr>
              <a:t> is a scalar score, useful for the purpose of blocking bad workers and rewarding good ones</a:t>
            </a:r>
          </a:p>
          <a:p>
            <a:pPr marL="342900" indent="-342900" defTabSz="3657600">
              <a:lnSpc>
                <a:spcPct val="115000"/>
              </a:lnSpc>
              <a:spcAft>
                <a:spcPct val="15000"/>
              </a:spcAft>
              <a:buClr>
                <a:srgbClr val="7030A0"/>
              </a:buClr>
              <a:buSzPct val="100000"/>
              <a:buFont typeface="Arial" pitchFamily="34" charset="0"/>
              <a:buChar char="•"/>
            </a:pPr>
            <a:r>
              <a:rPr lang="en-US" sz="2400" smtClean="0">
                <a:cs typeface="Arial" pitchFamily="34" charset="0"/>
              </a:rPr>
              <a:t>Essentially a multi-class, cost-sensitive performance metric</a:t>
            </a:r>
            <a:endParaRPr lang="en-US" sz="2400">
              <a:cs typeface="Arial" pitchFamily="34" charset="0"/>
            </a:endParaRPr>
          </a:p>
        </p:txBody>
      </p:sp>
      <p:graphicFrame>
        <p:nvGraphicFramePr>
          <p:cNvPr id="7" name="Object 6"/>
          <p:cNvGraphicFramePr>
            <a:graphicFrameLocks noChangeAspect="1"/>
          </p:cNvGraphicFramePr>
          <p:nvPr/>
        </p:nvGraphicFramePr>
        <p:xfrm>
          <a:off x="0" y="2924944"/>
          <a:ext cx="9178925" cy="1284287"/>
        </p:xfrm>
        <a:graphic>
          <a:graphicData uri="http://schemas.openxmlformats.org/presentationml/2006/ole">
            <mc:AlternateContent xmlns:mc="http://schemas.openxmlformats.org/markup-compatibility/2006">
              <mc:Choice xmlns:v="urn:schemas-microsoft-com:vml" Requires="v">
                <p:oleObj spid="_x0000_s183300" name="Equation" r:id="rId4" imgW="2997000" imgH="419040" progId="Equation.3">
                  <p:embed/>
                </p:oleObj>
              </mc:Choice>
              <mc:Fallback>
                <p:oleObj name="Equation" r:id="rId4" imgW="299700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44"/>
                        <a:ext cx="9178925" cy="1284287"/>
                      </a:xfrm>
                      <a:prstGeom prst="rect">
                        <a:avLst/>
                      </a:prstGeom>
                      <a:solidFill>
                        <a:schemeClr val="accent2"/>
                      </a:solidFill>
                      <a:ln w="9525">
                        <a:solidFill>
                          <a:schemeClr val="tx1"/>
                        </a:solidFill>
                        <a:miter lim="800000"/>
                        <a:headEnd/>
                        <a:tailEnd/>
                      </a:ln>
                    </p:spPr>
                  </p:pic>
                </p:oleObj>
              </mc:Fallback>
            </mc:AlternateContent>
          </a:graphicData>
        </a:graphic>
      </p:graphicFrame>
      <p:sp>
        <p:nvSpPr>
          <p:cNvPr id="8" name="Title 1"/>
          <p:cNvSpPr txBox="1">
            <a:spLocks/>
          </p:cNvSpPr>
          <p:nvPr/>
        </p:nvSpPr>
        <p:spPr>
          <a:xfrm>
            <a:off x="755576" y="764704"/>
            <a:ext cx="8136904" cy="850776"/>
          </a:xfrm>
          <a:prstGeom prst="roundRect">
            <a:avLst>
              <a:gd name="adj" fmla="val 21667"/>
            </a:avLst>
          </a:prstGeom>
          <a:solidFill>
            <a:schemeClr val="bg1"/>
          </a:solidFill>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rPr>
              <a:t>Quality Score</a:t>
            </a:r>
            <a:endParaRPr kumimoji="0" lang="en-US" sz="5400" b="0" i="1" u="none" strike="noStrike" kern="0" cap="none" spc="0" normalizeH="0" baseline="0" noProof="0" smtClean="0">
              <a:ln>
                <a:noFill/>
              </a:ln>
              <a:solidFill>
                <a:schemeClr val="tx2"/>
              </a:solidFill>
              <a:effectLst/>
              <a:uLnTx/>
              <a:uFillTx/>
              <a:latin typeface="+mj-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0780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2"/>
          <p:cNvSpPr>
            <a:spLocks/>
          </p:cNvSpPr>
          <p:nvPr/>
        </p:nvSpPr>
        <p:spPr bwMode="auto">
          <a:xfrm>
            <a:off x="114300" y="2636912"/>
            <a:ext cx="8858250" cy="2454275"/>
          </a:xfrm>
          <a:prstGeom prst="roundRect">
            <a:avLst>
              <a:gd name="adj" fmla="val 14157"/>
            </a:avLst>
          </a:prstGeom>
          <a:gradFill rotWithShape="0">
            <a:gsLst>
              <a:gs pos="0">
                <a:schemeClr val="bg1"/>
              </a:gs>
              <a:gs pos="100000">
                <a:schemeClr val="accent6">
                  <a:lumMod val="60000"/>
                  <a:lumOff val="40000"/>
                </a:schemeClr>
              </a:gs>
            </a:gsLst>
            <a:lin ang="5400000" scaled="1"/>
          </a:gra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marL="446088" indent="-457200" eaLnBrk="0" hangingPunct="0">
              <a:spcBef>
                <a:spcPts val="300"/>
              </a:spcBef>
              <a:buSzPct val="100000"/>
              <a:buFont typeface="+mj-lt"/>
              <a:buAutoNum type="arabicPeriod"/>
              <a:defRPr/>
            </a:pPr>
            <a:r>
              <a:rPr lang="en-US" sz="2000" i="1" kern="0" smtClean="0">
                <a:solidFill>
                  <a:srgbClr val="464847"/>
                </a:solidFill>
                <a:latin typeface="Helvetica 35 Thin" charset="0"/>
                <a:sym typeface="Helvetica 35 Thin"/>
              </a:rPr>
              <a:t>Initialize by aggregating labels </a:t>
            </a:r>
            <a:r>
              <a:rPr lang="en-US" sz="2000" i="1" kern="0">
                <a:solidFill>
                  <a:srgbClr val="464847"/>
                </a:solidFill>
                <a:latin typeface="Helvetica 35 Thin" charset="0"/>
                <a:sym typeface="Helvetica 35 Thin"/>
              </a:rPr>
              <a:t>for each object (e.g., use majority vote)</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a:solidFill>
                  <a:srgbClr val="464847"/>
                </a:solidFill>
                <a:latin typeface="Helvetica 35 Thin" charset="0"/>
                <a:sym typeface="Helvetica 35 Thin"/>
              </a:rPr>
              <a:t>error rates </a:t>
            </a:r>
            <a:r>
              <a:rPr lang="en-US" sz="2400" kern="0">
                <a:solidFill>
                  <a:srgbClr val="464847"/>
                </a:solidFill>
                <a:latin typeface="Helvetica 35 Thin" charset="0"/>
                <a:sym typeface="Helvetica 35 Thin"/>
              </a:rPr>
              <a:t>for workers (using </a:t>
            </a:r>
            <a:r>
              <a:rPr lang="en-US" sz="2400" kern="0" smtClean="0">
                <a:solidFill>
                  <a:srgbClr val="464847"/>
                </a:solidFill>
                <a:latin typeface="Helvetica 35 Thin" charset="0"/>
                <a:sym typeface="Helvetica 35 Thin"/>
              </a:rPr>
              <a:t>aggregate </a:t>
            </a:r>
            <a:r>
              <a:rPr lang="en-US" sz="2400" kern="0">
                <a:solidFill>
                  <a:srgbClr val="464847"/>
                </a:solidFill>
                <a:latin typeface="Helvetica 35 Thin" charset="0"/>
                <a:sym typeface="Helvetica 35 Thin"/>
              </a:rPr>
              <a:t>labels)</a:t>
            </a: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Estimate </a:t>
            </a:r>
            <a:r>
              <a:rPr lang="en-US" sz="2400" b="1" kern="0" smtClean="0">
                <a:solidFill>
                  <a:srgbClr val="464847"/>
                </a:solidFill>
                <a:latin typeface="Helvetica 35 Thin" charset="0"/>
                <a:sym typeface="Helvetica 35 Thin"/>
              </a:rPr>
              <a:t>aggregate labels </a:t>
            </a:r>
            <a:r>
              <a:rPr lang="en-US" sz="2400" kern="0">
                <a:solidFill>
                  <a:srgbClr val="464847"/>
                </a:solidFill>
                <a:latin typeface="Helvetica 35 Thin" charset="0"/>
                <a:sym typeface="Helvetica 35 Thin"/>
              </a:rPr>
              <a:t>(using error rates, weight worker votes according to quality</a:t>
            </a:r>
            <a:r>
              <a:rPr lang="en-US" sz="2400" kern="0" smtClean="0">
                <a:solidFill>
                  <a:srgbClr val="464847"/>
                </a:solidFill>
                <a:latin typeface="Helvetica 35 Thin" charset="0"/>
                <a:sym typeface="Helvetica 35 Thin"/>
              </a:rPr>
              <a:t>)</a:t>
            </a:r>
          </a:p>
          <a:p>
            <a:pPr marL="903288" lvl="1" indent="-457200" eaLnBrk="0" hangingPunct="0">
              <a:spcBef>
                <a:spcPts val="300"/>
              </a:spcBef>
              <a:buSzPct val="100000"/>
              <a:buFont typeface="Arial" pitchFamily="34" charset="0"/>
              <a:buChar char="•"/>
              <a:defRPr/>
            </a:pPr>
            <a:r>
              <a:rPr lang="en-US" sz="2400" b="1" kern="0" smtClean="0">
                <a:solidFill>
                  <a:srgbClr val="C00000"/>
                </a:solidFill>
                <a:latin typeface="Helvetica 35 Thin" charset="0"/>
                <a:sym typeface="Helvetica 35 Thin"/>
              </a:rPr>
              <a:t>Keep labels for “gold data” unchanged</a:t>
            </a:r>
            <a:endParaRPr lang="en-US" sz="2400" b="1" kern="0">
              <a:solidFill>
                <a:srgbClr val="C00000"/>
              </a:solidFill>
              <a:latin typeface="Helvetica 35 Thin" charset="0"/>
              <a:sym typeface="Helvetica 35 Thin"/>
            </a:endParaRPr>
          </a:p>
          <a:p>
            <a:pPr marL="446088" indent="-457200" eaLnBrk="0" hangingPunct="0">
              <a:spcBef>
                <a:spcPts val="300"/>
              </a:spcBef>
              <a:buSzPct val="100000"/>
              <a:buFont typeface="+mj-lt"/>
              <a:buAutoNum type="arabicPeriod"/>
              <a:defRPr/>
            </a:pPr>
            <a:r>
              <a:rPr lang="en-US" sz="2400" kern="0">
                <a:solidFill>
                  <a:srgbClr val="464847"/>
                </a:solidFill>
                <a:latin typeface="Helvetica 35 Thin" charset="0"/>
                <a:sym typeface="Helvetica 35 Thin"/>
              </a:rPr>
              <a:t>Go to Step 2 and iterate until convergence</a:t>
            </a:r>
          </a:p>
        </p:txBody>
      </p:sp>
      <p:sp>
        <p:nvSpPr>
          <p:cNvPr id="19459" name="Title 1"/>
          <p:cNvSpPr>
            <a:spLocks noGrp="1"/>
          </p:cNvSpPr>
          <p:nvPr>
            <p:ph type="title"/>
          </p:nvPr>
        </p:nvSpPr>
        <p:spPr>
          <a:xfrm>
            <a:off x="755576" y="260648"/>
            <a:ext cx="8136904" cy="1210816"/>
          </a:xfrm>
          <a:solidFill>
            <a:schemeClr val="bg1"/>
          </a:solidFill>
        </p:spPr>
        <p:txBody>
          <a:bodyPr>
            <a:normAutofit/>
          </a:bodyPr>
          <a:lstStyle/>
          <a:p>
            <a:r>
              <a:rPr lang="en-US" sz="3600" smtClean="0"/>
              <a:t>What about Gold testing?</a:t>
            </a:r>
            <a:endParaRPr lang="en-US" sz="5400" b="0" i="1" smtClean="0"/>
          </a:p>
        </p:txBody>
      </p:sp>
      <p:sp>
        <p:nvSpPr>
          <p:cNvPr id="19460" name="Content Placeholder 8"/>
          <p:cNvSpPr>
            <a:spLocks noGrp="1"/>
          </p:cNvSpPr>
          <p:nvPr>
            <p:ph idx="1"/>
          </p:nvPr>
        </p:nvSpPr>
        <p:spPr>
          <a:xfrm>
            <a:off x="755576" y="1988840"/>
            <a:ext cx="7992888" cy="648072"/>
          </a:xfrm>
        </p:spPr>
        <p:txBody>
          <a:bodyPr>
            <a:normAutofit/>
          </a:bodyPr>
          <a:lstStyle/>
          <a:p>
            <a:pPr>
              <a:buFont typeface="Wingdings" pitchFamily="2" charset="2"/>
              <a:buNone/>
            </a:pPr>
            <a:r>
              <a:rPr lang="en-US" smtClean="0"/>
              <a:t>Naturally integrated into the latent class model</a:t>
            </a:r>
          </a:p>
        </p:txBody>
      </p:sp>
    </p:spTree>
    <p:extLst>
      <p:ext uri="{BB962C8B-B14F-4D97-AF65-F5344CB8AC3E}">
        <p14:creationId xmlns:p14="http://schemas.microsoft.com/office/powerpoint/2010/main" val="12854464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3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15" name="Picture 2"/>
          <p:cNvPicPr>
            <a:picLocks noChangeAspect="1" noChangeArrowheads="1"/>
          </p:cNvPicPr>
          <p:nvPr/>
        </p:nvPicPr>
        <p:blipFill>
          <a:blip r:embed="rId2" cstate="print"/>
          <a:srcRect/>
          <a:stretch>
            <a:fillRect/>
          </a:stretch>
        </p:blipFill>
        <p:spPr bwMode="auto">
          <a:xfrm>
            <a:off x="1547664" y="1916831"/>
            <a:ext cx="6048672" cy="4325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5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5" name="Picture 2"/>
          <p:cNvPicPr>
            <a:picLocks noChangeAspect="1" noChangeArrowheads="1"/>
          </p:cNvPicPr>
          <p:nvPr/>
        </p:nvPicPr>
        <p:blipFill>
          <a:blip r:embed="rId2" cstate="print"/>
          <a:srcRect/>
          <a:stretch>
            <a:fillRect/>
          </a:stretch>
        </p:blipFill>
        <p:spPr bwMode="auto">
          <a:xfrm>
            <a:off x="1526370" y="1916833"/>
            <a:ext cx="6080211" cy="4392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Gold Testing?</a:t>
            </a:r>
          </a:p>
        </p:txBody>
      </p:sp>
      <p:sp>
        <p:nvSpPr>
          <p:cNvPr id="14" name="Content Placeholder 2"/>
          <p:cNvSpPr>
            <a:spLocks noGrp="1"/>
          </p:cNvSpPr>
          <p:nvPr>
            <p:ph idx="1"/>
          </p:nvPr>
        </p:nvSpPr>
        <p:spPr>
          <a:xfrm>
            <a:off x="6012160" y="0"/>
            <a:ext cx="3131840" cy="1263650"/>
          </a:xfrm>
          <a:solidFill>
            <a:schemeClr val="bg1"/>
          </a:solidFill>
        </p:spPr>
        <p:txBody>
          <a:bodyPr/>
          <a:lstStyle/>
          <a:p>
            <a:r>
              <a:rPr lang="en-US" sz="1600" b="1" smtClean="0"/>
              <a:t>10 labels per example</a:t>
            </a:r>
          </a:p>
          <a:p>
            <a:r>
              <a:rPr lang="en-US" sz="1600" smtClean="0"/>
              <a:t>2 categories, 50/50</a:t>
            </a:r>
          </a:p>
          <a:p>
            <a:r>
              <a:rPr lang="en-US" sz="1600" smtClean="0"/>
              <a:t>Quality range: 0.55:0.05:1.0</a:t>
            </a:r>
          </a:p>
          <a:p>
            <a:r>
              <a:rPr lang="en-US" sz="1600" smtClean="0"/>
              <a:t>200 labelers</a:t>
            </a:r>
          </a:p>
          <a:p>
            <a:endParaRPr lang="en-US" sz="1600" smtClean="0"/>
          </a:p>
        </p:txBody>
      </p:sp>
      <p:pic>
        <p:nvPicPr>
          <p:cNvPr id="5" name="Picture 3"/>
          <p:cNvPicPr>
            <a:picLocks noChangeAspect="1" noChangeArrowheads="1"/>
          </p:cNvPicPr>
          <p:nvPr/>
        </p:nvPicPr>
        <p:blipFill>
          <a:blip r:embed="rId2" cstate="print"/>
          <a:srcRect/>
          <a:stretch>
            <a:fillRect/>
          </a:stretch>
        </p:blipFill>
        <p:spPr bwMode="auto">
          <a:xfrm>
            <a:off x="1187624" y="1916832"/>
            <a:ext cx="6388100" cy="4548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10 labels per example</a:t>
            </a:r>
          </a:p>
          <a:p>
            <a:r>
              <a:rPr lang="en-US" sz="1600" b="1" smtClean="0">
                <a:solidFill>
                  <a:srgbClr val="C00000"/>
                </a:solidFill>
              </a:rPr>
              <a:t>2 categories, 90/10</a:t>
            </a:r>
          </a:p>
          <a:p>
            <a:r>
              <a:rPr lang="en-US" sz="1600" smtClean="0"/>
              <a:t>Quality range: 0.55:0.1.0</a:t>
            </a:r>
          </a:p>
          <a:p>
            <a:r>
              <a:rPr lang="en-US" sz="1600" smtClean="0"/>
              <a:t>200 labelers</a:t>
            </a:r>
          </a:p>
          <a:p>
            <a:endParaRPr lang="en-US" sz="1600" smtClean="0"/>
          </a:p>
        </p:txBody>
      </p:sp>
      <p:sp>
        <p:nvSpPr>
          <p:cNvPr id="6" name="Content Placeholder 2"/>
          <p:cNvSpPr txBox="1">
            <a:spLocks/>
          </p:cNvSpPr>
          <p:nvPr/>
        </p:nvSpPr>
        <p:spPr>
          <a:xfrm>
            <a:off x="827584" y="6165304"/>
            <a:ext cx="8064896" cy="54357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t>Advantage under </a:t>
            </a:r>
            <a:r>
              <a:rPr lang="en-US" sz="2400" b="1" smtClean="0">
                <a:solidFill>
                  <a:srgbClr val="C00000"/>
                </a:solidFill>
              </a:rPr>
              <a:t>imbalanced datasets</a:t>
            </a:r>
          </a:p>
        </p:txBody>
      </p:sp>
      <p:pic>
        <p:nvPicPr>
          <p:cNvPr id="7" name="Picture 6"/>
          <p:cNvPicPr>
            <a:picLocks noChangeAspect="1" noChangeArrowheads="1"/>
          </p:cNvPicPr>
          <p:nvPr/>
        </p:nvPicPr>
        <p:blipFill>
          <a:blip r:embed="rId2" cstate="print"/>
          <a:srcRect/>
          <a:stretch>
            <a:fillRect/>
          </a:stretch>
        </p:blipFill>
        <p:spPr bwMode="auto">
          <a:xfrm>
            <a:off x="1979712" y="2132856"/>
            <a:ext cx="5169976" cy="3548262"/>
          </a:xfrm>
          <a:prstGeom prst="rect">
            <a:avLst/>
          </a:prstGeom>
          <a:solidFill>
            <a:srgbClr val="FFFFFF">
              <a:shade val="85000"/>
            </a:srgbClr>
          </a:solidFill>
          <a:ln w="88900" cap="sq">
            <a:solidFill>
              <a:schemeClr val="bg1"/>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370974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5 labels per example</a:t>
            </a:r>
          </a:p>
          <a:p>
            <a:r>
              <a:rPr lang="en-US" sz="1600" smtClean="0"/>
              <a:t>2 categories, 50/50</a:t>
            </a:r>
          </a:p>
          <a:p>
            <a:r>
              <a:rPr lang="en-US" sz="1600" b="1" smtClean="0">
                <a:solidFill>
                  <a:srgbClr val="C00000"/>
                </a:solidFill>
              </a:rPr>
              <a:t>Quality range: 0.55:0.65</a:t>
            </a:r>
          </a:p>
          <a:p>
            <a:r>
              <a:rPr lang="en-US" sz="1600" smtClean="0"/>
              <a:t>200 labelers</a:t>
            </a:r>
          </a:p>
          <a:p>
            <a:endParaRPr lang="en-US" sz="1600" smtClean="0"/>
          </a:p>
        </p:txBody>
      </p:sp>
      <p:sp>
        <p:nvSpPr>
          <p:cNvPr id="6" name="Content Placeholder 2"/>
          <p:cNvSpPr txBox="1">
            <a:spLocks/>
          </p:cNvSpPr>
          <p:nvPr/>
        </p:nvSpPr>
        <p:spPr>
          <a:xfrm>
            <a:off x="971600" y="6165304"/>
            <a:ext cx="7920880" cy="54357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t>Advantage with </a:t>
            </a:r>
            <a:r>
              <a:rPr lang="en-US" sz="2400" b="1" smtClean="0">
                <a:solidFill>
                  <a:srgbClr val="C00000"/>
                </a:solidFill>
              </a:rPr>
              <a:t>bad worker quality</a:t>
            </a:r>
          </a:p>
          <a:p>
            <a:pPr marL="0" indent="0" algn="ctr">
              <a:buNone/>
            </a:pPr>
            <a:endParaRPr lang="en-US" sz="2400" b="1" smtClean="0"/>
          </a:p>
        </p:txBody>
      </p:sp>
      <p:pic>
        <p:nvPicPr>
          <p:cNvPr id="7" name="Picture 6"/>
          <p:cNvPicPr>
            <a:picLocks noChangeAspect="1" noChangeArrowheads="1"/>
          </p:cNvPicPr>
          <p:nvPr/>
        </p:nvPicPr>
        <p:blipFill>
          <a:blip r:embed="rId2" cstate="print"/>
          <a:srcRect/>
          <a:stretch>
            <a:fillRect/>
          </a:stretch>
        </p:blipFill>
        <p:spPr bwMode="auto">
          <a:xfrm>
            <a:off x="1835696" y="2060848"/>
            <a:ext cx="5680646" cy="4015396"/>
          </a:xfrm>
          <a:prstGeom prst="rect">
            <a:avLst/>
          </a:prstGeom>
          <a:noFill/>
          <a:ln w="9525">
            <a:noFill/>
            <a:miter lim="800000"/>
            <a:headEnd/>
            <a:tailEnd/>
          </a:ln>
          <a:effectLst/>
        </p:spPr>
      </p:pic>
    </p:spTree>
    <p:extLst>
      <p:ext uri="{BB962C8B-B14F-4D97-AF65-F5344CB8AC3E}">
        <p14:creationId xmlns:p14="http://schemas.microsoft.com/office/powerpoint/2010/main" val="370974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Gold Testing?</a:t>
            </a:r>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916832"/>
            <a:ext cx="5976664" cy="402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012160" y="0"/>
            <a:ext cx="3131840" cy="126365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t>10 labels per example</a:t>
            </a:r>
          </a:p>
          <a:p>
            <a:r>
              <a:rPr lang="en-US" sz="1600" b="1" smtClean="0"/>
              <a:t>2 categories, 90/10</a:t>
            </a:r>
          </a:p>
          <a:p>
            <a:r>
              <a:rPr lang="en-US" sz="1600" b="1" smtClean="0"/>
              <a:t>Quality range: 0.55:0.65</a:t>
            </a:r>
          </a:p>
          <a:p>
            <a:r>
              <a:rPr lang="en-US" sz="1600" smtClean="0"/>
              <a:t>200 labelers</a:t>
            </a:r>
          </a:p>
          <a:p>
            <a:endParaRPr lang="en-US" sz="1600" smtClean="0"/>
          </a:p>
        </p:txBody>
      </p:sp>
      <p:sp>
        <p:nvSpPr>
          <p:cNvPr id="6" name="Content Placeholder 2"/>
          <p:cNvSpPr txBox="1">
            <a:spLocks/>
          </p:cNvSpPr>
          <p:nvPr/>
        </p:nvSpPr>
        <p:spPr>
          <a:xfrm>
            <a:off x="827584" y="5949280"/>
            <a:ext cx="8064896" cy="90872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smtClean="0">
                <a:solidFill>
                  <a:srgbClr val="C00000"/>
                </a:solidFill>
              </a:rPr>
              <a:t>Significant advantage </a:t>
            </a:r>
            <a:r>
              <a:rPr lang="en-US" sz="2400" b="1" smtClean="0"/>
              <a:t>under “bad conditions” </a:t>
            </a:r>
            <a:br>
              <a:rPr lang="en-US" sz="2400" b="1" smtClean="0"/>
            </a:br>
            <a:r>
              <a:rPr lang="en-US" sz="2400" b="1" smtClean="0"/>
              <a:t>(imbalanced datasets, bad worker quality)</a:t>
            </a:r>
          </a:p>
          <a:p>
            <a:pPr marL="0" indent="0" algn="ctr">
              <a:buNone/>
            </a:pPr>
            <a:endParaRPr lang="en-US" sz="2400" b="1" smtClean="0"/>
          </a:p>
        </p:txBody>
      </p:sp>
    </p:spTree>
    <p:extLst>
      <p:ext uri="{BB962C8B-B14F-4D97-AF65-F5344CB8AC3E}">
        <p14:creationId xmlns:p14="http://schemas.microsoft.com/office/powerpoint/2010/main" val="224845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sp>
        <p:nvSpPr>
          <p:cNvPr id="20485" name="Slide Number Placeholder 4"/>
          <p:cNvSpPr>
            <a:spLocks noGrp="1"/>
          </p:cNvSpPr>
          <p:nvPr>
            <p:ph type="sldNum" sz="quarter" idx="12"/>
          </p:nvPr>
        </p:nvSpPr>
        <p:spPr>
          <a:noFill/>
        </p:spPr>
        <p:txBody>
          <a:bodyPr/>
          <a:lstStyle/>
          <a:p>
            <a:fld id="{0160AD0A-47A9-BA4E-A898-1CEE1C1D7323}" type="slidenum">
              <a:rPr lang="en-US" smtClean="0"/>
              <a:pPr/>
              <a:t>3</a:t>
            </a:fld>
            <a:endParaRPr lang="en-US" smtClean="0"/>
          </a:p>
        </p:txBody>
      </p:sp>
      <p:grpSp>
        <p:nvGrpSpPr>
          <p:cNvPr id="15" name="Group 14"/>
          <p:cNvGrpSpPr/>
          <p:nvPr/>
        </p:nvGrpSpPr>
        <p:grpSpPr>
          <a:xfrm>
            <a:off x="0" y="0"/>
            <a:ext cx="9144000" cy="6885384"/>
            <a:chOff x="1019175" y="332656"/>
            <a:chExt cx="8125712" cy="6768752"/>
          </a:xfrm>
        </p:grpSpPr>
        <p:pic>
          <p:nvPicPr>
            <p:cNvPr id="55309" name="Picture 13"/>
            <p:cNvPicPr>
              <a:picLocks noChangeAspect="1" noChangeArrowheads="1"/>
            </p:cNvPicPr>
            <p:nvPr/>
          </p:nvPicPr>
          <p:blipFill>
            <a:blip r:embed="rId2" cstate="print"/>
            <a:srcRect t="23100" b="22186"/>
            <a:stretch>
              <a:fillRect/>
            </a:stretch>
          </p:blipFill>
          <p:spPr bwMode="auto">
            <a:xfrm>
              <a:off x="1019175" y="1196752"/>
              <a:ext cx="8124825" cy="5904656"/>
            </a:xfrm>
            <a:prstGeom prst="rect">
              <a:avLst/>
            </a:prstGeom>
            <a:noFill/>
            <a:ln w="9525">
              <a:noFill/>
              <a:miter lim="800000"/>
              <a:headEnd/>
              <a:tailEnd/>
            </a:ln>
          </p:spPr>
        </p:pic>
        <p:pic>
          <p:nvPicPr>
            <p:cNvPr id="55310" name="Picture 14"/>
            <p:cNvPicPr>
              <a:picLocks noChangeAspect="1" noChangeArrowheads="1"/>
            </p:cNvPicPr>
            <p:nvPr/>
          </p:nvPicPr>
          <p:blipFill>
            <a:blip r:embed="rId2" cstate="print"/>
            <a:srcRect b="91326"/>
            <a:stretch>
              <a:fillRect/>
            </a:stretch>
          </p:blipFill>
          <p:spPr bwMode="auto">
            <a:xfrm>
              <a:off x="1020062" y="332656"/>
              <a:ext cx="8124825" cy="93610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8382000" cy="1143000"/>
          </a:xfrm>
        </p:spPr>
        <p:txBody>
          <a:bodyPr/>
          <a:lstStyle/>
          <a:p>
            <a:r>
              <a:rPr lang="en-US" smtClean="0"/>
              <a:t>Empirical Results and Observations</a:t>
            </a:r>
          </a:p>
        </p:txBody>
      </p:sp>
      <p:sp>
        <p:nvSpPr>
          <p:cNvPr id="18435" name="Content Placeholder 4"/>
          <p:cNvSpPr>
            <a:spLocks noGrp="1"/>
          </p:cNvSpPr>
          <p:nvPr>
            <p:ph idx="1"/>
          </p:nvPr>
        </p:nvSpPr>
        <p:spPr>
          <a:xfrm>
            <a:off x="755576" y="1919188"/>
            <a:ext cx="8388424" cy="4938812"/>
          </a:xfrm>
        </p:spPr>
        <p:txBody>
          <a:bodyPr/>
          <a:lstStyle/>
          <a:p>
            <a:r>
              <a:rPr lang="en-US" sz="2400" smtClean="0"/>
              <a:t>500 web pages in G, P, R, X, manually labeled </a:t>
            </a:r>
          </a:p>
          <a:p>
            <a:r>
              <a:rPr lang="en-US" sz="2400" smtClean="0"/>
              <a:t>100 workers per page</a:t>
            </a:r>
          </a:p>
          <a:p>
            <a:r>
              <a:rPr lang="en-US" sz="2400" smtClean="0"/>
              <a:t>339 workers</a:t>
            </a:r>
          </a:p>
          <a:p>
            <a:endParaRPr lang="en-US" sz="2400" smtClean="0"/>
          </a:p>
          <a:p>
            <a:r>
              <a:rPr lang="en-US" sz="2400" smtClean="0"/>
              <a:t>Lots of noise on </a:t>
            </a:r>
            <a:r>
              <a:rPr lang="en-US" sz="2400" err="1" smtClean="0"/>
              <a:t>MTurk</a:t>
            </a:r>
            <a:r>
              <a:rPr lang="en-US" sz="2400" smtClean="0"/>
              <a:t>. 100 votes per page:</a:t>
            </a:r>
          </a:p>
          <a:p>
            <a:pPr lvl="1"/>
            <a:r>
              <a:rPr lang="en-US" sz="2000" smtClean="0"/>
              <a:t>95% accuracy with majority </a:t>
            </a:r>
            <a:r>
              <a:rPr lang="en-US" sz="1600" smtClean="0"/>
              <a:t>(only! -- </a:t>
            </a:r>
            <a:r>
              <a:rPr lang="en-US" sz="1600" smtClean="0">
                <a:solidFill>
                  <a:srgbClr val="003366"/>
                </a:solidFill>
              </a:rPr>
              <a:t>Note massive amount of redundancy)</a:t>
            </a:r>
            <a:endParaRPr lang="en-US" sz="2000" smtClean="0"/>
          </a:p>
          <a:p>
            <a:pPr lvl="1"/>
            <a:r>
              <a:rPr lang="en-US" sz="2000" smtClean="0"/>
              <a:t>99.8% accuracy after modeling worker quality</a:t>
            </a:r>
          </a:p>
          <a:p>
            <a:pPr lvl="0">
              <a:buClr>
                <a:srgbClr val="003366"/>
              </a:buClr>
              <a:buNone/>
            </a:pPr>
            <a:r>
              <a:rPr lang="en-US" sz="1600" smtClean="0">
                <a:solidFill>
                  <a:srgbClr val="003366"/>
                </a:solidFill>
              </a:rPr>
              <a:t>	</a:t>
            </a:r>
          </a:p>
          <a:p>
            <a:pPr>
              <a:buNone/>
            </a:pPr>
            <a:endParaRPr lang="en-US" sz="2400" smtClean="0"/>
          </a:p>
          <a:p>
            <a:r>
              <a:rPr lang="en-US" sz="2400" smtClean="0"/>
              <a:t>Blocking based on error rate: Only 1% of labels dropped</a:t>
            </a:r>
          </a:p>
          <a:p>
            <a:r>
              <a:rPr lang="en-US" sz="2400" smtClean="0"/>
              <a:t>Blocking based on quality scores: 30% of labels dropped</a:t>
            </a:r>
          </a:p>
          <a:p>
            <a:pPr lvl="1"/>
            <a:r>
              <a:rPr lang="en-US" sz="2000" smtClean="0"/>
              <a:t>Majority vote gives same results after spammer removal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ea typeface="ＭＳ Ｐゴシック" pitchFamily="-107" charset="-128"/>
                <a:cs typeface="ＭＳ Ｐゴシック" pitchFamily="-107" charset="-128"/>
              </a:rPr>
              <a:t>Too much theory?</a:t>
            </a:r>
          </a:p>
        </p:txBody>
      </p:sp>
      <p:sp>
        <p:nvSpPr>
          <p:cNvPr id="124931" name="Content Placeholder 2"/>
          <p:cNvSpPr>
            <a:spLocks noGrp="1"/>
          </p:cNvSpPr>
          <p:nvPr>
            <p:ph idx="1"/>
          </p:nvPr>
        </p:nvSpPr>
        <p:spPr/>
        <p:txBody>
          <a:bodyPr/>
          <a:lstStyle/>
          <a:p>
            <a:pPr algn="ctr">
              <a:buFont typeface="Wingdings" pitchFamily="-107" charset="2"/>
              <a:buNone/>
            </a:pPr>
            <a:r>
              <a:rPr lang="en-US" sz="2400" smtClean="0">
                <a:ea typeface="ＭＳ Ｐゴシック" pitchFamily="-107" charset="-128"/>
                <a:cs typeface="ＭＳ Ｐゴシック" pitchFamily="-107" charset="-128"/>
              </a:rPr>
              <a:t>Open source implementation available at:</a:t>
            </a:r>
          </a:p>
          <a:p>
            <a:pPr algn="ctr">
              <a:buFont typeface="Wingdings" pitchFamily="-107" charset="2"/>
              <a:buNone/>
            </a:pPr>
            <a:r>
              <a:rPr lang="en-US" sz="2400" smtClean="0">
                <a:ea typeface="ＭＳ Ｐゴシック" pitchFamily="-107" charset="-128"/>
                <a:cs typeface="ＭＳ Ｐゴシック" pitchFamily="-107" charset="-128"/>
                <a:hlinkClick r:id="rId2"/>
              </a:rPr>
              <a:t>http://code.google.com/p/get-another-label/</a:t>
            </a:r>
            <a:endParaRPr lang="en-US" sz="2400" smtClean="0">
              <a:ea typeface="ＭＳ Ｐゴシック" pitchFamily="-107" charset="-128"/>
              <a:cs typeface="ＭＳ Ｐゴシック" pitchFamily="-107" charset="-128"/>
            </a:endParaRPr>
          </a:p>
          <a:p>
            <a:r>
              <a:rPr lang="en-US" sz="2400" smtClean="0">
                <a:ea typeface="ＭＳ Ｐゴシック" pitchFamily="-107" charset="-128"/>
                <a:cs typeface="ＭＳ Ｐゴシック" pitchFamily="-107" charset="-128"/>
              </a:rPr>
              <a:t>Input: </a:t>
            </a:r>
          </a:p>
          <a:p>
            <a:pPr lvl="1"/>
            <a:r>
              <a:rPr lang="en-US" sz="2000" i="1" smtClean="0">
                <a:latin typeface="Helvetica 35 Thin" charset="0"/>
              </a:rPr>
              <a:t>Labels from Mechanical Turk</a:t>
            </a:r>
          </a:p>
          <a:p>
            <a:pPr lvl="1"/>
            <a:r>
              <a:rPr lang="en-US" sz="2000" i="1" smtClean="0">
                <a:latin typeface="Helvetica 35 Thin" charset="0"/>
              </a:rPr>
              <a:t>Cost of incorrect </a:t>
            </a:r>
            <a:r>
              <a:rPr lang="en-US" sz="2000" i="1" err="1" smtClean="0">
                <a:latin typeface="Helvetica 35 Thin" charset="0"/>
              </a:rPr>
              <a:t>labelings</a:t>
            </a:r>
            <a:r>
              <a:rPr lang="en-US" sz="2000" i="1" smtClean="0">
                <a:latin typeface="Helvetica 35 Thin" charset="0"/>
              </a:rPr>
              <a:t> </a:t>
            </a:r>
            <a:r>
              <a:rPr lang="en-US" sz="1600" i="1" smtClean="0">
                <a:latin typeface="Helvetica 35 Thin" charset="0"/>
              </a:rPr>
              <a:t>(e.g., X</a:t>
            </a:r>
            <a:r>
              <a:rPr lang="en-US" sz="1600" i="1" smtClean="0">
                <a:latin typeface="Helvetica 35 Thin" charset="0"/>
                <a:sym typeface="Wingdings" pitchFamily="-107" charset="2"/>
              </a:rPr>
              <a:t>G costlier than GX)</a:t>
            </a:r>
            <a:endParaRPr lang="en-US" sz="2000" i="1" smtClean="0">
              <a:latin typeface="Helvetica 35 Thin" charset="0"/>
            </a:endParaRPr>
          </a:p>
          <a:p>
            <a:r>
              <a:rPr lang="en-US" sz="2400" smtClean="0">
                <a:ea typeface="ＭＳ Ｐゴシック" pitchFamily="-107" charset="-128"/>
                <a:cs typeface="ＭＳ Ｐゴシック" pitchFamily="-107" charset="-128"/>
              </a:rPr>
              <a:t>Output: </a:t>
            </a:r>
          </a:p>
          <a:p>
            <a:pPr lvl="1"/>
            <a:r>
              <a:rPr lang="en-US" sz="2000" i="1" smtClean="0">
                <a:latin typeface="Helvetica 35 Thin" charset="0"/>
              </a:rPr>
              <a:t>Corrected labels</a:t>
            </a:r>
          </a:p>
          <a:p>
            <a:pPr lvl="1"/>
            <a:r>
              <a:rPr lang="en-US" sz="2000" i="1" smtClean="0">
                <a:latin typeface="Helvetica 35 Thin" charset="0"/>
              </a:rPr>
              <a:t>Worker error rates</a:t>
            </a:r>
          </a:p>
          <a:p>
            <a:pPr lvl="1"/>
            <a:r>
              <a:rPr lang="en-US" sz="2000" i="1" smtClean="0">
                <a:latin typeface="Helvetica 35 Thin" charset="0"/>
              </a:rPr>
              <a:t>Ranking of workers according to their quality</a:t>
            </a:r>
            <a:endParaRPr lang="en-US" sz="2000" smtClean="0">
              <a:latin typeface="Helvetica 35 Thin" charset="0"/>
            </a:endParaRPr>
          </a:p>
          <a:p>
            <a:r>
              <a:rPr lang="en-US" sz="2400" smtClean="0">
                <a:ea typeface="ＭＳ Ｐゴシック" pitchFamily="-107" charset="-128"/>
                <a:cs typeface="ＭＳ Ｐゴシック" pitchFamily="-107" charset="-128"/>
              </a:rPr>
              <a:t>Beta version, more improvements to come!</a:t>
            </a:r>
          </a:p>
          <a:p>
            <a:r>
              <a:rPr lang="en-US" sz="2400" smtClean="0">
                <a:ea typeface="ＭＳ Ｐゴシック" pitchFamily="-107" charset="-128"/>
                <a:cs typeface="ＭＳ Ｐゴシック" pitchFamily="-107" charset="-128"/>
              </a:rPr>
              <a:t>Suggestions and collaborations welcomed!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304800"/>
            <a:ext cx="8382000" cy="1143000"/>
          </a:xfrm>
        </p:spPr>
        <p:txBody>
          <a:bodyPr/>
          <a:lstStyle/>
          <a:p>
            <a:r>
              <a:rPr lang="en-US" smtClean="0"/>
              <a:t>Practical Deployment Lessons</a:t>
            </a:r>
          </a:p>
        </p:txBody>
      </p:sp>
      <p:sp>
        <p:nvSpPr>
          <p:cNvPr id="18435" name="Content Placeholder 4"/>
          <p:cNvSpPr>
            <a:spLocks noGrp="1"/>
          </p:cNvSpPr>
          <p:nvPr>
            <p:ph idx="1"/>
          </p:nvPr>
        </p:nvSpPr>
        <p:spPr>
          <a:xfrm>
            <a:off x="395536" y="1919188"/>
            <a:ext cx="8748464" cy="4938812"/>
          </a:xfrm>
        </p:spPr>
        <p:txBody>
          <a:bodyPr/>
          <a:lstStyle/>
          <a:p>
            <a:pPr>
              <a:buNone/>
            </a:pPr>
            <a:r>
              <a:rPr lang="en-US" sz="2400" b="1" smtClean="0">
                <a:solidFill>
                  <a:srgbClr val="C00000"/>
                </a:solidFill>
              </a:rPr>
              <a:t>	Lesson 1: </a:t>
            </a:r>
            <a:r>
              <a:rPr lang="en-US" sz="2400" smtClean="0"/>
              <a:t>After kicking out spammers, majority vote undistinguishable from more advanced method</a:t>
            </a:r>
            <a:r>
              <a:rPr lang="en-US" sz="2000" smtClean="0"/>
              <a:t>s (but good to know the noise level, as we will see)</a:t>
            </a:r>
          </a:p>
          <a:p>
            <a:pPr>
              <a:buNone/>
            </a:pPr>
            <a:endParaRPr lang="en-US" sz="2000" smtClean="0"/>
          </a:p>
          <a:p>
            <a:pPr>
              <a:buNone/>
            </a:pPr>
            <a:r>
              <a:rPr lang="en-US" sz="2400" smtClean="0"/>
              <a:t>	</a:t>
            </a:r>
            <a:r>
              <a:rPr lang="en-US" sz="2400" b="1" smtClean="0">
                <a:solidFill>
                  <a:srgbClr val="C00000"/>
                </a:solidFill>
              </a:rPr>
              <a:t>Lesson 2: </a:t>
            </a:r>
            <a:r>
              <a:rPr lang="en-US" sz="2400" smtClean="0"/>
              <a:t>Gold testing useful for spam detection but not for much else (wasting resources on workers that do not stick), but useful with imbalanced datasets and low-quality workers</a:t>
            </a:r>
          </a:p>
          <a:p>
            <a:pPr>
              <a:buNone/>
            </a:pPr>
            <a:endParaRPr lang="en-US" sz="2400" smtClean="0"/>
          </a:p>
          <a:p>
            <a:pPr>
              <a:buNone/>
            </a:pPr>
            <a:r>
              <a:rPr lang="en-US" sz="2400" b="1" i="1" smtClean="0"/>
              <a:t>	</a:t>
            </a:r>
            <a:r>
              <a:rPr lang="en-US" sz="2400" b="1" smtClean="0">
                <a:solidFill>
                  <a:srgbClr val="C00000"/>
                </a:solidFill>
              </a:rPr>
              <a:t>Lesson 3: </a:t>
            </a:r>
            <a:r>
              <a:rPr lang="en-US" sz="2400" b="1" i="1" smtClean="0"/>
              <a:t>Slight</a:t>
            </a:r>
            <a:r>
              <a:rPr lang="en-US" sz="2400" smtClean="0"/>
              <a:t> benefit with having levels of workers</a:t>
            </a:r>
          </a:p>
          <a:p>
            <a:pPr lvl="1"/>
            <a:r>
              <a:rPr lang="en-US" sz="2000" smtClean="0"/>
              <a:t>Level 2: Super-duper (80% and above) [not that many, however]</a:t>
            </a:r>
          </a:p>
          <a:p>
            <a:pPr lvl="1"/>
            <a:r>
              <a:rPr lang="en-US" sz="2000" smtClean="0"/>
              <a:t>Level 1: Good (60% and above)</a:t>
            </a:r>
          </a:p>
          <a:p>
            <a:pPr lvl="1"/>
            <a:r>
              <a:rPr lang="en-US" sz="2000" smtClean="0"/>
              <a:t>Level 0: Spammers and </a:t>
            </a:r>
            <a:r>
              <a:rPr lang="en-US" sz="2000" err="1" smtClean="0"/>
              <a:t>untrusted</a:t>
            </a:r>
            <a:endParaRPr lang="en-US" sz="2000" smtClean="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233363" y="2828925"/>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8195" name="Title 8"/>
          <p:cNvSpPr>
            <a:spLocks noGrp="1"/>
          </p:cNvSpPr>
          <p:nvPr>
            <p:ph type="title"/>
          </p:nvPr>
        </p:nvSpPr>
        <p:spPr>
          <a:xfrm>
            <a:off x="609600" y="548680"/>
            <a:ext cx="8534400" cy="1066800"/>
          </a:xfrm>
        </p:spPr>
        <p:txBody>
          <a:bodyPr/>
          <a:lstStyle/>
          <a:p>
            <a:pPr eaLnBrk="1" hangingPunct="1"/>
            <a:r>
              <a:rPr lang="en-US" sz="2800" smtClean="0"/>
              <a:t>Example: Build an “Adult Web Site” </a:t>
            </a:r>
            <a:r>
              <a:rPr lang="en-US" smtClean="0">
                <a:solidFill>
                  <a:srgbClr val="C00000"/>
                </a:solidFill>
              </a:rPr>
              <a:t>Classifier</a:t>
            </a:r>
            <a:endParaRPr lang="en-US" sz="2800" smtClean="0">
              <a:solidFill>
                <a:srgbClr val="C00000"/>
              </a:solidFill>
            </a:endParaRPr>
          </a:p>
        </p:txBody>
      </p:sp>
      <p:sp>
        <p:nvSpPr>
          <p:cNvPr id="12292" name="Content Placeholder 9"/>
          <p:cNvSpPr>
            <a:spLocks noGrp="1"/>
          </p:cNvSpPr>
          <p:nvPr>
            <p:ph idx="1"/>
          </p:nvPr>
        </p:nvSpPr>
        <p:spPr>
          <a:xfrm>
            <a:off x="756592" y="2328465"/>
            <a:ext cx="9144000" cy="1892623"/>
          </a:xfrm>
        </p:spPr>
        <p:txBody>
          <a:bodyPr/>
          <a:lstStyle/>
          <a:p>
            <a:pPr eaLnBrk="1" hangingPunct="1">
              <a:defRPr/>
            </a:pPr>
            <a:r>
              <a:rPr lang="en-US" sz="2800" smtClean="0"/>
              <a:t>Get people to look at sites and classify them as:</a:t>
            </a:r>
          </a:p>
          <a:p>
            <a:pPr eaLnBrk="1" hangingPunct="1">
              <a:buFont typeface="Wingdings" pitchFamily="2" charset="2"/>
              <a:buNone/>
              <a:defRPr/>
            </a:pPr>
            <a:r>
              <a:rPr lang="en-US" b="1" smtClean="0">
                <a:solidFill>
                  <a:schemeClr val="accent5">
                    <a:lumMod val="50000"/>
                  </a:schemeClr>
                </a:solidFill>
              </a:rPr>
              <a:t>G</a:t>
            </a:r>
            <a:r>
              <a:rPr lang="en-US" sz="2000" smtClean="0">
                <a:solidFill>
                  <a:schemeClr val="accent5">
                    <a:lumMod val="50000"/>
                  </a:schemeClr>
                </a:solidFill>
              </a:rPr>
              <a:t> (general audience)</a:t>
            </a:r>
            <a:r>
              <a:rPr lang="en-US" sz="2000" smtClean="0"/>
              <a:t>  </a:t>
            </a:r>
            <a:r>
              <a:rPr lang="en-US" sz="2800" b="1" smtClean="0">
                <a:solidFill>
                  <a:srgbClr val="F6A616"/>
                </a:solidFill>
              </a:rPr>
              <a:t>PG</a:t>
            </a:r>
            <a:r>
              <a:rPr lang="en-US" sz="2000" smtClean="0">
                <a:solidFill>
                  <a:srgbClr val="F6A616"/>
                </a:solidFill>
              </a:rPr>
              <a:t> (parental guidance) </a:t>
            </a:r>
            <a:r>
              <a:rPr lang="en-US" sz="2000" smtClean="0"/>
              <a:t> </a:t>
            </a:r>
            <a:r>
              <a:rPr lang="en-US" b="1" smtClean="0">
                <a:solidFill>
                  <a:srgbClr val="C00000"/>
                </a:solidFill>
              </a:rPr>
              <a:t>R</a:t>
            </a:r>
            <a:r>
              <a:rPr lang="en-US" smtClean="0">
                <a:solidFill>
                  <a:srgbClr val="C00000"/>
                </a:solidFill>
              </a:rPr>
              <a:t> </a:t>
            </a:r>
            <a:r>
              <a:rPr lang="en-US" sz="2000" smtClean="0">
                <a:solidFill>
                  <a:srgbClr val="C00000"/>
                </a:solidFill>
              </a:rPr>
              <a:t>(restricted)</a:t>
            </a:r>
            <a:r>
              <a:rPr lang="en-US" sz="2800" smtClean="0">
                <a:solidFill>
                  <a:srgbClr val="C00000"/>
                </a:solidFill>
              </a:rPr>
              <a:t> </a:t>
            </a:r>
            <a:r>
              <a:rPr lang="en-US" b="1" smtClean="0">
                <a:solidFill>
                  <a:srgbClr val="FF0000"/>
                </a:solidFill>
              </a:rPr>
              <a:t>X</a:t>
            </a:r>
            <a:r>
              <a:rPr lang="en-US" sz="2000" smtClean="0">
                <a:solidFill>
                  <a:srgbClr val="FF0000"/>
                </a:solidFill>
              </a:rPr>
              <a:t> (porn)</a:t>
            </a:r>
            <a:endParaRPr lang="en-US" sz="2800" smtClean="0"/>
          </a:p>
          <a:p>
            <a:pPr eaLnBrk="1" hangingPunct="1">
              <a:buNone/>
              <a:defRPr/>
            </a:pPr>
            <a:endParaRPr lang="en-US" smtClean="0"/>
          </a:p>
        </p:txBody>
      </p:sp>
      <p:pic>
        <p:nvPicPr>
          <p:cNvPr id="8198" name="Picture 7" descr="http://www.adsafemedia.com/images/logo.gif"/>
          <p:cNvPicPr>
            <a:picLocks noChangeAspect="1" noChangeArrowheads="1"/>
          </p:cNvPicPr>
          <p:nvPr/>
        </p:nvPicPr>
        <p:blipFill>
          <a:blip r:embed="rId3" cstate="print"/>
          <a:srcRect/>
          <a:stretch>
            <a:fillRect/>
          </a:stretch>
        </p:blipFill>
        <p:spPr bwMode="auto">
          <a:xfrm>
            <a:off x="6096000" y="0"/>
            <a:ext cx="3048000" cy="1028700"/>
          </a:xfrm>
          <a:prstGeom prst="rect">
            <a:avLst/>
          </a:prstGeom>
          <a:noFill/>
          <a:ln w="9525">
            <a:noFill/>
            <a:miter lim="800000"/>
            <a:headEnd/>
            <a:tailEnd/>
          </a:ln>
        </p:spPr>
      </p:pic>
      <p:sp>
        <p:nvSpPr>
          <p:cNvPr id="6" name="AutoShape 32"/>
          <p:cNvSpPr>
            <a:spLocks/>
          </p:cNvSpPr>
          <p:nvPr/>
        </p:nvSpPr>
        <p:spPr bwMode="auto">
          <a:xfrm>
            <a:off x="611560" y="3933056"/>
            <a:ext cx="8371780" cy="1671637"/>
          </a:xfrm>
          <a:prstGeom prst="roundRect">
            <a:avLst>
              <a:gd name="adj" fmla="val 14157"/>
            </a:avLst>
          </a:prstGeom>
          <a:solidFill>
            <a:schemeClr val="accent2">
              <a:lumMod val="20000"/>
              <a:lumOff val="80000"/>
            </a:schemeClr>
          </a:solidFill>
          <a:ln w="12700">
            <a:solidFill>
              <a:srgbClr val="E99923"/>
            </a:solidFill>
            <a:round/>
            <a:headEnd/>
            <a:tailEnd/>
          </a:ln>
          <a:effectLst>
            <a:outerShdw dist="12700" dir="2700000" algn="ctr" rotWithShape="0">
              <a:schemeClr val="bg2">
                <a:alpha val="75000"/>
              </a:schemeClr>
            </a:outerShdw>
          </a:effectLst>
        </p:spPr>
        <p:txBody>
          <a:bodyPr lIns="0" tIns="0" rIns="0" bIns="0"/>
          <a:lstStyle/>
          <a:p>
            <a:pPr eaLnBrk="1" hangingPunct="1">
              <a:buNone/>
              <a:defRPr/>
            </a:pPr>
            <a:r>
              <a:rPr lang="en-US" sz="2800" smtClean="0"/>
              <a:t>But we are not going to label the whole Internet…</a:t>
            </a:r>
          </a:p>
          <a:p>
            <a:pPr eaLnBrk="1" hangingPunct="1">
              <a:buFont typeface="Wingdings" pitchFamily="2" charset="2"/>
              <a:buChar char="v"/>
              <a:defRPr/>
            </a:pPr>
            <a:r>
              <a:rPr lang="en-US" sz="2800" b="1" smtClean="0"/>
              <a:t>Expensive</a:t>
            </a:r>
          </a:p>
          <a:p>
            <a:pPr eaLnBrk="1" hangingPunct="1">
              <a:buFont typeface="Wingdings" pitchFamily="2" charset="2"/>
              <a:buChar char="v"/>
              <a:defRPr/>
            </a:pPr>
            <a:r>
              <a:rPr lang="en-US" sz="2800" b="1" smtClean="0"/>
              <a:t>Slow</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p:spPr>
        <p:txBody>
          <a:bodyPr/>
          <a:lstStyle/>
          <a:p>
            <a:fld id="{8C5610BB-086E-304F-A79C-A19370BDC2E6}" type="slidenum">
              <a:rPr lang="en-US"/>
              <a:pPr/>
              <a:t>34</a:t>
            </a:fld>
            <a:endParaRPr lang="en-US"/>
          </a:p>
        </p:txBody>
      </p:sp>
      <p:graphicFrame>
        <p:nvGraphicFramePr>
          <p:cNvPr id="37890" name="Object 8"/>
          <p:cNvGraphicFramePr>
            <a:graphicFrameLocks noGrp="1" noChangeAspect="1"/>
          </p:cNvGraphicFramePr>
          <p:nvPr>
            <p:ph sz="half" idx="2"/>
          </p:nvPr>
        </p:nvGraphicFramePr>
        <p:xfrm>
          <a:off x="974725" y="3111054"/>
          <a:ext cx="6045200" cy="3252787"/>
        </p:xfrm>
        <a:graphic>
          <a:graphicData uri="http://schemas.openxmlformats.org/presentationml/2006/ole">
            <mc:AlternateContent xmlns:mc="http://schemas.openxmlformats.org/markup-compatibility/2006">
              <mc:Choice xmlns:v="urn:schemas-microsoft-com:vml" Requires="v">
                <p:oleObj spid="_x0000_s37892" name="Worksheet" r:id="rId4" imgW="4867343" imgH="2619443" progId="Excel.Sheet.8">
                  <p:embed/>
                </p:oleObj>
              </mc:Choice>
              <mc:Fallback>
                <p:oleObj name="Worksheet" r:id="rId4" imgW="4867343" imgH="2619443"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 y="3111054"/>
                        <a:ext cx="60452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AutoShape 2"/>
          <p:cNvSpPr>
            <a:spLocks noGrp="1" noChangeArrowheads="1"/>
          </p:cNvSpPr>
          <p:nvPr>
            <p:ph type="title"/>
          </p:nvPr>
        </p:nvSpPr>
        <p:spPr>
          <a:xfrm>
            <a:off x="762000" y="457200"/>
            <a:ext cx="7924800" cy="1143000"/>
          </a:xfrm>
        </p:spPr>
        <p:txBody>
          <a:bodyPr/>
          <a:lstStyle/>
          <a:p>
            <a:pPr eaLnBrk="1" hangingPunct="1"/>
            <a:r>
              <a:rPr lang="en-US" sz="2800">
                <a:solidFill>
                  <a:schemeClr val="hlink"/>
                </a:solidFill>
                <a:ea typeface="ＭＳ Ｐゴシック" pitchFamily="-107" charset="-128"/>
                <a:cs typeface="ＭＳ Ｐゴシック" pitchFamily="-107" charset="-128"/>
              </a:rPr>
              <a:t/>
            </a:r>
            <a:br>
              <a:rPr lang="en-US" sz="2800">
                <a:solidFill>
                  <a:schemeClr val="hlink"/>
                </a:solidFill>
                <a:ea typeface="ＭＳ Ｐゴシック" pitchFamily="-107" charset="-128"/>
                <a:cs typeface="ＭＳ Ｐゴシック" pitchFamily="-107" charset="-128"/>
              </a:rPr>
            </a:br>
            <a:r>
              <a:rPr lang="en-US" sz="3200">
                <a:ea typeface="ＭＳ Ｐゴシック" pitchFamily="-107" charset="-128"/>
                <a:cs typeface="ＭＳ Ｐゴシック" pitchFamily="-107" charset="-128"/>
              </a:rPr>
              <a:t/>
            </a:r>
            <a:br>
              <a:rPr lang="en-US" sz="3200">
                <a:ea typeface="ＭＳ Ｐゴシック" pitchFamily="-107" charset="-128"/>
                <a:cs typeface="ＭＳ Ｐゴシック" pitchFamily="-107" charset="-128"/>
              </a:rPr>
            </a:br>
            <a:r>
              <a:rPr lang="en-US" sz="3200">
                <a:ea typeface="ＭＳ Ｐゴシック" pitchFamily="-107" charset="-128"/>
                <a:cs typeface="ＭＳ Ｐゴシック" pitchFamily="-107" charset="-128"/>
              </a:rPr>
              <a:t>Quality and Classification Performance</a:t>
            </a:r>
          </a:p>
        </p:txBody>
      </p:sp>
      <p:sp>
        <p:nvSpPr>
          <p:cNvPr id="37893" name="Rectangle 3"/>
          <p:cNvSpPr>
            <a:spLocks noGrp="1" noChangeArrowheads="1"/>
          </p:cNvSpPr>
          <p:nvPr>
            <p:ph type="body" sz="half" idx="1"/>
          </p:nvPr>
        </p:nvSpPr>
        <p:spPr>
          <a:xfrm>
            <a:off x="838200" y="2060848"/>
            <a:ext cx="8305800" cy="709613"/>
          </a:xfrm>
        </p:spPr>
        <p:txBody>
          <a:bodyPr/>
          <a:lstStyle/>
          <a:p>
            <a:pPr eaLnBrk="1" hangingPunct="1">
              <a:buNone/>
            </a:pPr>
            <a:r>
              <a:rPr lang="en-US" sz="2400" b="1" i="1" smtClean="0">
                <a:ea typeface="ＭＳ Ｐゴシック" pitchFamily="-107" charset="-128"/>
                <a:cs typeface="ＭＳ Ｐゴシック" pitchFamily="-107" charset="-128"/>
              </a:rPr>
              <a:t>Noisy labels lead to degraded task performance</a:t>
            </a:r>
            <a:endParaRPr lang="en-US" sz="2400" smtClean="0">
              <a:ea typeface="ＭＳ Ｐゴシック" pitchFamily="-107" charset="-128"/>
              <a:cs typeface="ＭＳ Ｐゴシック" pitchFamily="-107" charset="-128"/>
            </a:endParaRPr>
          </a:p>
          <a:p>
            <a:pPr eaLnBrk="1" hangingPunct="1">
              <a:buFont typeface="Wingdings" pitchFamily="-107" charset="2"/>
              <a:buNone/>
            </a:pPr>
            <a:r>
              <a:rPr lang="en-US" sz="2400" smtClean="0">
                <a:ea typeface="ＭＳ Ｐゴシック" pitchFamily="-107" charset="-128"/>
                <a:cs typeface="ＭＳ Ｐゴシック" pitchFamily="-107" charset="-128"/>
              </a:rPr>
              <a:t>Labeling </a:t>
            </a:r>
            <a:r>
              <a:rPr lang="en-US" sz="2400">
                <a:ea typeface="ＭＳ Ｐゴシック" pitchFamily="-107" charset="-128"/>
                <a:cs typeface="ＭＳ Ｐゴシック" pitchFamily="-107" charset="-128"/>
              </a:rPr>
              <a:t>quality increases </a:t>
            </a:r>
            <a:r>
              <a:rPr lang="en-US" sz="2400">
                <a:ea typeface="ＭＳ Ｐゴシック" pitchFamily="-107" charset="-128"/>
                <a:cs typeface="ＭＳ Ｐゴシック" pitchFamily="-107" charset="-128"/>
                <a:sym typeface="Wingdings 3" pitchFamily="-107" charset="2"/>
              </a:rPr>
              <a:t></a:t>
            </a:r>
            <a:r>
              <a:rPr lang="en-US" sz="2400">
                <a:ea typeface="ＭＳ Ｐゴシック" pitchFamily="-107" charset="-128"/>
                <a:cs typeface="ＭＳ Ｐゴシック" pitchFamily="-107" charset="-128"/>
              </a:rPr>
              <a:t> classification quality increases</a:t>
            </a:r>
          </a:p>
          <a:p>
            <a:pPr eaLnBrk="1" hangingPunct="1"/>
            <a:endParaRPr lang="en-US" sz="2400">
              <a:ea typeface="ＭＳ Ｐゴシック" pitchFamily="-107" charset="-128"/>
              <a:cs typeface="ＭＳ Ｐゴシック" pitchFamily="-107" charset="-128"/>
            </a:endParaRPr>
          </a:p>
        </p:txBody>
      </p:sp>
      <p:sp>
        <p:nvSpPr>
          <p:cNvPr id="37894" name="Line 6"/>
          <p:cNvSpPr>
            <a:spLocks noChangeShapeType="1"/>
          </p:cNvSpPr>
          <p:nvPr/>
        </p:nvSpPr>
        <p:spPr bwMode="auto">
          <a:xfrm flipH="1" flipV="1">
            <a:off x="3563888" y="3285976"/>
            <a:ext cx="0" cy="1727200"/>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035" name="Text Box 13"/>
          <p:cNvSpPr txBox="1">
            <a:spLocks noChangeArrowheads="1"/>
          </p:cNvSpPr>
          <p:nvPr/>
        </p:nvSpPr>
        <p:spPr bwMode="auto">
          <a:xfrm>
            <a:off x="6732240" y="4881711"/>
            <a:ext cx="1872208"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50%</a:t>
            </a:r>
            <a:endParaRPr lang="en-US" sz="1600" b="1"/>
          </a:p>
        </p:txBody>
      </p:sp>
      <p:sp>
        <p:nvSpPr>
          <p:cNvPr id="12" name="Text Box 13"/>
          <p:cNvSpPr txBox="1">
            <a:spLocks noChangeArrowheads="1"/>
          </p:cNvSpPr>
          <p:nvPr/>
        </p:nvSpPr>
        <p:spPr bwMode="auto">
          <a:xfrm>
            <a:off x="6708825" y="4114948"/>
            <a:ext cx="1895623"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smtClean="0"/>
              <a:t>Quality = 60%</a:t>
            </a:r>
            <a:endParaRPr lang="en-US" sz="1600" b="1"/>
          </a:p>
        </p:txBody>
      </p:sp>
      <p:sp>
        <p:nvSpPr>
          <p:cNvPr id="13" name="Text Box 13"/>
          <p:cNvSpPr txBox="1">
            <a:spLocks noChangeArrowheads="1"/>
          </p:cNvSpPr>
          <p:nvPr/>
        </p:nvSpPr>
        <p:spPr bwMode="auto">
          <a:xfrm>
            <a:off x="6642150" y="3356992"/>
            <a:ext cx="1962298"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80%</a:t>
            </a:r>
            <a:endParaRPr lang="en-US" sz="1600" b="1"/>
          </a:p>
        </p:txBody>
      </p:sp>
      <p:sp>
        <p:nvSpPr>
          <p:cNvPr id="14" name="Text Box 13"/>
          <p:cNvSpPr txBox="1">
            <a:spLocks noChangeArrowheads="1"/>
          </p:cNvSpPr>
          <p:nvPr/>
        </p:nvSpPr>
        <p:spPr bwMode="auto">
          <a:xfrm>
            <a:off x="6642150" y="2996952"/>
            <a:ext cx="1962298"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100%</a:t>
            </a:r>
            <a:endParaRPr lang="en-US" sz="1600" b="1"/>
          </a:p>
        </p:txBody>
      </p:sp>
      <p:sp>
        <p:nvSpPr>
          <p:cNvPr id="15" name="Rectangle 14"/>
          <p:cNvSpPr/>
          <p:nvPr/>
        </p:nvSpPr>
        <p:spPr>
          <a:xfrm>
            <a:off x="6516216" y="5962054"/>
            <a:ext cx="2627784" cy="923330"/>
          </a:xfrm>
          <a:prstGeom prst="rect">
            <a:avLst/>
          </a:prstGeom>
          <a:solidFill>
            <a:schemeClr val="accent2">
              <a:lumMod val="20000"/>
              <a:lumOff val="80000"/>
            </a:schemeClr>
          </a:solidFill>
          <a:ln>
            <a:solidFill>
              <a:schemeClr val="tx1"/>
            </a:solidFill>
          </a:ln>
        </p:spPr>
        <p:txBody>
          <a:bodyPr wrap="square">
            <a:spAutoFit/>
          </a:bodyPr>
          <a:lstStyle/>
          <a:p>
            <a:pPr eaLnBrk="1" hangingPunct="1">
              <a:buFont typeface="Wingdings" pitchFamily="-107" charset="2"/>
              <a:buNone/>
            </a:pPr>
            <a:r>
              <a:rPr lang="en-US" smtClean="0">
                <a:ea typeface="ＭＳ Ｐゴシック" pitchFamily="-107" charset="-128"/>
                <a:cs typeface="ＭＳ Ｐゴシック" pitchFamily="-107" charset="-128"/>
              </a:rPr>
              <a:t>Single-labeler quality (probability of assigning correctly a binary label)</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02092C81-C6A7-D044-BC20-F7D0C4D31E0F}" type="slidenum">
              <a:rPr lang="en-US"/>
              <a:pPr/>
              <a:t>35</a:t>
            </a:fld>
            <a:endParaRPr lang="en-US"/>
          </a:p>
        </p:txBody>
      </p:sp>
      <p:sp>
        <p:nvSpPr>
          <p:cNvPr id="46084" name="AutoShap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Majority Voting and Label Quality</a:t>
            </a:r>
          </a:p>
        </p:txBody>
      </p:sp>
      <p:graphicFrame>
        <p:nvGraphicFramePr>
          <p:cNvPr id="46082" name="Object 7"/>
          <p:cNvGraphicFramePr>
            <a:graphicFrameLocks noGrp="1" noChangeAspect="1"/>
          </p:cNvGraphicFramePr>
          <p:nvPr>
            <p:ph idx="1"/>
          </p:nvPr>
        </p:nvGraphicFramePr>
        <p:xfrm>
          <a:off x="2794000" y="3143250"/>
          <a:ext cx="5786438" cy="3663950"/>
        </p:xfrm>
        <a:graphic>
          <a:graphicData uri="http://schemas.openxmlformats.org/presentationml/2006/ole">
            <mc:AlternateContent xmlns:mc="http://schemas.openxmlformats.org/markup-compatibility/2006">
              <mc:Choice xmlns:v="urn:schemas-microsoft-com:vml" Requires="v">
                <p:oleObj spid="_x0000_s46084" name="Chart" r:id="rId4" imgW="4667369" imgH="2638349" progId="Excel.Sheet.8">
                  <p:embed/>
                </p:oleObj>
              </mc:Choice>
              <mc:Fallback>
                <p:oleObj name="Chart" r:id="rId4" imgW="4667369" imgH="2638349"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0" y="3143250"/>
                        <a:ext cx="5786438"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5" name="Text Box 9"/>
          <p:cNvSpPr txBox="1">
            <a:spLocks noChangeArrowheads="1"/>
          </p:cNvSpPr>
          <p:nvPr/>
        </p:nvSpPr>
        <p:spPr bwMode="auto">
          <a:xfrm>
            <a:off x="3586163" y="5303838"/>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P=0.4</a:t>
            </a:r>
          </a:p>
        </p:txBody>
      </p:sp>
      <p:sp>
        <p:nvSpPr>
          <p:cNvPr id="46086" name="Text Box 10"/>
          <p:cNvSpPr txBox="1">
            <a:spLocks noChangeArrowheads="1"/>
          </p:cNvSpPr>
          <p:nvPr/>
        </p:nvSpPr>
        <p:spPr bwMode="auto">
          <a:xfrm>
            <a:off x="3586163" y="49434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P=0.5</a:t>
            </a:r>
          </a:p>
        </p:txBody>
      </p:sp>
      <p:sp>
        <p:nvSpPr>
          <p:cNvPr id="46087" name="Text Box 11"/>
          <p:cNvSpPr txBox="1">
            <a:spLocks noChangeArrowheads="1"/>
          </p:cNvSpPr>
          <p:nvPr/>
        </p:nvSpPr>
        <p:spPr bwMode="auto">
          <a:xfrm>
            <a:off x="3586163" y="458470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P=0.6</a:t>
            </a:r>
          </a:p>
        </p:txBody>
      </p:sp>
      <p:sp>
        <p:nvSpPr>
          <p:cNvPr id="46088" name="Text Box 12"/>
          <p:cNvSpPr txBox="1">
            <a:spLocks noChangeArrowheads="1"/>
          </p:cNvSpPr>
          <p:nvPr/>
        </p:nvSpPr>
        <p:spPr bwMode="auto">
          <a:xfrm>
            <a:off x="3586163" y="42957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P=0.7</a:t>
            </a:r>
          </a:p>
        </p:txBody>
      </p:sp>
      <p:sp>
        <p:nvSpPr>
          <p:cNvPr id="46089" name="Text Box 13"/>
          <p:cNvSpPr txBox="1">
            <a:spLocks noChangeArrowheads="1"/>
          </p:cNvSpPr>
          <p:nvPr/>
        </p:nvSpPr>
        <p:spPr bwMode="auto">
          <a:xfrm>
            <a:off x="3586163" y="3935413"/>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P=0.8</a:t>
            </a:r>
          </a:p>
        </p:txBody>
      </p:sp>
      <p:sp>
        <p:nvSpPr>
          <p:cNvPr id="46090" name="Text Box 14"/>
          <p:cNvSpPr txBox="1">
            <a:spLocks noChangeArrowheads="1"/>
          </p:cNvSpPr>
          <p:nvPr/>
        </p:nvSpPr>
        <p:spPr bwMode="auto">
          <a:xfrm>
            <a:off x="3586163" y="3648075"/>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P=0.9</a:t>
            </a:r>
          </a:p>
        </p:txBody>
      </p:sp>
      <p:sp>
        <p:nvSpPr>
          <p:cNvPr id="46091" name="Text Box 15"/>
          <p:cNvSpPr txBox="1">
            <a:spLocks noChangeArrowheads="1"/>
          </p:cNvSpPr>
          <p:nvPr/>
        </p:nvSpPr>
        <p:spPr bwMode="auto">
          <a:xfrm>
            <a:off x="3586163" y="3359150"/>
            <a:ext cx="7207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P=1.0</a:t>
            </a:r>
          </a:p>
        </p:txBody>
      </p:sp>
      <p:sp>
        <p:nvSpPr>
          <p:cNvPr id="46092" name="Rectangle 3"/>
          <p:cNvSpPr txBox="1">
            <a:spLocks noChangeArrowheads="1"/>
          </p:cNvSpPr>
          <p:nvPr/>
        </p:nvSpPr>
        <p:spPr bwMode="auto">
          <a:xfrm>
            <a:off x="785813" y="1988840"/>
            <a:ext cx="8518525" cy="581025"/>
          </a:xfrm>
          <a:prstGeom prst="rect">
            <a:avLst/>
          </a:prstGeom>
          <a:noFill/>
          <a:ln w="9525">
            <a:noFill/>
            <a:miter lim="800000"/>
            <a:headEnd/>
            <a:tailEnd/>
          </a:ln>
        </p:spPr>
        <p:txBody>
          <a:bodyPr>
            <a:prstTxWarp prst="textNoShape">
              <a:avLst/>
            </a:prstTxWarp>
          </a:bodyPr>
          <a:lstStyle/>
          <a:p>
            <a:pPr marL="342900" indent="-342900" eaLnBrk="1" hangingPunct="1">
              <a:spcBef>
                <a:spcPct val="40000"/>
              </a:spcBef>
              <a:buClr>
                <a:schemeClr val="tx1"/>
              </a:buClr>
              <a:buSzPct val="75000"/>
              <a:buFont typeface="Wingdings" pitchFamily="-107" charset="2"/>
              <a:buChar char="l"/>
            </a:pPr>
            <a:r>
              <a:rPr lang="en-US" sz="2400"/>
              <a:t>Ask multiple labelers, keep majority label as “true” label</a:t>
            </a:r>
          </a:p>
          <a:p>
            <a:pPr marL="342900" indent="-342900" eaLnBrk="1" hangingPunct="1">
              <a:spcBef>
                <a:spcPct val="40000"/>
              </a:spcBef>
              <a:buClr>
                <a:schemeClr val="tx1"/>
              </a:buClr>
              <a:buSzPct val="75000"/>
              <a:buFont typeface="Wingdings" pitchFamily="-107" charset="2"/>
              <a:buChar char="l"/>
            </a:pPr>
            <a:r>
              <a:rPr lang="en-US" sz="2400"/>
              <a:t>Quality is probability of being correct</a:t>
            </a:r>
          </a:p>
        </p:txBody>
      </p:sp>
      <p:sp>
        <p:nvSpPr>
          <p:cNvPr id="46093" name="Rectangle 12"/>
          <p:cNvSpPr>
            <a:spLocks noChangeArrowheads="1"/>
          </p:cNvSpPr>
          <p:nvPr/>
        </p:nvSpPr>
        <p:spPr bwMode="auto">
          <a:xfrm>
            <a:off x="755650" y="4214813"/>
            <a:ext cx="2190750" cy="915987"/>
          </a:xfrm>
          <a:prstGeom prst="rect">
            <a:avLst/>
          </a:prstGeom>
          <a:noFill/>
          <a:ln w="9525">
            <a:noFill/>
            <a:miter lim="800000"/>
            <a:headEnd/>
            <a:tailEnd/>
          </a:ln>
        </p:spPr>
        <p:txBody>
          <a:bodyPr wrap="none">
            <a:prstTxWarp prst="textNoShape">
              <a:avLst/>
            </a:prstTxWarp>
            <a:spAutoFit/>
          </a:bodyPr>
          <a:lstStyle/>
          <a:p>
            <a:r>
              <a:rPr lang="en-US"/>
              <a:t>P is probability</a:t>
            </a:r>
            <a:br>
              <a:rPr lang="en-US"/>
            </a:br>
            <a:r>
              <a:rPr lang="en-US"/>
              <a:t>of individual </a:t>
            </a:r>
            <a:r>
              <a:rPr lang="en-US" b="1"/>
              <a:t>labeler</a:t>
            </a:r>
            <a:r>
              <a:rPr lang="en-US"/>
              <a:t/>
            </a:r>
            <a:br>
              <a:rPr lang="en-US"/>
            </a:br>
            <a:r>
              <a:rPr lang="en-US"/>
              <a:t>being correct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101A99F8-9049-EF40-BBD5-D79E9DF5DC25}" type="slidenum">
              <a:rPr lang="en-US" sz="2600" b="1">
                <a:solidFill>
                  <a:schemeClr val="bg1"/>
                </a:solidFill>
              </a:rPr>
              <a:pPr eaLnBrk="1" hangingPunct="1"/>
              <a:t>36</a:t>
            </a:fld>
            <a:endParaRPr lang="en-US" sz="2600" b="1">
              <a:solidFill>
                <a:schemeClr val="bg1"/>
              </a:solidFill>
            </a:endParaRPr>
          </a:p>
        </p:txBody>
      </p:sp>
      <p:sp>
        <p:nvSpPr>
          <p:cNvPr id="48132" name="AutoShape 3"/>
          <p:cNvSpPr>
            <a:spLocks noGrp="1" noChangeArrowheads="1"/>
          </p:cNvSpPr>
          <p:nvPr>
            <p:ph type="title" idx="4294967295"/>
          </p:nvPr>
        </p:nvSpPr>
        <p:spPr>
          <a:xfrm>
            <a:off x="762000" y="304800"/>
            <a:ext cx="8202488" cy="1143000"/>
          </a:xfrm>
        </p:spPr>
        <p:txBody>
          <a:bodyPr/>
          <a:lstStyle/>
          <a:p>
            <a:pPr eaLnBrk="1" hangingPunct="1"/>
            <a:r>
              <a:rPr lang="en-US" sz="3200">
                <a:solidFill>
                  <a:schemeClr val="hlink"/>
                </a:solidFill>
                <a:ea typeface="ＭＳ Ｐゴシック" pitchFamily="-107" charset="-128"/>
                <a:cs typeface="ＭＳ Ｐゴシック" pitchFamily="-107" charset="-128"/>
              </a:rPr>
              <a:t/>
            </a:r>
            <a:br>
              <a:rPr lang="en-US" sz="3200">
                <a:solidFill>
                  <a:schemeClr val="hlink"/>
                </a:solidFill>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Tradeoffs: More data or better data?</a:t>
            </a:r>
            <a:endParaRPr lang="en-US">
              <a:ea typeface="ＭＳ Ｐゴシック" pitchFamily="-107" charset="-128"/>
              <a:cs typeface="ＭＳ Ｐゴシック" pitchFamily="-107" charset="-128"/>
            </a:endParaRPr>
          </a:p>
        </p:txBody>
      </p:sp>
      <p:sp>
        <p:nvSpPr>
          <p:cNvPr id="48133" name="Rectangle 4"/>
          <p:cNvSpPr>
            <a:spLocks noGrp="1" noChangeArrowheads="1"/>
          </p:cNvSpPr>
          <p:nvPr>
            <p:ph type="body" sz="half" idx="4294967295"/>
          </p:nvPr>
        </p:nvSpPr>
        <p:spPr>
          <a:xfrm>
            <a:off x="838200" y="2209800"/>
            <a:ext cx="8020050" cy="3724275"/>
          </a:xfrm>
        </p:spPr>
        <p:txBody>
          <a:bodyPr/>
          <a:lstStyle/>
          <a:p>
            <a:pPr eaLnBrk="1" hangingPunct="1"/>
            <a:r>
              <a:rPr lang="en-US" sz="2000" smtClean="0">
                <a:solidFill>
                  <a:srgbClr val="5B985B"/>
                </a:solidFill>
                <a:ea typeface="ＭＳ Ｐゴシック" pitchFamily="-107" charset="-128"/>
                <a:cs typeface="ＭＳ Ｐゴシック" pitchFamily="-107" charset="-128"/>
                <a:sym typeface="Wingdings 3" pitchFamily="-107" charset="2"/>
              </a:rPr>
              <a:t>Get more examples </a:t>
            </a:r>
            <a:r>
              <a:rPr lang="en-US" sz="2000" err="1" smtClean="0">
                <a:solidFill>
                  <a:srgbClr val="5B985B"/>
                </a:solidFill>
                <a:ea typeface="ＭＳ Ｐゴシック" pitchFamily="-107" charset="-128"/>
                <a:cs typeface="ＭＳ Ｐゴシック" pitchFamily="-107" charset="-128"/>
                <a:sym typeface="Wingdings 3" pitchFamily="-107" charset="2"/>
              </a:rPr>
              <a:t></a:t>
            </a:r>
            <a:r>
              <a:rPr lang="en-US" sz="2000" smtClean="0">
                <a:solidFill>
                  <a:srgbClr val="5B985B"/>
                </a:solidFill>
                <a:ea typeface="ＭＳ Ｐゴシック" pitchFamily="-107" charset="-128"/>
                <a:cs typeface="ＭＳ Ｐゴシック" pitchFamily="-107" charset="-128"/>
                <a:sym typeface="Wingdings 3" pitchFamily="-107" charset="2"/>
              </a:rPr>
              <a:t> Improve classification</a:t>
            </a:r>
          </a:p>
          <a:p>
            <a:pPr eaLnBrk="1" hangingPunct="1"/>
            <a:r>
              <a:rPr lang="en-US" sz="2000" smtClean="0">
                <a:solidFill>
                  <a:srgbClr val="C00000"/>
                </a:solidFill>
                <a:ea typeface="ＭＳ Ｐゴシック" pitchFamily="-107" charset="-128"/>
                <a:cs typeface="ＭＳ Ｐゴシック" pitchFamily="-107" charset="-128"/>
              </a:rPr>
              <a:t>Get more labels </a:t>
            </a:r>
            <a:r>
              <a:rPr lang="en-US" sz="2000" err="1" smtClean="0">
                <a:solidFill>
                  <a:srgbClr val="C00000"/>
                </a:solidFill>
                <a:ea typeface="ＭＳ Ｐゴシック" pitchFamily="-107" charset="-128"/>
                <a:cs typeface="ＭＳ Ｐゴシック" pitchFamily="-107" charset="-128"/>
                <a:sym typeface="Wingdings 3" pitchFamily="-107" charset="2"/>
              </a:rPr>
              <a:t></a:t>
            </a:r>
            <a:r>
              <a:rPr lang="en-US" sz="2000" smtClean="0">
                <a:solidFill>
                  <a:srgbClr val="C00000"/>
                </a:solidFill>
                <a:ea typeface="ＭＳ Ｐゴシック" pitchFamily="-107" charset="-128"/>
                <a:cs typeface="ＭＳ Ｐゴシック" pitchFamily="-107" charset="-128"/>
                <a:sym typeface="Wingdings 3" pitchFamily="-107" charset="2"/>
              </a:rPr>
              <a:t> Improve label quality </a:t>
            </a:r>
            <a:r>
              <a:rPr lang="en-US" sz="2000" err="1" smtClean="0">
                <a:solidFill>
                  <a:srgbClr val="C00000"/>
                </a:solidFill>
                <a:ea typeface="ＭＳ Ｐゴシック" pitchFamily="-107" charset="-128"/>
                <a:cs typeface="ＭＳ Ｐゴシック" pitchFamily="-107" charset="-128"/>
                <a:sym typeface="Wingdings 3" pitchFamily="-107" charset="2"/>
              </a:rPr>
              <a:t></a:t>
            </a:r>
            <a:r>
              <a:rPr lang="en-US" sz="2000" smtClean="0">
                <a:solidFill>
                  <a:srgbClr val="C00000"/>
                </a:solidFill>
                <a:ea typeface="ＭＳ Ｐゴシック" pitchFamily="-107" charset="-128"/>
                <a:cs typeface="ＭＳ Ｐゴシック" pitchFamily="-107" charset="-128"/>
                <a:sym typeface="Wingdings 3" pitchFamily="-107" charset="2"/>
              </a:rPr>
              <a:t> Improve classification</a:t>
            </a:r>
          </a:p>
        </p:txBody>
      </p:sp>
      <p:graphicFrame>
        <p:nvGraphicFramePr>
          <p:cNvPr id="48130" name="Object 8"/>
          <p:cNvGraphicFramePr>
            <a:graphicFrameLocks noChangeAspect="1"/>
          </p:cNvGraphicFramePr>
          <p:nvPr/>
        </p:nvGraphicFramePr>
        <p:xfrm>
          <a:off x="1143000" y="3357563"/>
          <a:ext cx="6053138" cy="3429000"/>
        </p:xfrm>
        <a:graphic>
          <a:graphicData uri="http://schemas.openxmlformats.org/presentationml/2006/ole">
            <mc:AlternateContent xmlns:mc="http://schemas.openxmlformats.org/markup-compatibility/2006">
              <mc:Choice xmlns:v="urn:schemas-microsoft-com:vml" Requires="v">
                <p:oleObj spid="_x0000_s48132" name="Chart" r:id="rId4" imgW="4676851" imgH="2647831" progId="Excel.Sheet.8">
                  <p:embed/>
                </p:oleObj>
              </mc:Choice>
              <mc:Fallback>
                <p:oleObj name="Chart" r:id="rId4" imgW="4676851" imgH="2647831"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7563"/>
                        <a:ext cx="605313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4" name="Line 6"/>
          <p:cNvSpPr>
            <a:spLocks noChangeShapeType="1"/>
          </p:cNvSpPr>
          <p:nvPr/>
        </p:nvSpPr>
        <p:spPr bwMode="auto">
          <a:xfrm flipV="1">
            <a:off x="2428875" y="3929063"/>
            <a:ext cx="0" cy="785812"/>
          </a:xfrm>
          <a:prstGeom prst="line">
            <a:avLst/>
          </a:prstGeom>
          <a:noFill/>
          <a:ln w="38100">
            <a:solidFill>
              <a:srgbClr val="A50021"/>
            </a:solidFill>
            <a:round/>
            <a:headEnd/>
            <a:tailEnd type="stealth" w="lg" len="lg"/>
          </a:ln>
        </p:spPr>
        <p:txBody>
          <a:bodyPr>
            <a:prstTxWarp prst="textNoShape">
              <a:avLst/>
            </a:prstTxWarp>
          </a:bodyPr>
          <a:lstStyle/>
          <a:p>
            <a:endParaRPr lang="en-US"/>
          </a:p>
        </p:txBody>
      </p:sp>
      <p:sp>
        <p:nvSpPr>
          <p:cNvPr id="16" name="Text Box 13"/>
          <p:cNvSpPr txBox="1">
            <a:spLocks noChangeArrowheads="1"/>
          </p:cNvSpPr>
          <p:nvPr/>
        </p:nvSpPr>
        <p:spPr bwMode="auto">
          <a:xfrm>
            <a:off x="6956425" y="5214938"/>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spcBef>
                <a:spcPct val="50000"/>
              </a:spcBef>
            </a:pPr>
            <a:r>
              <a:rPr lang="en-US" sz="1600" b="1" smtClean="0"/>
              <a:t>Quality = 50%</a:t>
            </a:r>
            <a:endParaRPr lang="en-US" sz="1600" b="1"/>
          </a:p>
        </p:txBody>
      </p:sp>
      <p:sp>
        <p:nvSpPr>
          <p:cNvPr id="17" name="Text Box 13"/>
          <p:cNvSpPr txBox="1">
            <a:spLocks noChangeArrowheads="1"/>
          </p:cNvSpPr>
          <p:nvPr/>
        </p:nvSpPr>
        <p:spPr bwMode="auto">
          <a:xfrm>
            <a:off x="6880224" y="4448175"/>
            <a:ext cx="1652215" cy="338554"/>
          </a:xfrm>
          <a:prstGeom prst="rect">
            <a:avLst/>
          </a:prstGeom>
          <a:solidFill>
            <a:schemeClr val="bg1">
              <a:lumMod val="95000"/>
            </a:schemeClr>
          </a:solidFill>
          <a:ln w="9525">
            <a:solidFill>
              <a:srgbClr val="FF66CC"/>
            </a:solidFill>
            <a:miter lim="800000"/>
            <a:headEnd/>
            <a:tailEnd/>
          </a:ln>
        </p:spPr>
        <p:txBody>
          <a:bodyPr wrap="square">
            <a:prstTxWarp prst="textNoShape">
              <a:avLst/>
            </a:prstTxWarp>
            <a:spAutoFit/>
          </a:bodyPr>
          <a:lstStyle/>
          <a:p>
            <a:pPr>
              <a:spcBef>
                <a:spcPct val="50000"/>
              </a:spcBef>
            </a:pPr>
            <a:r>
              <a:rPr lang="en-US" sz="1600" b="1" smtClean="0"/>
              <a:t>Quality = 60%</a:t>
            </a:r>
            <a:endParaRPr lang="en-US" sz="1600" b="1"/>
          </a:p>
        </p:txBody>
      </p:sp>
      <p:sp>
        <p:nvSpPr>
          <p:cNvPr id="18" name="Text Box 13"/>
          <p:cNvSpPr txBox="1">
            <a:spLocks noChangeArrowheads="1"/>
          </p:cNvSpPr>
          <p:nvPr/>
        </p:nvSpPr>
        <p:spPr bwMode="auto">
          <a:xfrm>
            <a:off x="6813550" y="3590925"/>
            <a:ext cx="1718890" cy="338554"/>
          </a:xfrm>
          <a:prstGeom prst="rect">
            <a:avLst/>
          </a:prstGeom>
          <a:solidFill>
            <a:schemeClr val="bg1">
              <a:lumMod val="95000"/>
            </a:schemeClr>
          </a:solidFill>
          <a:ln w="9525">
            <a:solidFill>
              <a:schemeClr val="tx1"/>
            </a:solidFill>
            <a:miter lim="800000"/>
            <a:headEnd/>
            <a:tailEnd/>
          </a:ln>
        </p:spPr>
        <p:txBody>
          <a:bodyPr wrap="square">
            <a:prstTxWarp prst="textNoShape">
              <a:avLst/>
            </a:prstTxWarp>
            <a:spAutoFit/>
          </a:bodyPr>
          <a:lstStyle/>
          <a:p>
            <a:pPr>
              <a:spcBef>
                <a:spcPct val="50000"/>
              </a:spcBef>
            </a:pPr>
            <a:r>
              <a:rPr lang="en-US" sz="1600" b="1" smtClean="0"/>
              <a:t>Quality = 80 %</a:t>
            </a:r>
            <a:endParaRPr lang="en-US" sz="1600" b="1"/>
          </a:p>
        </p:txBody>
      </p:sp>
      <p:sp>
        <p:nvSpPr>
          <p:cNvPr id="19" name="Text Box 13"/>
          <p:cNvSpPr txBox="1">
            <a:spLocks noChangeArrowheads="1"/>
          </p:cNvSpPr>
          <p:nvPr/>
        </p:nvSpPr>
        <p:spPr bwMode="auto">
          <a:xfrm>
            <a:off x="6813550" y="3214688"/>
            <a:ext cx="1718890" cy="338554"/>
          </a:xfrm>
          <a:prstGeom prst="rect">
            <a:avLst/>
          </a:prstGeom>
          <a:solidFill>
            <a:schemeClr val="bg1">
              <a:lumMod val="95000"/>
            </a:schemeClr>
          </a:solidFill>
          <a:ln w="9525">
            <a:solidFill>
              <a:srgbClr val="A50021"/>
            </a:solidFill>
            <a:miter lim="800000"/>
            <a:headEnd/>
            <a:tailEnd/>
          </a:ln>
        </p:spPr>
        <p:txBody>
          <a:bodyPr wrap="square">
            <a:prstTxWarp prst="textNoShape">
              <a:avLst/>
            </a:prstTxWarp>
            <a:spAutoFit/>
          </a:bodyPr>
          <a:lstStyle/>
          <a:p>
            <a:pPr>
              <a:spcBef>
                <a:spcPct val="50000"/>
              </a:spcBef>
            </a:pPr>
            <a:r>
              <a:rPr lang="en-US" sz="1600" b="1" smtClean="0"/>
              <a:t>Quality </a:t>
            </a:r>
            <a:r>
              <a:rPr lang="en-US" sz="1600" b="1"/>
              <a:t>= </a:t>
            </a:r>
            <a:r>
              <a:rPr lang="en-US" sz="1600" b="1" smtClean="0"/>
              <a:t>100%</a:t>
            </a:r>
            <a:endParaRPr lang="en-US" sz="1600" b="1"/>
          </a:p>
        </p:txBody>
      </p:sp>
      <p:sp>
        <p:nvSpPr>
          <p:cNvPr id="13" name="Line 6"/>
          <p:cNvSpPr>
            <a:spLocks noChangeShapeType="1"/>
          </p:cNvSpPr>
          <p:nvPr/>
        </p:nvSpPr>
        <p:spPr bwMode="auto">
          <a:xfrm flipV="1">
            <a:off x="2438400" y="4705350"/>
            <a:ext cx="1633538" cy="9525"/>
          </a:xfrm>
          <a:prstGeom prst="line">
            <a:avLst/>
          </a:prstGeom>
          <a:noFill/>
          <a:ln w="38100">
            <a:solidFill>
              <a:schemeClr val="accent6">
                <a:lumMod val="75000"/>
              </a:schemeClr>
            </a:solidFill>
            <a:round/>
            <a:headEnd/>
            <a:tailEnd type="stealth" w="lg" len="lg"/>
          </a:ln>
        </p:spPr>
        <p:txBody>
          <a:bodyPr/>
          <a:lstStyle/>
          <a:p>
            <a:pPr>
              <a:defRPr/>
            </a:pPr>
            <a:endParaRPr lang="en-US">
              <a:latin typeface="Arial" charset="0"/>
            </a:endParaRPr>
          </a:p>
        </p:txBody>
      </p:sp>
      <p:sp>
        <p:nvSpPr>
          <p:cNvPr id="48140" name="Oval 20"/>
          <p:cNvSpPr>
            <a:spLocks noChangeArrowheads="1"/>
          </p:cNvSpPr>
          <p:nvPr/>
        </p:nvSpPr>
        <p:spPr bwMode="auto">
          <a:xfrm>
            <a:off x="2357438" y="4643438"/>
            <a:ext cx="142875" cy="142875"/>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4" name="Text Box 13"/>
          <p:cNvSpPr txBox="1">
            <a:spLocks noChangeArrowheads="1"/>
          </p:cNvSpPr>
          <p:nvPr/>
        </p:nvSpPr>
        <p:spPr bwMode="auto">
          <a:xfrm>
            <a:off x="7567985" y="6519446"/>
            <a:ext cx="1576015" cy="338554"/>
          </a:xfrm>
          <a:prstGeom prst="rect">
            <a:avLst/>
          </a:prstGeom>
          <a:solidFill>
            <a:schemeClr val="bg1">
              <a:lumMod val="95000"/>
            </a:schemeClr>
          </a:solidFill>
          <a:ln w="9525">
            <a:solidFill>
              <a:schemeClr val="accent4">
                <a:lumMod val="75000"/>
                <a:lumOff val="25000"/>
              </a:schemeClr>
            </a:solidFill>
            <a:miter lim="800000"/>
            <a:headEnd/>
            <a:tailEnd/>
          </a:ln>
        </p:spPr>
        <p:txBody>
          <a:bodyPr wrap="square">
            <a:prstTxWarp prst="textNoShape">
              <a:avLst/>
            </a:prstTxWarp>
            <a:spAutoFit/>
          </a:bodyPr>
          <a:lstStyle/>
          <a:p>
            <a:pPr algn="ctr">
              <a:spcBef>
                <a:spcPct val="50000"/>
              </a:spcBef>
            </a:pPr>
            <a:r>
              <a:rPr lang="en-US" sz="1600" b="1" smtClean="0"/>
              <a:t>KDD 2008</a:t>
            </a:r>
            <a:endParaRPr lang="en-US" sz="1600" b="1"/>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7089C431-65D8-7340-9337-AFA8BAC16F68}" type="slidenum">
              <a:rPr lang="en-US"/>
              <a:pPr/>
              <a:t>37</a:t>
            </a:fld>
            <a:endParaRPr lang="en-US"/>
          </a:p>
        </p:txBody>
      </p:sp>
      <p:sp>
        <p:nvSpPr>
          <p:cNvPr id="50179" name="AutoShap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Basic </a:t>
            </a:r>
            <a:r>
              <a:rPr lang="en-US" smtClean="0">
                <a:ea typeface="ＭＳ Ｐゴシック" pitchFamily="-107" charset="-128"/>
                <a:cs typeface="ＭＳ Ｐゴシック" pitchFamily="-107" charset="-128"/>
              </a:rPr>
              <a:t>Results</a:t>
            </a:r>
            <a:endParaRPr lang="en-US">
              <a:ea typeface="ＭＳ Ｐゴシック" pitchFamily="-107" charset="-128"/>
              <a:cs typeface="ＭＳ Ｐゴシック" pitchFamily="-107" charset="-128"/>
            </a:endParaRPr>
          </a:p>
        </p:txBody>
      </p:sp>
      <p:sp>
        <p:nvSpPr>
          <p:cNvPr id="50180" name="Rectangle 3"/>
          <p:cNvSpPr>
            <a:spLocks noGrp="1" noChangeArrowheads="1"/>
          </p:cNvSpPr>
          <p:nvPr>
            <p:ph type="body" idx="1"/>
          </p:nvPr>
        </p:nvSpPr>
        <p:spPr>
          <a:xfrm>
            <a:off x="911225" y="2209800"/>
            <a:ext cx="8089900" cy="3724275"/>
          </a:xfrm>
        </p:spPr>
        <p:txBody>
          <a:bodyPr/>
          <a:lstStyle/>
          <a:p>
            <a:pPr eaLnBrk="1" hangingPunct="1">
              <a:spcBef>
                <a:spcPct val="40000"/>
              </a:spcBef>
            </a:pPr>
            <a:r>
              <a:rPr lang="en-US" smtClean="0">
                <a:ea typeface="ＭＳ Ｐゴシック" pitchFamily="-107" charset="-128"/>
                <a:cs typeface="ＭＳ Ｐゴシック" pitchFamily="-107" charset="-128"/>
              </a:rPr>
              <a:t>With high quality labelers (80% and above): One worker per case (more data better)</a:t>
            </a:r>
          </a:p>
          <a:p>
            <a:pPr eaLnBrk="1" hangingPunct="1">
              <a:spcBef>
                <a:spcPct val="40000"/>
              </a:spcBef>
            </a:pPr>
            <a:endParaRPr lang="en-US" smtClean="0">
              <a:ea typeface="ＭＳ Ｐゴシック" pitchFamily="-107" charset="-128"/>
              <a:cs typeface="ＭＳ Ｐゴシック" pitchFamily="-107" charset="-128"/>
            </a:endParaRPr>
          </a:p>
          <a:p>
            <a:pPr eaLnBrk="1" hangingPunct="1">
              <a:spcBef>
                <a:spcPct val="40000"/>
              </a:spcBef>
            </a:pPr>
            <a:r>
              <a:rPr lang="en-US" smtClean="0">
                <a:ea typeface="ＭＳ Ｐゴシック" pitchFamily="-107" charset="-128"/>
                <a:cs typeface="ＭＳ Ｐゴシック" pitchFamily="-107" charset="-128"/>
              </a:rPr>
              <a:t>With low quality labelers (~60%)</a:t>
            </a:r>
            <a:br>
              <a:rPr lang="en-US" smtClean="0">
                <a:ea typeface="ＭＳ Ｐゴシック" pitchFamily="-107" charset="-128"/>
                <a:cs typeface="ＭＳ Ｐゴシック" pitchFamily="-107" charset="-128"/>
              </a:rPr>
            </a:br>
            <a:r>
              <a:rPr lang="en-US" smtClean="0">
                <a:ea typeface="ＭＳ Ｐゴシック" pitchFamily="-107" charset="-128"/>
                <a:cs typeface="ＭＳ Ｐゴシック" pitchFamily="-107" charset="-128"/>
              </a:rPr>
              <a:t>Multiple workers per case (to improve quality)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8813F416-0CFA-CC4D-9CFF-BAF97EE1BE3A}" type="slidenum">
              <a:rPr lang="en-US"/>
              <a:pPr/>
              <a:t>38</a:t>
            </a:fld>
            <a:endParaRPr lang="en-US"/>
          </a:p>
        </p:txBody>
      </p:sp>
      <p:sp>
        <p:nvSpPr>
          <p:cNvPr id="66563" name="AutoShape 2"/>
          <p:cNvSpPr>
            <a:spLocks noGrp="1" noChangeArrowheads="1"/>
          </p:cNvSpPr>
          <p:nvPr>
            <p:ph type="title"/>
          </p:nvPr>
        </p:nvSpPr>
        <p:spPr/>
        <p:txBody>
          <a:bodyPr/>
          <a:lstStyle/>
          <a:p>
            <a:pPr eaLnBrk="1" hangingPunct="1"/>
            <a:r>
              <a:rPr lang="en-US" u="sng">
                <a:ea typeface="ＭＳ Ｐゴシック" pitchFamily="-107" charset="-128"/>
                <a:cs typeface="ＭＳ Ｐゴシック" pitchFamily="-107" charset="-128"/>
              </a:rPr>
              <a:t>Selective</a:t>
            </a:r>
            <a:r>
              <a:rPr lang="en-US">
                <a:ea typeface="ＭＳ Ｐゴシック" pitchFamily="-107" charset="-128"/>
                <a:cs typeface="ＭＳ Ｐゴシック" pitchFamily="-107" charset="-128"/>
              </a:rPr>
              <a:t> Repeated-Labeling</a:t>
            </a:r>
          </a:p>
        </p:txBody>
      </p:sp>
      <p:sp>
        <p:nvSpPr>
          <p:cNvPr id="66564" name="Rectangle 3"/>
          <p:cNvSpPr>
            <a:spLocks noGrp="1" noChangeArrowheads="1"/>
          </p:cNvSpPr>
          <p:nvPr>
            <p:ph type="body" idx="1"/>
          </p:nvPr>
        </p:nvSpPr>
        <p:spPr>
          <a:xfrm>
            <a:off x="838200" y="2057400"/>
            <a:ext cx="7693025" cy="4416425"/>
          </a:xfrm>
        </p:spPr>
        <p:txBody>
          <a:bodyPr/>
          <a:lstStyle/>
          <a:p>
            <a:pPr eaLnBrk="1" hangingPunct="1">
              <a:spcBef>
                <a:spcPct val="40000"/>
              </a:spcBef>
            </a:pPr>
            <a:r>
              <a:rPr lang="en-US" sz="2400" smtClean="0">
                <a:ea typeface="ＭＳ Ｐゴシック" pitchFamily="-107" charset="-128"/>
                <a:cs typeface="ＭＳ Ｐゴシック" pitchFamily="-107" charset="-128"/>
              </a:rPr>
              <a:t>We do not need to label everything the same way</a:t>
            </a:r>
            <a:endParaRPr lang="en-US" sz="2000"/>
          </a:p>
          <a:p>
            <a:pPr lvl="1" eaLnBrk="1" hangingPunct="1">
              <a:spcBef>
                <a:spcPct val="40000"/>
              </a:spcBef>
            </a:pPr>
            <a:endParaRPr lang="en-US" sz="2000" i="1" smtClean="0">
              <a:solidFill>
                <a:schemeClr val="bg1">
                  <a:lumMod val="65000"/>
                </a:schemeClr>
              </a:solidFill>
            </a:endParaRPr>
          </a:p>
          <a:p>
            <a:pPr eaLnBrk="1" hangingPunct="1">
              <a:spcBef>
                <a:spcPct val="40000"/>
              </a:spcBef>
            </a:pPr>
            <a:r>
              <a:rPr lang="en-US" sz="2400" u="sng" smtClean="0">
                <a:ea typeface="ＭＳ Ｐゴシック" pitchFamily="-107" charset="-128"/>
                <a:cs typeface="ＭＳ Ｐゴシック" pitchFamily="-107" charset="-128"/>
              </a:rPr>
              <a:t>Key </a:t>
            </a:r>
            <a:r>
              <a:rPr lang="en-US" sz="2400" u="sng">
                <a:ea typeface="ＭＳ Ｐゴシック" pitchFamily="-107" charset="-128"/>
                <a:cs typeface="ＭＳ Ｐゴシック" pitchFamily="-107" charset="-128"/>
              </a:rPr>
              <a:t>observation</a:t>
            </a:r>
            <a:r>
              <a:rPr lang="en-US" sz="2400">
                <a:ea typeface="ＭＳ Ｐゴシック" pitchFamily="-107" charset="-128"/>
                <a:cs typeface="ＭＳ Ｐゴシック" pitchFamily="-107" charset="-128"/>
              </a:rPr>
              <a:t>: we have additional information to guide selection of data for repeated labeling</a:t>
            </a:r>
          </a:p>
          <a:p>
            <a:pPr lvl="1" eaLnBrk="1" hangingPunct="1">
              <a:spcBef>
                <a:spcPct val="40000"/>
              </a:spcBef>
              <a:buFont typeface="Wingdings" pitchFamily="2" charset="2"/>
              <a:buChar char="à"/>
            </a:pPr>
            <a:r>
              <a:rPr lang="en-US" sz="2000" smtClean="0"/>
              <a:t>the </a:t>
            </a:r>
            <a:r>
              <a:rPr lang="en-US" sz="2000"/>
              <a:t>current </a:t>
            </a:r>
            <a:r>
              <a:rPr lang="en-US" sz="2000" err="1"/>
              <a:t>multiset</a:t>
            </a:r>
            <a:r>
              <a:rPr lang="en-US" sz="2000"/>
              <a:t> of labels </a:t>
            </a:r>
            <a:endParaRPr lang="en-US" sz="2000" smtClean="0"/>
          </a:p>
          <a:p>
            <a:pPr lvl="1" eaLnBrk="1" hangingPunct="1">
              <a:spcBef>
                <a:spcPct val="40000"/>
              </a:spcBef>
              <a:buNone/>
            </a:pPr>
            <a:endParaRPr lang="en-US" sz="2000"/>
          </a:p>
          <a:p>
            <a:pPr eaLnBrk="1" hangingPunct="1">
              <a:spcBef>
                <a:spcPct val="40000"/>
              </a:spcBef>
            </a:pPr>
            <a:r>
              <a:rPr lang="en-US" sz="2400">
                <a:ea typeface="ＭＳ Ｐゴシック" pitchFamily="-107" charset="-128"/>
                <a:cs typeface="ＭＳ Ｐゴシック" pitchFamily="-107" charset="-128"/>
              </a:rPr>
              <a:t>Example:  </a:t>
            </a:r>
            <a:r>
              <a:rPr lang="en-US" sz="2400">
                <a:solidFill>
                  <a:srgbClr val="33CC33"/>
                </a:solidFill>
                <a:ea typeface="ＭＳ Ｐゴシック" pitchFamily="-107" charset="-128"/>
                <a:cs typeface="ＭＳ Ｐゴシック" pitchFamily="-107" charset="-128"/>
              </a:rPr>
              <a:t>{+,-,+,-,-,+}</a:t>
            </a:r>
            <a:r>
              <a:rPr lang="en-US" sz="2400">
                <a:ea typeface="ＭＳ Ｐゴシック" pitchFamily="-107" charset="-128"/>
                <a:cs typeface="ＭＳ Ｐゴシック" pitchFamily="-107" charset="-128"/>
              </a:rPr>
              <a:t> vs. </a:t>
            </a:r>
            <a:r>
              <a:rPr lang="en-US" sz="2400">
                <a:solidFill>
                  <a:srgbClr val="FF0000"/>
                </a:solidFill>
                <a:ea typeface="ＭＳ Ｐゴシック" pitchFamily="-107" charset="-128"/>
                <a:cs typeface="ＭＳ Ｐゴシック" pitchFamily="-107" charset="-128"/>
              </a:rPr>
              <a:t>{+,+,+,+,+,+}</a:t>
            </a:r>
          </a:p>
        </p:txBody>
      </p:sp>
      <p:sp>
        <p:nvSpPr>
          <p:cNvPr id="66565"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656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6"/>
          <p:cNvSpPr>
            <a:spLocks noGrp="1"/>
          </p:cNvSpPr>
          <p:nvPr>
            <p:ph type="sldNum" sz="quarter" idx="12"/>
          </p:nvPr>
        </p:nvSpPr>
        <p:spPr>
          <a:noFill/>
        </p:spPr>
        <p:txBody>
          <a:bodyPr/>
          <a:lstStyle/>
          <a:p>
            <a:fld id="{39709C4B-53CE-2545-B3C9-242794BCCC24}" type="slidenum">
              <a:rPr lang="en-US"/>
              <a:pPr/>
              <a:t>39</a:t>
            </a:fld>
            <a:endParaRPr lang="en-US"/>
          </a:p>
        </p:txBody>
      </p:sp>
      <p:sp>
        <p:nvSpPr>
          <p:cNvPr id="68613" name="AutoShape 2"/>
          <p:cNvSpPr>
            <a:spLocks noGrp="1" noChangeArrowheads="1"/>
          </p:cNvSpPr>
          <p:nvPr>
            <p:ph type="title"/>
          </p:nvPr>
        </p:nvSpPr>
        <p:spPr>
          <a:xfrm>
            <a:off x="685800" y="381000"/>
            <a:ext cx="7924800" cy="1143000"/>
          </a:xfrm>
        </p:spPr>
        <p:txBody>
          <a:bodyPr/>
          <a:lstStyle/>
          <a:p>
            <a:pPr eaLnBrk="1" hangingPunct="1"/>
            <a:r>
              <a:rPr lang="en-US">
                <a:ea typeface="ＭＳ Ｐゴシック" pitchFamily="-107" charset="-128"/>
                <a:cs typeface="ＭＳ Ｐゴシック" pitchFamily="-107" charset="-128"/>
              </a:rPr>
              <a:t>Natural Candidate: Entropy</a:t>
            </a:r>
          </a:p>
        </p:txBody>
      </p:sp>
      <p:sp>
        <p:nvSpPr>
          <p:cNvPr id="68614" name="Rectangle 3"/>
          <p:cNvSpPr>
            <a:spLocks noGrp="1" noChangeArrowheads="1"/>
          </p:cNvSpPr>
          <p:nvPr>
            <p:ph type="body" sz="half" idx="1"/>
          </p:nvPr>
        </p:nvSpPr>
        <p:spPr>
          <a:xfrm>
            <a:off x="827088" y="2565400"/>
            <a:ext cx="8316912" cy="3724275"/>
          </a:xfrm>
        </p:spPr>
        <p:txBody>
          <a:bodyPr/>
          <a:lstStyle/>
          <a:p>
            <a:pPr eaLnBrk="1" hangingPunct="1">
              <a:lnSpc>
                <a:spcPct val="90000"/>
              </a:lnSpc>
            </a:pPr>
            <a:r>
              <a:rPr lang="en-US" sz="2400">
                <a:ea typeface="ＭＳ Ｐゴシック" pitchFamily="-107" charset="-128"/>
                <a:cs typeface="ＭＳ Ｐゴシック" pitchFamily="-107" charset="-128"/>
              </a:rPr>
              <a:t>Entropy is a natural measure of label uncertainty:</a:t>
            </a:r>
          </a:p>
          <a:p>
            <a:pPr eaLnBrk="1" hangingPunct="1">
              <a:lnSpc>
                <a:spcPct val="90000"/>
              </a:lnSpc>
            </a:pPr>
            <a:endParaRPr lang="en-US" sz="2400">
              <a:ea typeface="ＭＳ Ｐゴシック" pitchFamily="-107" charset="-128"/>
              <a:cs typeface="ＭＳ Ｐゴシック" pitchFamily="-107" charset="-128"/>
            </a:endParaRPr>
          </a:p>
          <a:p>
            <a:pPr eaLnBrk="1" hangingPunct="1">
              <a:lnSpc>
                <a:spcPct val="90000"/>
              </a:lnSpc>
            </a:pPr>
            <a:endParaRPr lang="en-US" sz="2400">
              <a:ea typeface="ＭＳ Ｐゴシック" pitchFamily="-107" charset="-128"/>
              <a:cs typeface="ＭＳ Ｐゴシック" pitchFamily="-107" charset="-128"/>
            </a:endParaRPr>
          </a:p>
          <a:p>
            <a:pPr eaLnBrk="1" hangingPunct="1">
              <a:lnSpc>
                <a:spcPct val="90000"/>
              </a:lnSpc>
              <a:buFont typeface="Wingdings" pitchFamily="-107" charset="2"/>
              <a:buNone/>
            </a:pPr>
            <a:endParaRPr lang="en-US" sz="2400">
              <a:ea typeface="ＭＳ Ｐゴシック" pitchFamily="-107" charset="-128"/>
              <a:cs typeface="ＭＳ Ｐゴシック" pitchFamily="-107" charset="-128"/>
            </a:endParaRPr>
          </a:p>
          <a:p>
            <a:pPr eaLnBrk="1" hangingPunct="1">
              <a:lnSpc>
                <a:spcPct val="90000"/>
              </a:lnSpc>
            </a:pPr>
            <a:r>
              <a:rPr lang="en-US" sz="2400">
                <a:ea typeface="ＭＳ Ｐゴシック" pitchFamily="-107" charset="-128"/>
                <a:cs typeface="ＭＳ Ｐゴシック" pitchFamily="-107" charset="-128"/>
              </a:rPr>
              <a:t>E({+,+,+,+,+,+})=0</a:t>
            </a:r>
          </a:p>
          <a:p>
            <a:pPr eaLnBrk="1" hangingPunct="1">
              <a:lnSpc>
                <a:spcPct val="90000"/>
              </a:lnSpc>
            </a:pPr>
            <a:r>
              <a:rPr lang="en-US" sz="2400">
                <a:ea typeface="ＭＳ Ｐゴシック" pitchFamily="-107" charset="-128"/>
                <a:cs typeface="ＭＳ Ｐゴシック" pitchFamily="-107" charset="-128"/>
              </a:rPr>
              <a:t>E({+,-, +,-, -,+ })=1</a:t>
            </a:r>
          </a:p>
          <a:p>
            <a:pPr eaLnBrk="1" hangingPunct="1">
              <a:lnSpc>
                <a:spcPct val="90000"/>
              </a:lnSpc>
            </a:pPr>
            <a:endParaRPr lang="en-US" sz="2400" b="1">
              <a:ea typeface="ＭＳ Ｐゴシック" pitchFamily="-107" charset="-128"/>
              <a:cs typeface="ＭＳ Ｐゴシック" pitchFamily="-107" charset="-128"/>
            </a:endParaRPr>
          </a:p>
          <a:p>
            <a:pPr eaLnBrk="1" hangingPunct="1">
              <a:lnSpc>
                <a:spcPct val="90000"/>
              </a:lnSpc>
              <a:buFont typeface="Wingdings" pitchFamily="-107" charset="2"/>
              <a:buNone/>
            </a:pPr>
            <a:r>
              <a:rPr lang="en-US" sz="2400" b="1">
                <a:ea typeface="ＭＳ Ｐゴシック" pitchFamily="-107" charset="-128"/>
                <a:cs typeface="ＭＳ Ｐゴシック" pitchFamily="-107" charset="-128"/>
              </a:rPr>
              <a:t>Strategy</a:t>
            </a:r>
            <a:r>
              <a:rPr lang="en-US" sz="2400">
                <a:ea typeface="ＭＳ Ｐゴシック" pitchFamily="-107" charset="-128"/>
                <a:cs typeface="ＭＳ Ｐゴシック" pitchFamily="-107" charset="-128"/>
              </a:rPr>
              <a:t>: </a:t>
            </a:r>
            <a:r>
              <a:rPr lang="en-US" sz="2400" i="1">
                <a:solidFill>
                  <a:srgbClr val="C00000"/>
                </a:solidFill>
                <a:ea typeface="ＭＳ Ｐゴシック" pitchFamily="-107" charset="-128"/>
                <a:cs typeface="ＭＳ Ｐゴシック" pitchFamily="-107" charset="-128"/>
              </a:rPr>
              <a:t>Get more labels for high-entropy label </a:t>
            </a:r>
            <a:r>
              <a:rPr lang="en-US" sz="2400" i="1" err="1">
                <a:solidFill>
                  <a:srgbClr val="C00000"/>
                </a:solidFill>
                <a:ea typeface="ＭＳ Ｐゴシック" pitchFamily="-107" charset="-128"/>
                <a:cs typeface="ＭＳ Ｐゴシック" pitchFamily="-107" charset="-128"/>
              </a:rPr>
              <a:t>multisets</a:t>
            </a:r>
            <a:endParaRPr lang="en-US" sz="2400" i="1">
              <a:solidFill>
                <a:srgbClr val="C00000"/>
              </a:solidFill>
              <a:ea typeface="ＭＳ Ｐゴシック" pitchFamily="-107" charset="-128"/>
              <a:cs typeface="ＭＳ Ｐゴシック" pitchFamily="-107" charset="-128"/>
            </a:endParaRPr>
          </a:p>
        </p:txBody>
      </p:sp>
      <p:sp>
        <p:nvSpPr>
          <p:cNvPr id="68615"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68616" name="Rectangle 10"/>
          <p:cNvSpPr>
            <a:spLocks noChangeArrowheads="1"/>
          </p:cNvSpPr>
          <p:nvPr/>
        </p:nvSpPr>
        <p:spPr bwMode="auto">
          <a:xfrm>
            <a:off x="0" y="32051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68610" name="Object 9"/>
          <p:cNvGraphicFramePr>
            <a:graphicFrameLocks noChangeAspect="1"/>
          </p:cNvGraphicFramePr>
          <p:nvPr/>
        </p:nvGraphicFramePr>
        <p:xfrm>
          <a:off x="1743075" y="3143250"/>
          <a:ext cx="5257800" cy="919163"/>
        </p:xfrm>
        <a:graphic>
          <a:graphicData uri="http://schemas.openxmlformats.org/presentationml/2006/ole">
            <mc:AlternateContent xmlns:mc="http://schemas.openxmlformats.org/markup-compatibility/2006">
              <mc:Choice xmlns:v="urn:schemas-microsoft-com:vml" Requires="v">
                <p:oleObj spid="_x0000_s68614" name="Equation" r:id="rId4" imgW="2565400" imgH="444500" progId="Equation.3">
                  <p:embed/>
                </p:oleObj>
              </mc:Choice>
              <mc:Fallback>
                <p:oleObj name="Equation" r:id="rId4" imgW="2565400" imgH="4445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3143250"/>
                        <a:ext cx="52578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8"/>
          <p:cNvGraphicFramePr>
            <a:graphicFrameLocks noChangeAspect="1"/>
          </p:cNvGraphicFramePr>
          <p:nvPr/>
        </p:nvGraphicFramePr>
        <p:xfrm>
          <a:off x="6357938" y="4214813"/>
          <a:ext cx="2714625" cy="338137"/>
        </p:xfrm>
        <a:graphic>
          <a:graphicData uri="http://schemas.openxmlformats.org/presentationml/2006/ole">
            <mc:AlternateContent xmlns:mc="http://schemas.openxmlformats.org/markup-compatibility/2006">
              <mc:Choice xmlns:v="urn:schemas-microsoft-com:vml" Requires="v">
                <p:oleObj spid="_x0000_s68615" name="Equation" r:id="rId6" imgW="1854000" imgH="228600" progId="Equation.3">
                  <p:embed/>
                </p:oleObj>
              </mc:Choice>
              <mc:Fallback>
                <p:oleObj name="Equation" r:id="rId6" imgW="1854000" imgH="228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38" y="4214813"/>
                        <a:ext cx="2714625"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064D3177-26E8-6B4F-A795-B572CE76A599}" type="slidenum">
              <a:rPr lang="en-US" smtClean="0"/>
              <a:pPr/>
              <a:t>4</a:t>
            </a:fld>
            <a:endParaRPr lang="en-US"/>
          </a:p>
        </p:txBody>
      </p:sp>
      <p:pic>
        <p:nvPicPr>
          <p:cNvPr id="184322" name="Picture 2" descr="http://www.sanitaryum.com/wp-content/uploads/2010/10/Ad-Aflac-FAIL.jpg"/>
          <p:cNvPicPr>
            <a:picLocks noChangeAspect="1" noChangeArrowheads="1"/>
          </p:cNvPicPr>
          <p:nvPr/>
        </p:nvPicPr>
        <p:blipFill>
          <a:blip r:embed="rId2" cstate="print"/>
          <a:srcRect l="5168" t="22983" r="33556" b="2927"/>
          <a:stretch>
            <a:fillRect/>
          </a:stretch>
        </p:blipFill>
        <p:spPr bwMode="auto">
          <a:xfrm>
            <a:off x="1403648" y="144016"/>
            <a:ext cx="6552728" cy="6597352"/>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5"/>
          <p:cNvSpPr>
            <a:spLocks noGrp="1"/>
          </p:cNvSpPr>
          <p:nvPr>
            <p:ph type="sldNum" sz="quarter" idx="12"/>
          </p:nvPr>
        </p:nvSpPr>
        <p:spPr>
          <a:noFill/>
        </p:spPr>
        <p:txBody>
          <a:bodyPr/>
          <a:lstStyle/>
          <a:p>
            <a:fld id="{4BA159F8-8DA8-5745-BC73-F1D8E2D1C07C}" type="slidenum">
              <a:rPr lang="en-US"/>
              <a:pPr/>
              <a:t>40</a:t>
            </a:fld>
            <a:endParaRPr lang="en-US"/>
          </a:p>
        </p:txBody>
      </p:sp>
      <p:sp>
        <p:nvSpPr>
          <p:cNvPr id="70660" name="AutoShap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What Not to Do: Use Entropy</a:t>
            </a:r>
          </a:p>
        </p:txBody>
      </p:sp>
      <p:graphicFrame>
        <p:nvGraphicFramePr>
          <p:cNvPr id="70658" name="Object 2"/>
          <p:cNvGraphicFramePr>
            <a:graphicFrameLocks noChangeAspect="1"/>
          </p:cNvGraphicFramePr>
          <p:nvPr/>
        </p:nvGraphicFramePr>
        <p:xfrm>
          <a:off x="755650" y="2481263"/>
          <a:ext cx="8329613" cy="4124325"/>
        </p:xfrm>
        <a:graphic>
          <a:graphicData uri="http://schemas.openxmlformats.org/presentationml/2006/ole">
            <mc:AlternateContent xmlns:mc="http://schemas.openxmlformats.org/markup-compatibility/2006">
              <mc:Choice xmlns:v="urn:schemas-microsoft-com:vml" Requires="v">
                <p:oleObj spid="_x0000_s70660" name="Worksheet" r:id="rId4" imgW="4962600" imgH="2457450" progId="Excel.Sheet.8">
                  <p:embed/>
                </p:oleObj>
              </mc:Choice>
              <mc:Fallback>
                <p:oleObj name="Worksheet" r:id="rId4" imgW="4962600" imgH="245745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481263"/>
                        <a:ext cx="832961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AutoShape 6"/>
          <p:cNvSpPr>
            <a:spLocks noChangeArrowheads="1"/>
          </p:cNvSpPr>
          <p:nvPr/>
        </p:nvSpPr>
        <p:spPr bwMode="auto">
          <a:xfrm>
            <a:off x="2195736" y="3140968"/>
            <a:ext cx="3024336" cy="647700"/>
          </a:xfrm>
          <a:prstGeom prst="wedgeRectCallout">
            <a:avLst>
              <a:gd name="adj1" fmla="val 86795"/>
              <a:gd name="adj2" fmla="val 157053"/>
            </a:avLst>
          </a:prstGeom>
          <a:solidFill>
            <a:schemeClr val="bg1"/>
          </a:solidFill>
          <a:ln w="9525">
            <a:solidFill>
              <a:schemeClr val="tx1"/>
            </a:solidFill>
            <a:miter lim="800000"/>
            <a:headEnd/>
            <a:tailEnd/>
          </a:ln>
        </p:spPr>
        <p:txBody>
          <a:bodyPr>
            <a:prstTxWarp prst="textNoShape">
              <a:avLst/>
            </a:prstTxWarp>
          </a:bodyPr>
          <a:lstStyle/>
          <a:p>
            <a:pPr algn="ctr"/>
            <a:r>
              <a:rPr lang="en-US" b="1" smtClean="0">
                <a:solidFill>
                  <a:srgbClr val="A50021"/>
                </a:solidFill>
              </a:rPr>
              <a:t>Entropy</a:t>
            </a:r>
            <a:r>
              <a:rPr lang="en-US" smtClean="0">
                <a:solidFill>
                  <a:srgbClr val="A50021"/>
                </a:solidFill>
              </a:rPr>
              <a:t>: Improves </a:t>
            </a:r>
            <a:r>
              <a:rPr lang="en-US">
                <a:solidFill>
                  <a:srgbClr val="A50021"/>
                </a:solidFill>
              </a:rPr>
              <a:t>at first, </a:t>
            </a:r>
            <a:br>
              <a:rPr lang="en-US">
                <a:solidFill>
                  <a:srgbClr val="A50021"/>
                </a:solidFill>
              </a:rPr>
            </a:br>
            <a:r>
              <a:rPr lang="en-US">
                <a:solidFill>
                  <a:srgbClr val="A50021"/>
                </a:solidFill>
              </a:rPr>
              <a:t>hurts in long run</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ea typeface="ＭＳ Ｐゴシック" pitchFamily="-107" charset="-128"/>
                <a:cs typeface="ＭＳ Ｐゴシック" pitchFamily="-107" charset="-128"/>
              </a:rPr>
              <a:t>Why not Entropy</a:t>
            </a:r>
          </a:p>
        </p:txBody>
      </p:sp>
      <p:sp>
        <p:nvSpPr>
          <p:cNvPr id="24579" name="Content Placeholder 2"/>
          <p:cNvSpPr>
            <a:spLocks noGrp="1"/>
          </p:cNvSpPr>
          <p:nvPr>
            <p:ph idx="1"/>
          </p:nvPr>
        </p:nvSpPr>
        <p:spPr>
          <a:xfrm>
            <a:off x="838200" y="2219325"/>
            <a:ext cx="8054280" cy="3724275"/>
          </a:xfrm>
        </p:spPr>
        <p:txBody>
          <a:bodyPr/>
          <a:lstStyle/>
          <a:p>
            <a:r>
              <a:rPr lang="en-US">
                <a:ea typeface="ＭＳ Ｐゴシック" pitchFamily="-107" charset="-128"/>
                <a:cs typeface="ＭＳ Ｐゴシック" pitchFamily="-107" charset="-128"/>
              </a:rPr>
              <a:t>In the presence of noise, entropy will be high even with many labels</a:t>
            </a:r>
          </a:p>
          <a:p>
            <a:endParaRPr lang="en-US">
              <a:ea typeface="ＭＳ Ｐゴシック" pitchFamily="-107" charset="-128"/>
              <a:cs typeface="ＭＳ Ｐゴシック" pitchFamily="-107" charset="-128"/>
            </a:endParaRPr>
          </a:p>
          <a:p>
            <a:r>
              <a:rPr lang="en-US">
                <a:ea typeface="ＭＳ Ｐゴシック" pitchFamily="-107" charset="-128"/>
                <a:cs typeface="ＭＳ Ｐゴシック" pitchFamily="-107" charset="-128"/>
              </a:rPr>
              <a:t>Entropy is scale invariant </a:t>
            </a:r>
          </a:p>
          <a:p>
            <a:pPr lvl="1">
              <a:buFontTx/>
              <a:buNone/>
            </a:pPr>
            <a:r>
              <a:rPr lang="en-US" smtClean="0"/>
              <a:t>{3+, 2-} </a:t>
            </a:r>
            <a:r>
              <a:rPr lang="en-US"/>
              <a:t>has same entropy as </a:t>
            </a:r>
            <a:r>
              <a:rPr lang="en-US" smtClean="0"/>
              <a:t>{600</a:t>
            </a:r>
            <a:r>
              <a:rPr lang="en-US"/>
              <a:t>+ , </a:t>
            </a:r>
            <a:r>
              <a:rPr lang="en-US" smtClean="0"/>
              <a:t>400-}, </a:t>
            </a:r>
            <a:r>
              <a:rPr lang="en-US" i="1" smtClean="0"/>
              <a:t>i.e., 0.97</a:t>
            </a:r>
            <a:endParaRPr lang="en-US" i="1"/>
          </a:p>
          <a:p>
            <a:pPr lvl="2"/>
            <a:endParaRPr lang="en-US">
              <a:ea typeface="ＭＳ Ｐゴシック" pitchFamily="-107" charset="-128"/>
            </a:endParaRPr>
          </a:p>
          <a:p>
            <a:pPr lvl="2"/>
            <a:endParaRPr lang="en-US">
              <a:ea typeface="ＭＳ Ｐゴシック" pitchFamily="-107" charset="-128"/>
            </a:endParaRPr>
          </a:p>
          <a:p>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p:txBody>
      </p:sp>
      <p:sp>
        <p:nvSpPr>
          <p:cNvPr id="72708" name="Slide Number Placeholder 3"/>
          <p:cNvSpPr>
            <a:spLocks noGrp="1"/>
          </p:cNvSpPr>
          <p:nvPr>
            <p:ph type="sldNum" sz="quarter" idx="12"/>
          </p:nvPr>
        </p:nvSpPr>
        <p:spPr>
          <a:noFill/>
        </p:spPr>
        <p:txBody>
          <a:bodyPr/>
          <a:lstStyle/>
          <a:p>
            <a:fld id="{1557A043-60B2-1D41-9F9D-5E4DB90F13E8}" type="slidenum">
              <a:rPr lang="en-US"/>
              <a:pPr/>
              <a:t>41</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42</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smtClean="0">
                <a:ea typeface="ＭＳ Ｐゴシック" pitchFamily="-107" charset="-128"/>
                <a:cs typeface="ＭＳ Ｐゴシック" pitchFamily="-107" charset="-128"/>
              </a:rPr>
              <a:t>Bayesian Uncertainty per Example</a:t>
            </a:r>
            <a:endParaRPr lang="en-US">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755650" y="1916832"/>
            <a:ext cx="8388350" cy="4320480"/>
          </a:xfrm>
        </p:spPr>
        <p:txBody>
          <a:bodyPr/>
          <a:lstStyle/>
          <a:p>
            <a:pPr eaLnBrk="1" hangingPunct="1">
              <a:spcBef>
                <a:spcPct val="40000"/>
              </a:spcBef>
            </a:pPr>
            <a:r>
              <a:rPr lang="en-US" sz="2400" smtClean="0">
                <a:ea typeface="ＭＳ Ｐゴシック" pitchFamily="-107" charset="-128"/>
                <a:cs typeface="ＭＳ Ｐゴシック" pitchFamily="-107" charset="-128"/>
              </a:rPr>
              <a:t>If we knew worker quality q, we could estimate probability of each class, given p positive and n negative votes:</a:t>
            </a:r>
          </a:p>
          <a:p>
            <a:pPr eaLnBrk="1" hangingPunct="1">
              <a:spcBef>
                <a:spcPct val="40000"/>
              </a:spcBef>
            </a:pPr>
            <a:endParaRPr lang="en-US" sz="2400" smtClean="0">
              <a:ea typeface="ＭＳ Ｐゴシック" pitchFamily="-107" charset="-128"/>
              <a:cs typeface="ＭＳ Ｐゴシック" pitchFamily="-107" charset="-128"/>
            </a:endParaRPr>
          </a:p>
          <a:p>
            <a:pPr eaLnBrk="1" hangingPunct="1">
              <a:spcBef>
                <a:spcPct val="40000"/>
              </a:spcBef>
            </a:pPr>
            <a:endParaRPr lang="en-US" sz="2400" smtClean="0">
              <a:ea typeface="ＭＳ Ｐゴシック" pitchFamily="-107" charset="-128"/>
              <a:cs typeface="ＭＳ Ｐゴシック" pitchFamily="-107" charset="-128"/>
            </a:endParaRPr>
          </a:p>
          <a:p>
            <a:pPr eaLnBrk="1" hangingPunct="1">
              <a:spcBef>
                <a:spcPct val="40000"/>
              </a:spcBef>
            </a:pPr>
            <a:endParaRPr lang="en-US" sz="2400" smtClean="0">
              <a:ea typeface="ＭＳ Ｐゴシック" pitchFamily="-107" charset="-128"/>
              <a:cs typeface="ＭＳ Ｐゴシック" pitchFamily="-107" charset="-128"/>
            </a:endParaRPr>
          </a:p>
          <a:p>
            <a:pPr eaLnBrk="1" hangingPunct="1">
              <a:spcBef>
                <a:spcPct val="40000"/>
              </a:spcBef>
              <a:buNone/>
            </a:pPr>
            <a:endParaRPr lang="en-US" sz="2400" smtClean="0">
              <a:ea typeface="ＭＳ Ｐゴシック" pitchFamily="-107" charset="-128"/>
              <a:cs typeface="ＭＳ Ｐゴシック" pitchFamily="-107" charset="-128"/>
            </a:endParaRPr>
          </a:p>
          <a:p>
            <a:pPr eaLnBrk="1" hangingPunct="1">
              <a:spcBef>
                <a:spcPct val="40000"/>
              </a:spcBef>
            </a:pPr>
            <a:r>
              <a:rPr lang="en-US" sz="2400" b="1" smtClean="0">
                <a:solidFill>
                  <a:srgbClr val="C00000"/>
                </a:solidFill>
                <a:ea typeface="ＭＳ Ｐゴシック" pitchFamily="-107" charset="-128"/>
                <a:cs typeface="ＭＳ Ｐゴシック" pitchFamily="-107" charset="-128"/>
              </a:rPr>
              <a:t>But we do not know q!</a:t>
            </a:r>
          </a:p>
          <a:p>
            <a:pPr eaLnBrk="1" hangingPunct="1">
              <a:spcBef>
                <a:spcPct val="40000"/>
              </a:spcBef>
            </a:pPr>
            <a:endParaRPr lang="en-US" sz="2400" smtClean="0">
              <a:ea typeface="ＭＳ Ｐゴシック" pitchFamily="-107" charset="-128"/>
              <a:cs typeface="ＭＳ Ｐゴシック" pitchFamily="-107" charset="-128"/>
            </a:endParaRPr>
          </a:p>
          <a:p>
            <a:pPr eaLnBrk="1" hangingPunct="1">
              <a:spcBef>
                <a:spcPct val="40000"/>
              </a:spcBef>
            </a:pPr>
            <a:r>
              <a:rPr lang="en-US" sz="2400" smtClean="0">
                <a:ea typeface="ＭＳ Ｐゴシック" pitchFamily="-107" charset="-128"/>
                <a:cs typeface="ＭＳ Ｐゴシック" pitchFamily="-107" charset="-128"/>
              </a:rPr>
              <a:t>Let’s estimate first worker quality q for each example</a:t>
            </a:r>
          </a:p>
          <a:p>
            <a:pPr lvl="1" eaLnBrk="1" hangingPunct="1">
              <a:spcBef>
                <a:spcPct val="40000"/>
              </a:spcBef>
            </a:pPr>
            <a:endParaRPr lang="en-US" sz="2000" smtClean="0">
              <a:ea typeface="ＭＳ Ｐゴシック" pitchFamily="-107" charset="-128"/>
              <a:cs typeface="ＭＳ Ｐゴシック" pitchFamily="-107" charset="-128"/>
            </a:endParaRPr>
          </a:p>
          <a:p>
            <a:pPr eaLnBrk="1" hangingPunct="1">
              <a:spcBef>
                <a:spcPct val="40000"/>
              </a:spcBef>
            </a:pPr>
            <a:endParaRPr lang="en-US" sz="2400" b="1" smtClean="0">
              <a:ea typeface="ＭＳ Ｐゴシック" pitchFamily="-107" charset="-128"/>
              <a:cs typeface="ＭＳ Ｐゴシック" pitchFamily="-107" charset="-128"/>
            </a:endParaRPr>
          </a:p>
          <a:p>
            <a:pPr eaLnBrk="1" hangingPunct="1">
              <a:spcBef>
                <a:spcPct val="40000"/>
              </a:spcBef>
            </a:pPr>
            <a:endParaRPr lang="en-US" sz="2400" b="1" smtClean="0">
              <a:ea typeface="ＭＳ Ｐゴシック" pitchFamily="-107" charset="-128"/>
              <a:cs typeface="ＭＳ Ｐゴシック" pitchFamily="-107" charset="-128"/>
            </a:endParaRPr>
          </a:p>
        </p:txBody>
      </p:sp>
      <p:pic>
        <p:nvPicPr>
          <p:cNvPr id="168962" name="Picture 2"/>
          <p:cNvPicPr>
            <a:picLocks noChangeAspect="1" noChangeArrowheads="1"/>
          </p:cNvPicPr>
          <p:nvPr/>
        </p:nvPicPr>
        <p:blipFill>
          <a:blip r:embed="rId3" cstate="print"/>
          <a:srcRect/>
          <a:stretch>
            <a:fillRect/>
          </a:stretch>
        </p:blipFill>
        <p:spPr bwMode="auto">
          <a:xfrm>
            <a:off x="1403648" y="2708920"/>
            <a:ext cx="7210425" cy="175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0" y="304800"/>
            <a:ext cx="8382000" cy="1143000"/>
          </a:xfrm>
        </p:spPr>
        <p:txBody>
          <a:bodyPr/>
          <a:lstStyle/>
          <a:p>
            <a:r>
              <a:rPr lang="en-US" smtClean="0">
                <a:ea typeface="ＭＳ Ｐゴシック" pitchFamily="-107" charset="-128"/>
                <a:cs typeface="ＭＳ Ｐゴシック" pitchFamily="-107" charset="-128"/>
              </a:rPr>
              <a:t>Bayesian Labeler Quality</a:t>
            </a:r>
            <a:endParaRPr lang="en-US">
              <a:ea typeface="ＭＳ Ｐゴシック" pitchFamily="-107" charset="-128"/>
              <a:cs typeface="ＭＳ Ｐゴシック" pitchFamily="-107" charset="-128"/>
            </a:endParaRPr>
          </a:p>
        </p:txBody>
      </p:sp>
      <p:sp>
        <p:nvSpPr>
          <p:cNvPr id="76803" name="Content Placeholder 2"/>
          <p:cNvSpPr>
            <a:spLocks noGrp="1"/>
          </p:cNvSpPr>
          <p:nvPr>
            <p:ph idx="1"/>
          </p:nvPr>
        </p:nvSpPr>
        <p:spPr>
          <a:xfrm>
            <a:off x="5831507" y="2362200"/>
            <a:ext cx="3276997" cy="3724275"/>
          </a:xfrm>
        </p:spPr>
        <p:txBody>
          <a:bodyPr/>
          <a:lstStyle/>
          <a:p>
            <a:pPr>
              <a:buNone/>
            </a:pPr>
            <a:r>
              <a:rPr lang="en-US" sz="2400" smtClean="0">
                <a:ea typeface="ＭＳ Ｐゴシック" pitchFamily="-107" charset="-128"/>
                <a:cs typeface="ＭＳ Ｐゴシック" pitchFamily="-107" charset="-128"/>
              </a:rPr>
              <a:t>Quality=0.7 (unknown)</a:t>
            </a:r>
            <a:endParaRPr lang="en-US" sz="2400">
              <a:ea typeface="ＭＳ Ｐゴシック" pitchFamily="-107" charset="-128"/>
              <a:cs typeface="ＭＳ Ｐゴシック" pitchFamily="-107" charset="-128"/>
            </a:endParaRPr>
          </a:p>
          <a:p>
            <a:r>
              <a:rPr lang="en-US">
                <a:ea typeface="ＭＳ Ｐゴシック" pitchFamily="-107" charset="-128"/>
                <a:cs typeface="ＭＳ Ｐゴシック" pitchFamily="-107" charset="-128"/>
              </a:rPr>
              <a:t>5 </a:t>
            </a:r>
            <a:r>
              <a:rPr lang="en-US" smtClean="0">
                <a:ea typeface="ＭＳ Ｐゴシック" pitchFamily="-107" charset="-128"/>
                <a:cs typeface="ＭＳ Ｐゴシック" pitchFamily="-107" charset="-128"/>
              </a:rPr>
              <a:t>labels (3</a:t>
            </a:r>
            <a:r>
              <a:rPr lang="en-US">
                <a:ea typeface="ＭＳ Ｐゴシック" pitchFamily="-107" charset="-128"/>
                <a:cs typeface="ＭＳ Ｐゴシック" pitchFamily="-107" charset="-128"/>
              </a:rPr>
              <a:t>+, 2-)</a:t>
            </a:r>
          </a:p>
          <a:p>
            <a:r>
              <a:rPr lang="en-US" smtClean="0">
                <a:ea typeface="ＭＳ Ｐゴシック" pitchFamily="-107" charset="-128"/>
                <a:cs typeface="ＭＳ Ｐゴシック" pitchFamily="-107" charset="-128"/>
              </a:rPr>
              <a:t>Entropy ~ 0.97</a:t>
            </a:r>
          </a:p>
          <a:p>
            <a:pPr>
              <a:buNone/>
            </a:pPr>
            <a:endParaRPr lang="en-US">
              <a:ea typeface="ＭＳ Ｐゴシック" pitchFamily="-107" charset="-128"/>
              <a:cs typeface="ＭＳ Ｐゴシック" pitchFamily="-107" charset="-128"/>
            </a:endParaRPr>
          </a:p>
        </p:txBody>
      </p:sp>
      <p:sp>
        <p:nvSpPr>
          <p:cNvPr id="76804" name="Slide Number Placeholder 3"/>
          <p:cNvSpPr>
            <a:spLocks noGrp="1"/>
          </p:cNvSpPr>
          <p:nvPr>
            <p:ph type="sldNum" sz="quarter" idx="12"/>
          </p:nvPr>
        </p:nvSpPr>
        <p:spPr>
          <a:noFill/>
        </p:spPr>
        <p:txBody>
          <a:bodyPr/>
          <a:lstStyle/>
          <a:p>
            <a:fld id="{2132BF09-83F2-1944-AFA8-5D2D0DDAA1DF}" type="slidenum">
              <a:rPr lang="en-US"/>
              <a:pPr/>
              <a:t>43</a:t>
            </a:fld>
            <a:endParaRPr lang="en-US"/>
          </a:p>
        </p:txBody>
      </p:sp>
      <p:pic>
        <p:nvPicPr>
          <p:cNvPr id="76805" name="Picture 4"/>
          <p:cNvPicPr>
            <a:picLocks noChangeAspect="1" noChangeArrowheads="1"/>
          </p:cNvPicPr>
          <p:nvPr/>
        </p:nvPicPr>
        <p:blipFill>
          <a:blip r:embed="rId3" cstate="print"/>
          <a:srcRect/>
          <a:stretch>
            <a:fillRect/>
          </a:stretch>
        </p:blipFill>
        <p:spPr bwMode="auto">
          <a:xfrm>
            <a:off x="785813" y="2357438"/>
            <a:ext cx="5143500" cy="4500562"/>
          </a:xfrm>
          <a:prstGeom prst="rect">
            <a:avLst/>
          </a:prstGeom>
          <a:noFill/>
          <a:ln w="9525">
            <a:noFill/>
            <a:miter lim="800000"/>
            <a:headEnd/>
            <a:tailEnd/>
          </a:ln>
        </p:spPr>
      </p:pic>
      <p:sp>
        <p:nvSpPr>
          <p:cNvPr id="6" name="Rectangle 3"/>
          <p:cNvSpPr txBox="1">
            <a:spLocks noChangeArrowheads="1"/>
          </p:cNvSpPr>
          <p:nvPr/>
        </p:nvSpPr>
        <p:spPr bwMode="auto">
          <a:xfrm>
            <a:off x="755650" y="1916832"/>
            <a:ext cx="8388350" cy="367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40000"/>
              </a:spcBef>
              <a:spcAft>
                <a:spcPct val="0"/>
              </a:spcAft>
              <a:buClr>
                <a:schemeClr val="tx1"/>
              </a:buClr>
              <a:buSzPct val="75000"/>
              <a:tabLst/>
              <a:defRPr/>
            </a:pPr>
            <a:endParaRPr kumimoji="0" lang="en-US" sz="2400" b="0" i="0" u="none" strike="noStrike" kern="0" cap="none" spc="0" normalizeH="0" baseline="0" noProof="0" smtClean="0">
              <a:ln>
                <a:noFill/>
              </a:ln>
              <a:solidFill>
                <a:schemeClr val="tx1"/>
              </a:solidFill>
              <a:effectLst/>
              <a:uLnTx/>
              <a:uFillTx/>
              <a:latin typeface="+mn-lt"/>
              <a:ea typeface="ＭＳ Ｐゴシック" pitchFamily="-107" charset="-128"/>
              <a:cs typeface="ＭＳ Ｐゴシック" pitchFamily="-107" charset="-128"/>
            </a:endParaRPr>
          </a:p>
        </p:txBody>
      </p:sp>
      <p:sp>
        <p:nvSpPr>
          <p:cNvPr id="7" name="Rectangle 6"/>
          <p:cNvSpPr/>
          <p:nvPr/>
        </p:nvSpPr>
        <p:spPr>
          <a:xfrm>
            <a:off x="5796136" y="4437112"/>
            <a:ext cx="3347864" cy="2369880"/>
          </a:xfrm>
          <a:prstGeom prst="rect">
            <a:avLst/>
          </a:prstGeom>
        </p:spPr>
        <p:txBody>
          <a:bodyPr wrap="square">
            <a:spAutoFit/>
          </a:bodyPr>
          <a:lstStyle/>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Observe +’s and –’s and estimate what is the noise level</a:t>
            </a:r>
          </a:p>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Find the distribution of possible </a:t>
            </a:r>
            <a:r>
              <a:rPr lang="en-US" sz="2000" b="1" kern="0" smtClean="0">
                <a:solidFill>
                  <a:srgbClr val="003366"/>
                </a:solidFill>
                <a:latin typeface="Arial"/>
                <a:ea typeface="ＭＳ Ｐゴシック" pitchFamily="-107" charset="-128"/>
                <a:cs typeface="ＭＳ Ｐゴシック" pitchFamily="-107" charset="-128"/>
              </a:rPr>
              <a:t>quality of labelers for the example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762000" y="304800"/>
            <a:ext cx="8382000" cy="1143000"/>
          </a:xfrm>
        </p:spPr>
        <p:txBody>
          <a:bodyPr/>
          <a:lstStyle/>
          <a:p>
            <a:r>
              <a:rPr lang="en-US" smtClean="0">
                <a:ea typeface="ＭＳ Ｐゴシック" pitchFamily="-107" charset="-128"/>
                <a:cs typeface="ＭＳ Ｐゴシック" pitchFamily="-107" charset="-128"/>
              </a:rPr>
              <a:t>Bayesian Labeler Quality</a:t>
            </a:r>
            <a:endParaRPr lang="en-US">
              <a:ea typeface="ＭＳ Ｐゴシック" pitchFamily="-107" charset="-128"/>
              <a:cs typeface="ＭＳ Ｐゴシック" pitchFamily="-107" charset="-128"/>
            </a:endParaRPr>
          </a:p>
        </p:txBody>
      </p:sp>
      <p:sp>
        <p:nvSpPr>
          <p:cNvPr id="78851" name="Content Placeholder 2"/>
          <p:cNvSpPr>
            <a:spLocks noGrp="1"/>
          </p:cNvSpPr>
          <p:nvPr>
            <p:ph idx="1"/>
          </p:nvPr>
        </p:nvSpPr>
        <p:spPr>
          <a:xfrm>
            <a:off x="5868143" y="2362200"/>
            <a:ext cx="3275857" cy="3724275"/>
          </a:xfrm>
        </p:spPr>
        <p:txBody>
          <a:bodyPr/>
          <a:lstStyle/>
          <a:p>
            <a:pPr>
              <a:buNone/>
            </a:pPr>
            <a:r>
              <a:rPr lang="en-US" sz="2400" smtClean="0">
                <a:ea typeface="ＭＳ Ｐゴシック" pitchFamily="-107" charset="-128"/>
                <a:cs typeface="ＭＳ Ｐゴシック" pitchFamily="-107" charset="-128"/>
              </a:rPr>
              <a:t>Quality=0.7 (unknown)</a:t>
            </a:r>
          </a:p>
          <a:p>
            <a:r>
              <a:rPr lang="en-US" smtClean="0">
                <a:ea typeface="ＭＳ Ｐゴシック" pitchFamily="-107" charset="-128"/>
                <a:cs typeface="ＭＳ Ｐゴシック" pitchFamily="-107" charset="-128"/>
              </a:rPr>
              <a:t>10 labels (</a:t>
            </a:r>
            <a:r>
              <a:rPr lang="en-US">
                <a:ea typeface="ＭＳ Ｐゴシック" pitchFamily="-107" charset="-128"/>
                <a:cs typeface="ＭＳ Ｐゴシック" pitchFamily="-107" charset="-128"/>
              </a:rPr>
              <a:t>7+, 3-)</a:t>
            </a:r>
          </a:p>
          <a:p>
            <a:r>
              <a:rPr lang="en-US">
                <a:ea typeface="ＭＳ Ｐゴシック" pitchFamily="-107" charset="-128"/>
                <a:cs typeface="ＭＳ Ｐゴシック" pitchFamily="-107" charset="-128"/>
              </a:rPr>
              <a:t>Entropy ~ 0.88</a:t>
            </a:r>
          </a:p>
          <a:p>
            <a:pPr>
              <a:buNone/>
            </a:pPr>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p:txBody>
      </p:sp>
      <p:sp>
        <p:nvSpPr>
          <p:cNvPr id="78852" name="Slide Number Placeholder 3"/>
          <p:cNvSpPr>
            <a:spLocks noGrp="1"/>
          </p:cNvSpPr>
          <p:nvPr>
            <p:ph type="sldNum" sz="quarter" idx="12"/>
          </p:nvPr>
        </p:nvSpPr>
        <p:spPr>
          <a:noFill/>
        </p:spPr>
        <p:txBody>
          <a:bodyPr/>
          <a:lstStyle/>
          <a:p>
            <a:fld id="{8EC769E0-B9F9-3940-84CD-AC26D0C935A0}" type="slidenum">
              <a:rPr lang="en-US"/>
              <a:pPr/>
              <a:t>44</a:t>
            </a:fld>
            <a:endParaRPr lang="en-US"/>
          </a:p>
        </p:txBody>
      </p:sp>
      <p:pic>
        <p:nvPicPr>
          <p:cNvPr id="78853" name="Picture 5"/>
          <p:cNvPicPr>
            <a:picLocks noChangeAspect="1" noChangeArrowheads="1"/>
          </p:cNvPicPr>
          <p:nvPr/>
        </p:nvPicPr>
        <p:blipFill>
          <a:blip r:embed="rId3" cstate="print"/>
          <a:srcRect/>
          <a:stretch>
            <a:fillRect/>
          </a:stretch>
        </p:blipFill>
        <p:spPr bwMode="auto">
          <a:xfrm>
            <a:off x="785813" y="2357438"/>
            <a:ext cx="5143500" cy="4500562"/>
          </a:xfrm>
          <a:prstGeom prst="rect">
            <a:avLst/>
          </a:prstGeom>
          <a:noFill/>
          <a:ln w="9525">
            <a:noFill/>
            <a:miter lim="800000"/>
            <a:headEnd/>
            <a:tailEnd/>
          </a:ln>
        </p:spPr>
      </p:pic>
      <p:sp>
        <p:nvSpPr>
          <p:cNvPr id="6" name="Rectangle 5"/>
          <p:cNvSpPr/>
          <p:nvPr/>
        </p:nvSpPr>
        <p:spPr>
          <a:xfrm>
            <a:off x="5796136" y="4437112"/>
            <a:ext cx="3347864" cy="2369880"/>
          </a:xfrm>
          <a:prstGeom prst="rect">
            <a:avLst/>
          </a:prstGeom>
        </p:spPr>
        <p:txBody>
          <a:bodyPr wrap="square">
            <a:spAutoFit/>
          </a:bodyPr>
          <a:lstStyle/>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Observe +’s and –’s and estimate what is the noise level</a:t>
            </a:r>
          </a:p>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Find the distribution of possible </a:t>
            </a:r>
            <a:r>
              <a:rPr lang="en-US" sz="2000" b="1" kern="0" smtClean="0">
                <a:solidFill>
                  <a:srgbClr val="003366"/>
                </a:solidFill>
                <a:latin typeface="Arial"/>
                <a:ea typeface="ＭＳ Ｐゴシック" pitchFamily="-107" charset="-128"/>
                <a:cs typeface="ＭＳ Ｐゴシック" pitchFamily="-107" charset="-128"/>
              </a:rPr>
              <a:t>quality of labelers for the example</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ea typeface="ＭＳ Ｐゴシック" pitchFamily="-107" charset="-128"/>
                <a:cs typeface="ＭＳ Ｐゴシック" pitchFamily="-107" charset="-128"/>
              </a:rPr>
              <a:t>Bayesian Labeler Quality</a:t>
            </a:r>
            <a:endParaRPr lang="en-US">
              <a:ea typeface="ＭＳ Ｐゴシック" pitchFamily="-107" charset="-128"/>
              <a:cs typeface="ＭＳ Ｐゴシック" pitchFamily="-107" charset="-128"/>
            </a:endParaRPr>
          </a:p>
        </p:txBody>
      </p:sp>
      <p:sp>
        <p:nvSpPr>
          <p:cNvPr id="80899" name="Content Placeholder 2"/>
          <p:cNvSpPr>
            <a:spLocks noGrp="1"/>
          </p:cNvSpPr>
          <p:nvPr>
            <p:ph idx="1"/>
          </p:nvPr>
        </p:nvSpPr>
        <p:spPr>
          <a:xfrm>
            <a:off x="5868145" y="2362200"/>
            <a:ext cx="3275856" cy="3724275"/>
          </a:xfrm>
        </p:spPr>
        <p:txBody>
          <a:bodyPr/>
          <a:lstStyle/>
          <a:p>
            <a:pPr>
              <a:buNone/>
            </a:pPr>
            <a:r>
              <a:rPr lang="en-US" sz="2400" smtClean="0">
                <a:ea typeface="ＭＳ Ｐゴシック" pitchFamily="-107" charset="-128"/>
                <a:cs typeface="ＭＳ Ｐゴシック" pitchFamily="-107" charset="-128"/>
              </a:rPr>
              <a:t>Quality=0.7 (unknown)</a:t>
            </a:r>
          </a:p>
          <a:p>
            <a:r>
              <a:rPr lang="en-US" smtClean="0">
                <a:ea typeface="ＭＳ Ｐゴシック" pitchFamily="-107" charset="-128"/>
                <a:cs typeface="ＭＳ Ｐゴシック" pitchFamily="-107" charset="-128"/>
              </a:rPr>
              <a:t>20 labels </a:t>
            </a:r>
            <a:r>
              <a:rPr lang="en-US" sz="2400" smtClean="0">
                <a:ea typeface="ＭＳ Ｐゴシック" pitchFamily="-107" charset="-128"/>
                <a:cs typeface="ＭＳ Ｐゴシック" pitchFamily="-107" charset="-128"/>
              </a:rPr>
              <a:t>(</a:t>
            </a:r>
            <a:r>
              <a:rPr lang="en-US" sz="2400">
                <a:ea typeface="ＭＳ Ｐゴシック" pitchFamily="-107" charset="-128"/>
                <a:cs typeface="ＭＳ Ｐゴシック" pitchFamily="-107" charset="-128"/>
              </a:rPr>
              <a:t>14+, 6-)</a:t>
            </a:r>
            <a:endParaRPr lang="en-US">
              <a:ea typeface="ＭＳ Ｐゴシック" pitchFamily="-107" charset="-128"/>
              <a:cs typeface="ＭＳ Ｐゴシック" pitchFamily="-107" charset="-128"/>
            </a:endParaRPr>
          </a:p>
          <a:p>
            <a:r>
              <a:rPr lang="en-US">
                <a:ea typeface="ＭＳ Ｐゴシック" pitchFamily="-107" charset="-128"/>
                <a:cs typeface="ＭＳ Ｐゴシック" pitchFamily="-107" charset="-128"/>
              </a:rPr>
              <a:t>Entropy ~ 0.88</a:t>
            </a:r>
          </a:p>
          <a:p>
            <a:pPr>
              <a:buNone/>
            </a:pPr>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a:p>
            <a:endParaRPr lang="en-US">
              <a:ea typeface="ＭＳ Ｐゴシック" pitchFamily="-107" charset="-128"/>
              <a:cs typeface="ＭＳ Ｐゴシック" pitchFamily="-107" charset="-128"/>
            </a:endParaRPr>
          </a:p>
        </p:txBody>
      </p:sp>
      <p:sp>
        <p:nvSpPr>
          <p:cNvPr id="80900" name="Slide Number Placeholder 3"/>
          <p:cNvSpPr>
            <a:spLocks noGrp="1"/>
          </p:cNvSpPr>
          <p:nvPr>
            <p:ph type="sldNum" sz="quarter" idx="12"/>
          </p:nvPr>
        </p:nvSpPr>
        <p:spPr>
          <a:noFill/>
        </p:spPr>
        <p:txBody>
          <a:bodyPr/>
          <a:lstStyle/>
          <a:p>
            <a:fld id="{3FEBDF02-7729-F046-9DF5-040F0F7816C3}" type="slidenum">
              <a:rPr lang="en-US"/>
              <a:pPr/>
              <a:t>45</a:t>
            </a:fld>
            <a:endParaRPr lang="en-US"/>
          </a:p>
        </p:txBody>
      </p:sp>
      <p:pic>
        <p:nvPicPr>
          <p:cNvPr id="80901" name="Picture 5"/>
          <p:cNvPicPr>
            <a:picLocks noChangeAspect="1" noChangeArrowheads="1"/>
          </p:cNvPicPr>
          <p:nvPr/>
        </p:nvPicPr>
        <p:blipFill>
          <a:blip r:embed="rId3" cstate="print"/>
          <a:srcRect/>
          <a:stretch>
            <a:fillRect/>
          </a:stretch>
        </p:blipFill>
        <p:spPr bwMode="auto">
          <a:xfrm>
            <a:off x="771525" y="2357438"/>
            <a:ext cx="5157788" cy="4500562"/>
          </a:xfrm>
          <a:prstGeom prst="rect">
            <a:avLst/>
          </a:prstGeom>
          <a:noFill/>
          <a:ln w="9525">
            <a:noFill/>
            <a:miter lim="800000"/>
            <a:headEnd/>
            <a:tailEnd/>
          </a:ln>
        </p:spPr>
      </p:pic>
      <p:sp>
        <p:nvSpPr>
          <p:cNvPr id="6" name="Rectangle 5"/>
          <p:cNvSpPr/>
          <p:nvPr/>
        </p:nvSpPr>
        <p:spPr>
          <a:xfrm>
            <a:off x="5796136" y="4437112"/>
            <a:ext cx="3347864" cy="2369880"/>
          </a:xfrm>
          <a:prstGeom prst="rect">
            <a:avLst/>
          </a:prstGeom>
        </p:spPr>
        <p:txBody>
          <a:bodyPr wrap="square">
            <a:spAutoFit/>
          </a:bodyPr>
          <a:lstStyle/>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Observe +’s and –’s and estimate what is the noise level</a:t>
            </a:r>
          </a:p>
          <a:p>
            <a:pPr marL="342900" lvl="0" indent="-342900" eaLnBrk="1" hangingPunct="1">
              <a:spcBef>
                <a:spcPct val="40000"/>
              </a:spcBef>
              <a:buClr>
                <a:srgbClr val="003366"/>
              </a:buClr>
              <a:buSzPct val="75000"/>
              <a:buFont typeface="Wingdings" pitchFamily="-107" charset="2"/>
              <a:buChar char="l"/>
            </a:pPr>
            <a:r>
              <a:rPr lang="en-US" sz="2000" kern="0" smtClean="0">
                <a:solidFill>
                  <a:srgbClr val="003366"/>
                </a:solidFill>
                <a:latin typeface="Arial"/>
                <a:ea typeface="ＭＳ Ｐゴシック" pitchFamily="-107" charset="-128"/>
                <a:cs typeface="ＭＳ Ｐゴシック" pitchFamily="-107" charset="-128"/>
              </a:rPr>
              <a:t>Find the distribution of possible </a:t>
            </a:r>
            <a:r>
              <a:rPr lang="en-US" sz="2000" b="1" kern="0" smtClean="0">
                <a:solidFill>
                  <a:srgbClr val="003366"/>
                </a:solidFill>
                <a:latin typeface="Arial"/>
                <a:ea typeface="ＭＳ Ｐゴシック" pitchFamily="-107" charset="-128"/>
                <a:cs typeface="ＭＳ Ｐゴシック" pitchFamily="-107" charset="-128"/>
              </a:rPr>
              <a:t>quality of labelers for the example</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3AFACC70-B5FE-6044-988C-36D40616ACE6}" type="slidenum">
              <a:rPr lang="en-US"/>
              <a:pPr/>
              <a:t>46</a:t>
            </a:fld>
            <a:endParaRPr lang="en-US"/>
          </a:p>
        </p:txBody>
      </p:sp>
      <p:sp>
        <p:nvSpPr>
          <p:cNvPr id="89091" name="AutoShape 2"/>
          <p:cNvSpPr>
            <a:spLocks noGrp="1" noChangeArrowheads="1"/>
          </p:cNvSpPr>
          <p:nvPr>
            <p:ph type="title"/>
          </p:nvPr>
        </p:nvSpPr>
        <p:spPr>
          <a:xfrm>
            <a:off x="762000" y="304800"/>
            <a:ext cx="8382000" cy="1143000"/>
          </a:xfrm>
        </p:spPr>
        <p:txBody>
          <a:bodyPr/>
          <a:lstStyle/>
          <a:p>
            <a:pPr eaLnBrk="1" hangingPunct="1"/>
            <a:r>
              <a:rPr lang="en-US" smtClean="0">
                <a:ea typeface="ＭＳ Ｐゴシック" pitchFamily="-107" charset="-128"/>
                <a:cs typeface="ＭＳ Ｐゴシック" pitchFamily="-107" charset="-128"/>
              </a:rPr>
              <a:t>Computing Label Uncertainty</a:t>
            </a:r>
            <a:endParaRPr lang="en-US">
              <a:ea typeface="ＭＳ Ｐゴシック" pitchFamily="-107" charset="-128"/>
              <a:cs typeface="ＭＳ Ｐゴシック" pitchFamily="-107" charset="-128"/>
            </a:endParaRPr>
          </a:p>
        </p:txBody>
      </p:sp>
      <p:sp>
        <p:nvSpPr>
          <p:cNvPr id="89092" name="Rectangle 3"/>
          <p:cNvSpPr>
            <a:spLocks noGrp="1" noChangeArrowheads="1"/>
          </p:cNvSpPr>
          <p:nvPr>
            <p:ph type="body" idx="1"/>
          </p:nvPr>
        </p:nvSpPr>
        <p:spPr>
          <a:xfrm>
            <a:off x="683568" y="1916832"/>
            <a:ext cx="8568878" cy="3671887"/>
          </a:xfrm>
        </p:spPr>
        <p:txBody>
          <a:bodyPr/>
          <a:lstStyle/>
          <a:p>
            <a:pPr eaLnBrk="1" hangingPunct="1">
              <a:spcBef>
                <a:spcPct val="40000"/>
              </a:spcBef>
            </a:pPr>
            <a:r>
              <a:rPr lang="en-US" sz="2400" smtClean="0">
                <a:ea typeface="ＭＳ Ｐゴシック" pitchFamily="-107" charset="-128"/>
                <a:cs typeface="ＭＳ Ｐゴシック" pitchFamily="-107" charset="-128"/>
              </a:rPr>
              <a:t>Once we know the (stochastic) quality of the workers, we can estimate </a:t>
            </a:r>
            <a:r>
              <a:rPr lang="en-US" sz="2400" b="1" smtClean="0">
                <a:ea typeface="ＭＳ Ｐゴシック" pitchFamily="-107" charset="-128"/>
                <a:cs typeface="ＭＳ Ｐゴシック" pitchFamily="-107" charset="-128"/>
              </a:rPr>
              <a:t>Pr(+|pos, </a:t>
            </a:r>
            <a:r>
              <a:rPr lang="en-US" sz="2400" b="1" err="1" smtClean="0">
                <a:ea typeface="ＭＳ Ｐゴシック" pitchFamily="-107" charset="-128"/>
                <a:cs typeface="ＭＳ Ｐゴシック" pitchFamily="-107" charset="-128"/>
              </a:rPr>
              <a:t>neg</a:t>
            </a:r>
            <a:r>
              <a:rPr lang="en-US" sz="2400" b="1" smtClean="0">
                <a:ea typeface="ＭＳ Ｐゴシック" pitchFamily="-107" charset="-128"/>
                <a:cs typeface="ＭＳ Ｐゴシック" pitchFamily="-107" charset="-128"/>
              </a:rPr>
              <a:t>)</a:t>
            </a:r>
          </a:p>
          <a:p>
            <a:pPr eaLnBrk="1" hangingPunct="1">
              <a:spcBef>
                <a:spcPct val="40000"/>
              </a:spcBef>
            </a:pPr>
            <a:r>
              <a:rPr lang="en-US" sz="2400" b="1" smtClean="0">
                <a:ea typeface="ＭＳ Ｐゴシック" pitchFamily="-107" charset="-128"/>
                <a:cs typeface="ＭＳ Ｐゴシック" pitchFamily="-107" charset="-128"/>
              </a:rPr>
              <a:t>Allocate labels to cases with Pr(+|pos, </a:t>
            </a:r>
            <a:r>
              <a:rPr lang="en-US" sz="2400" b="1" err="1" smtClean="0">
                <a:ea typeface="ＭＳ Ｐゴシック" pitchFamily="-107" charset="-128"/>
                <a:cs typeface="ＭＳ Ｐゴシック" pitchFamily="-107" charset="-128"/>
              </a:rPr>
              <a:t>neg</a:t>
            </a:r>
            <a:r>
              <a:rPr lang="en-US" sz="2400" b="1" smtClean="0">
                <a:ea typeface="ＭＳ Ｐゴシック" pitchFamily="-107" charset="-128"/>
                <a:cs typeface="ＭＳ Ｐゴシック" pitchFamily="-107" charset="-128"/>
              </a:rPr>
              <a:t>) close to 0.5</a:t>
            </a:r>
          </a:p>
        </p:txBody>
      </p:sp>
      <p:pic>
        <p:nvPicPr>
          <p:cNvPr id="21" name="Picture 5"/>
          <p:cNvPicPr>
            <a:picLocks noChangeAspect="1" noChangeArrowheads="1"/>
          </p:cNvPicPr>
          <p:nvPr/>
        </p:nvPicPr>
        <p:blipFill>
          <a:blip r:embed="rId3" cstate="print"/>
          <a:srcRect/>
          <a:stretch>
            <a:fillRect/>
          </a:stretch>
        </p:blipFill>
        <p:spPr bwMode="auto">
          <a:xfrm>
            <a:off x="0" y="3284984"/>
            <a:ext cx="4094790" cy="3573016"/>
          </a:xfrm>
          <a:prstGeom prst="rect">
            <a:avLst/>
          </a:prstGeom>
          <a:noFill/>
          <a:ln w="9525">
            <a:noFill/>
            <a:miter lim="800000"/>
            <a:headEnd/>
            <a:tailEnd/>
          </a:ln>
        </p:spPr>
      </p:pic>
      <p:pic>
        <p:nvPicPr>
          <p:cNvPr id="117761" name="Picture 1"/>
          <p:cNvPicPr>
            <a:picLocks noChangeAspect="1" noChangeArrowheads="1"/>
          </p:cNvPicPr>
          <p:nvPr/>
        </p:nvPicPr>
        <p:blipFill>
          <a:blip r:embed="rId4" cstate="print"/>
          <a:srcRect/>
          <a:stretch>
            <a:fillRect/>
          </a:stretch>
        </p:blipFill>
        <p:spPr bwMode="auto">
          <a:xfrm>
            <a:off x="3716858" y="3717032"/>
            <a:ext cx="5427142" cy="1139527"/>
          </a:xfrm>
          <a:prstGeom prst="rect">
            <a:avLst/>
          </a:prstGeom>
          <a:noFill/>
          <a:ln w="9525">
            <a:noFill/>
            <a:miter lim="800000"/>
            <a:headEnd/>
            <a:tailEnd/>
          </a:ln>
        </p:spPr>
      </p:pic>
      <p:sp>
        <p:nvSpPr>
          <p:cNvPr id="22" name="Rectangle 21"/>
          <p:cNvSpPr/>
          <p:nvPr/>
        </p:nvSpPr>
        <p:spPr>
          <a:xfrm>
            <a:off x="4427984" y="5085184"/>
            <a:ext cx="3768980" cy="369332"/>
          </a:xfrm>
          <a:prstGeom prst="rect">
            <a:avLst/>
          </a:prstGeom>
        </p:spPr>
        <p:txBody>
          <a:bodyPr wrap="none">
            <a:spAutoFit/>
          </a:bodyPr>
          <a:lstStyle/>
          <a:p>
            <a:r>
              <a:rPr lang="en-US" smtClean="0">
                <a:ea typeface="ＭＳ Ｐゴシック" pitchFamily="-107" charset="-128"/>
                <a:cs typeface="ＭＳ Ｐゴシック" pitchFamily="-107" charset="-128"/>
              </a:rPr>
              <a:t>Estimate the prior Pr(+) by iterating</a:t>
            </a:r>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AA523220-F48A-DF4C-96D0-1E8BFADCC943}" type="slidenum">
              <a:rPr lang="en-US"/>
              <a:pPr/>
              <a:t>47</a:t>
            </a:fld>
            <a:endParaRPr lang="en-US"/>
          </a:p>
        </p:txBody>
      </p:sp>
      <p:sp>
        <p:nvSpPr>
          <p:cNvPr id="91139" name="AutoShape 2"/>
          <p:cNvSpPr>
            <a:spLocks noGrp="1" noChangeArrowheads="1"/>
          </p:cNvSpPr>
          <p:nvPr>
            <p:ph type="title"/>
          </p:nvPr>
        </p:nvSpPr>
        <p:spPr>
          <a:xfrm>
            <a:off x="762000" y="381000"/>
            <a:ext cx="7924800" cy="1143000"/>
          </a:xfrm>
          <a:solidFill>
            <a:srgbClr val="FFFFFF"/>
          </a:solidFill>
        </p:spPr>
        <p:txBody>
          <a:bodyPr/>
          <a:lstStyle/>
          <a:p>
            <a:pPr eaLnBrk="1" hangingPunct="1"/>
            <a:r>
              <a:rPr lang="en-US" sz="2800">
                <a:ea typeface="ＭＳ Ｐゴシック" pitchFamily="-107" charset="-128"/>
                <a:cs typeface="ＭＳ Ｐゴシック" pitchFamily="-107" charset="-128"/>
              </a:rPr>
              <a:t>Another strategy</a:t>
            </a:r>
            <a:r>
              <a:rPr lang="en-US" sz="3200">
                <a:ea typeface="ＭＳ Ｐゴシック" pitchFamily="-107" charset="-128"/>
                <a:cs typeface="ＭＳ Ｐゴシック" pitchFamily="-107" charset="-128"/>
              </a:rPr>
              <a:t>:</a:t>
            </a:r>
            <a:br>
              <a:rPr lang="en-US" sz="3200">
                <a:ea typeface="ＭＳ Ｐゴシック" pitchFamily="-107" charset="-128"/>
                <a:cs typeface="ＭＳ Ｐゴシック" pitchFamily="-107" charset="-128"/>
              </a:rPr>
            </a:br>
            <a:r>
              <a:rPr lang="en-US">
                <a:ea typeface="ＭＳ Ｐゴシック" pitchFamily="-107" charset="-128"/>
                <a:cs typeface="ＭＳ Ｐゴシック" pitchFamily="-107" charset="-128"/>
              </a:rPr>
              <a:t>Model Uncertainty (MU)</a:t>
            </a:r>
            <a:endParaRPr lang="en-US" baseline="-25000">
              <a:ea typeface="ＭＳ Ｐゴシック" pitchFamily="-107" charset="-128"/>
              <a:cs typeface="ＭＳ Ｐゴシック" pitchFamily="-107" charset="-128"/>
            </a:endParaRPr>
          </a:p>
        </p:txBody>
      </p:sp>
      <p:sp>
        <p:nvSpPr>
          <p:cNvPr id="91140" name="Rectangle 3"/>
          <p:cNvSpPr>
            <a:spLocks noGrp="1" noChangeArrowheads="1"/>
          </p:cNvSpPr>
          <p:nvPr>
            <p:ph type="body" idx="1"/>
          </p:nvPr>
        </p:nvSpPr>
        <p:spPr>
          <a:xfrm>
            <a:off x="857250" y="1981200"/>
            <a:ext cx="5946775" cy="4572000"/>
          </a:xfrm>
        </p:spPr>
        <p:txBody>
          <a:bodyPr/>
          <a:lstStyle/>
          <a:p>
            <a:pPr eaLnBrk="1" hangingPunct="1">
              <a:spcBef>
                <a:spcPct val="40000"/>
              </a:spcBef>
            </a:pPr>
            <a:r>
              <a:rPr lang="en-US" sz="2400">
                <a:ea typeface="ＭＳ Ｐゴシック" pitchFamily="-107" charset="-128"/>
                <a:cs typeface="ＭＳ Ｐゴシック" pitchFamily="-107" charset="-128"/>
              </a:rPr>
              <a:t>Learning</a:t>
            </a:r>
            <a:r>
              <a:rPr lang="en-US" sz="2400" smtClean="0">
                <a:ea typeface="ＭＳ Ｐゴシック" pitchFamily="-107" charset="-128"/>
                <a:cs typeface="ＭＳ Ｐゴシック" pitchFamily="-107" charset="-128"/>
              </a:rPr>
              <a:t> models </a:t>
            </a:r>
            <a:r>
              <a:rPr lang="en-US" sz="2400">
                <a:ea typeface="ＭＳ Ｐゴシック" pitchFamily="-107" charset="-128"/>
                <a:cs typeface="ＭＳ Ｐゴシック" pitchFamily="-107" charset="-128"/>
              </a:rPr>
              <a:t>of the data provides an alternative source of information about label </a:t>
            </a:r>
            <a:r>
              <a:rPr lang="en-US" sz="2400" smtClean="0">
                <a:ea typeface="ＭＳ Ｐゴシック" pitchFamily="-107" charset="-128"/>
                <a:cs typeface="ＭＳ Ｐゴシック" pitchFamily="-107" charset="-128"/>
              </a:rPr>
              <a:t>certainty</a:t>
            </a:r>
          </a:p>
          <a:p>
            <a:pPr eaLnBrk="1" hangingPunct="1">
              <a:spcBef>
                <a:spcPct val="40000"/>
              </a:spcBef>
            </a:pPr>
            <a:r>
              <a:rPr lang="en-US" sz="2400" b="1" u="sng" smtClean="0">
                <a:solidFill>
                  <a:srgbClr val="C00000"/>
                </a:solidFill>
                <a:ea typeface="ＭＳ Ｐゴシック" pitchFamily="-107" charset="-128"/>
                <a:cs typeface="ＭＳ Ｐゴシック" pitchFamily="-107" charset="-128"/>
              </a:rPr>
              <a:t>Model </a:t>
            </a:r>
            <a:r>
              <a:rPr lang="en-US" sz="2400" b="1" u="sng">
                <a:solidFill>
                  <a:srgbClr val="C00000"/>
                </a:solidFill>
                <a:ea typeface="ＭＳ Ｐゴシック" pitchFamily="-107" charset="-128"/>
                <a:cs typeface="ＭＳ Ｐゴシック" pitchFamily="-107" charset="-128"/>
              </a:rPr>
              <a:t>uncertainty</a:t>
            </a:r>
            <a:r>
              <a:rPr lang="en-US" sz="2400">
                <a:solidFill>
                  <a:srgbClr val="FF0000"/>
                </a:solidFill>
                <a:ea typeface="ＭＳ Ｐゴシック" pitchFamily="-107" charset="-128"/>
                <a:cs typeface="ＭＳ Ｐゴシック" pitchFamily="-107" charset="-128"/>
              </a:rPr>
              <a:t>: </a:t>
            </a:r>
            <a:r>
              <a:rPr lang="en-US" sz="2400">
                <a:ea typeface="ＭＳ Ｐゴシック" pitchFamily="-107" charset="-128"/>
                <a:cs typeface="ＭＳ Ｐゴシック" pitchFamily="-107" charset="-128"/>
              </a:rPr>
              <a:t>get more labels for instances that cause model uncertainty</a:t>
            </a:r>
          </a:p>
          <a:p>
            <a:pPr eaLnBrk="1" hangingPunct="1">
              <a:spcBef>
                <a:spcPct val="40000"/>
              </a:spcBef>
            </a:pPr>
            <a:r>
              <a:rPr lang="en-US" sz="2400">
                <a:ea typeface="ＭＳ Ｐゴシック" pitchFamily="-107" charset="-128"/>
                <a:cs typeface="ＭＳ Ｐゴシック" pitchFamily="-107" charset="-128"/>
              </a:rPr>
              <a:t>Intuition?</a:t>
            </a:r>
          </a:p>
          <a:p>
            <a:pPr lvl="1" eaLnBrk="1" hangingPunct="1">
              <a:spcBef>
                <a:spcPct val="40000"/>
              </a:spcBef>
            </a:pPr>
            <a:r>
              <a:rPr lang="en-US" sz="2000" b="1">
                <a:solidFill>
                  <a:srgbClr val="C00000"/>
                </a:solidFill>
              </a:rPr>
              <a:t>for modeling</a:t>
            </a:r>
            <a:r>
              <a:rPr lang="en-US" sz="2000">
                <a:solidFill>
                  <a:srgbClr val="FF0000"/>
                </a:solidFill>
              </a:rPr>
              <a:t>: </a:t>
            </a:r>
            <a:r>
              <a:rPr lang="en-US" sz="2000"/>
              <a:t>why improve training data quality if model already is certain there?</a:t>
            </a:r>
          </a:p>
          <a:p>
            <a:pPr lvl="1" eaLnBrk="1" hangingPunct="1">
              <a:spcBef>
                <a:spcPct val="40000"/>
              </a:spcBef>
            </a:pPr>
            <a:r>
              <a:rPr lang="en-US" sz="2000" b="1">
                <a:solidFill>
                  <a:srgbClr val="C00000"/>
                </a:solidFill>
              </a:rPr>
              <a:t>for data quality</a:t>
            </a:r>
            <a:r>
              <a:rPr lang="en-US" sz="2000">
                <a:solidFill>
                  <a:srgbClr val="FF0000"/>
                </a:solidFill>
              </a:rPr>
              <a:t>, </a:t>
            </a:r>
            <a:r>
              <a:rPr lang="en-US" sz="2000"/>
              <a:t>low-certainty “regions” may be due to incorrect labeling of corresponding </a:t>
            </a:r>
            <a:r>
              <a:rPr lang="en-US" sz="2000" smtClean="0"/>
              <a:t>instances</a:t>
            </a:r>
          </a:p>
          <a:p>
            <a:pPr eaLnBrk="1" hangingPunct="1">
              <a:spcBef>
                <a:spcPct val="40000"/>
              </a:spcBef>
            </a:pPr>
            <a:r>
              <a:rPr lang="en-US" b="1" smtClean="0"/>
              <a:t>This is NOT active learning</a:t>
            </a:r>
            <a:endParaRPr lang="en-US" b="1"/>
          </a:p>
        </p:txBody>
      </p:sp>
      <p:sp>
        <p:nvSpPr>
          <p:cNvPr id="91141" name="Rectangle 4"/>
          <p:cNvSpPr>
            <a:spLocks noChangeArrowheads="1"/>
          </p:cNvSpPr>
          <p:nvPr/>
        </p:nvSpPr>
        <p:spPr bwMode="auto">
          <a:xfrm>
            <a:off x="0" y="3262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1142" name="Rectangle 6"/>
          <p:cNvSpPr>
            <a:spLocks noChangeArrowheads="1"/>
          </p:cNvSpPr>
          <p:nvPr/>
        </p:nvSpPr>
        <p:spPr bwMode="auto">
          <a:xfrm>
            <a:off x="0" y="3175000"/>
            <a:ext cx="184150" cy="366713"/>
          </a:xfrm>
          <a:prstGeom prst="rect">
            <a:avLst/>
          </a:prstGeom>
          <a:noFill/>
          <a:ln w="9525">
            <a:noFill/>
            <a:miter lim="800000"/>
            <a:headEnd/>
            <a:tailEnd/>
          </a:ln>
        </p:spPr>
        <p:txBody>
          <a:bodyPr wrap="none" anchor="ctr">
            <a:prstTxWarp prst="textNoShape">
              <a:avLst/>
            </a:prstTxWarp>
            <a:spAutoFit/>
          </a:bodyPr>
          <a:lstStyle/>
          <a:p>
            <a:endParaRPr lang="en-US"/>
          </a:p>
        </p:txBody>
      </p:sp>
      <p:grpSp>
        <p:nvGrpSpPr>
          <p:cNvPr id="2" name="Group 190"/>
          <p:cNvGrpSpPr>
            <a:grpSpLocks/>
          </p:cNvGrpSpPr>
          <p:nvPr/>
        </p:nvGrpSpPr>
        <p:grpSpPr bwMode="auto">
          <a:xfrm>
            <a:off x="7308850" y="3933825"/>
            <a:ext cx="1485900" cy="1371600"/>
            <a:chOff x="7477" y="3191"/>
            <a:chExt cx="1950" cy="1852"/>
          </a:xfrm>
        </p:grpSpPr>
        <p:sp>
          <p:nvSpPr>
            <p:cNvPr id="91166" name="AutoShape 191"/>
            <p:cNvSpPr>
              <a:spLocks noChangeArrowheads="1"/>
            </p:cNvSpPr>
            <p:nvPr/>
          </p:nvSpPr>
          <p:spPr bwMode="auto">
            <a:xfrm>
              <a:off x="7477" y="3191"/>
              <a:ext cx="1950" cy="18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1 h 21600"/>
                <a:gd name="T26" fmla="*/ 18432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prstTxWarp prst="textNoShape">
                <a:avLst/>
              </a:prstTxWarp>
            </a:bodyPr>
            <a:lstStyle/>
            <a:p>
              <a:pPr eaLnBrk="1" hangingPunct="1"/>
              <a:endParaRPr lang="en-US" sz="7200"/>
            </a:p>
          </p:txBody>
        </p:sp>
        <p:sp>
          <p:nvSpPr>
            <p:cNvPr id="91167" name="Text Box 192"/>
            <p:cNvSpPr txBox="1">
              <a:spLocks noChangeArrowheads="1"/>
            </p:cNvSpPr>
            <p:nvPr/>
          </p:nvSpPr>
          <p:spPr bwMode="auto">
            <a:xfrm>
              <a:off x="8077" y="4580"/>
              <a:ext cx="900" cy="308"/>
            </a:xfrm>
            <a:prstGeom prst="rect">
              <a:avLst/>
            </a:prstGeom>
            <a:solidFill>
              <a:srgbClr val="FFFFFF"/>
            </a:solidFill>
            <a:ln w="9525">
              <a:noFill/>
              <a:miter lim="800000"/>
              <a:headEnd/>
              <a:tailEnd/>
            </a:ln>
          </p:spPr>
          <p:txBody>
            <a:bodyPr>
              <a:prstTxWarp prst="textNoShape">
                <a:avLst/>
              </a:prstTxWarp>
            </a:bodyPr>
            <a:lstStyle/>
            <a:p>
              <a:r>
                <a:rPr lang="en-US" sz="1200">
                  <a:latin typeface="Times New Roman" pitchFamily="-107" charset="0"/>
                </a:rPr>
                <a:t>Models</a:t>
              </a:r>
              <a:endParaRPr lang="en-US"/>
            </a:p>
          </p:txBody>
        </p:sp>
        <p:sp>
          <p:nvSpPr>
            <p:cNvPr id="91168" name="Text Box 193"/>
            <p:cNvSpPr txBox="1">
              <a:spLocks noChangeArrowheads="1"/>
            </p:cNvSpPr>
            <p:nvPr/>
          </p:nvSpPr>
          <p:spPr bwMode="auto">
            <a:xfrm>
              <a:off x="7927" y="3191"/>
              <a:ext cx="1050" cy="463"/>
            </a:xfrm>
            <a:prstGeom prst="rect">
              <a:avLst/>
            </a:prstGeom>
            <a:noFill/>
            <a:ln w="9525">
              <a:noFill/>
              <a:miter lim="800000"/>
              <a:headEnd/>
              <a:tailEnd/>
            </a:ln>
          </p:spPr>
          <p:txBody>
            <a:bodyPr>
              <a:prstTxWarp prst="textNoShape">
                <a:avLst/>
              </a:prstTxWarp>
            </a:bodyPr>
            <a:lstStyle/>
            <a:p>
              <a:r>
                <a:rPr lang="en-US" sz="1200">
                  <a:latin typeface="Times New Roman" pitchFamily="-107" charset="0"/>
                </a:rPr>
                <a:t>Examples</a:t>
              </a:r>
              <a:endParaRPr lang="en-US"/>
            </a:p>
          </p:txBody>
        </p:sp>
        <p:sp>
          <p:nvSpPr>
            <p:cNvPr id="91169" name="AutoShape 194"/>
            <p:cNvSpPr>
              <a:spLocks noChangeArrowheads="1"/>
            </p:cNvSpPr>
            <p:nvPr/>
          </p:nvSpPr>
          <p:spPr bwMode="auto">
            <a:xfrm>
              <a:off x="8977" y="3654"/>
              <a:ext cx="300" cy="1080"/>
            </a:xfrm>
            <a:prstGeom prst="curvedLeftArrow">
              <a:avLst>
                <a:gd name="adj1" fmla="val 72000"/>
                <a:gd name="adj2" fmla="val 144000"/>
                <a:gd name="adj3" fmla="val 41667"/>
              </a:avLst>
            </a:prstGeom>
            <a:solidFill>
              <a:srgbClr val="FFFFFF"/>
            </a:solidFill>
            <a:ln w="9525">
              <a:solidFill>
                <a:srgbClr val="000000"/>
              </a:solidFill>
              <a:miter lim="800000"/>
              <a:headEnd/>
              <a:tailEnd/>
            </a:ln>
          </p:spPr>
          <p:txBody>
            <a:bodyPr>
              <a:prstTxWarp prst="textNoShape">
                <a:avLst/>
              </a:prstTxWarp>
            </a:bodyPr>
            <a:lstStyle/>
            <a:p>
              <a:pPr eaLnBrk="1" hangingPunct="1"/>
              <a:endParaRPr lang="en-US" sz="7200"/>
            </a:p>
          </p:txBody>
        </p:sp>
        <p:sp>
          <p:nvSpPr>
            <p:cNvPr id="91170" name="AutoShape 195"/>
            <p:cNvSpPr>
              <a:spLocks noChangeArrowheads="1"/>
            </p:cNvSpPr>
            <p:nvPr/>
          </p:nvSpPr>
          <p:spPr bwMode="auto">
            <a:xfrm rot="9643499" flipH="1">
              <a:off x="7622" y="3631"/>
              <a:ext cx="301" cy="1127"/>
            </a:xfrm>
            <a:prstGeom prst="curvedRightArrow">
              <a:avLst>
                <a:gd name="adj1" fmla="val 74884"/>
                <a:gd name="adj2" fmla="val 149767"/>
                <a:gd name="adj3" fmla="val 33333"/>
              </a:avLst>
            </a:prstGeom>
            <a:solidFill>
              <a:srgbClr val="FFFFFF"/>
            </a:solidFill>
            <a:ln w="9525">
              <a:solidFill>
                <a:srgbClr val="000000"/>
              </a:solidFill>
              <a:miter lim="800000"/>
              <a:headEnd/>
              <a:tailEnd/>
            </a:ln>
          </p:spPr>
          <p:txBody>
            <a:bodyPr rot="10800000">
              <a:prstTxWarp prst="textNoShape">
                <a:avLst/>
              </a:prstTxWarp>
            </a:bodyPr>
            <a:lstStyle/>
            <a:p>
              <a:pPr eaLnBrk="1" hangingPunct="1"/>
              <a:endParaRPr lang="en-US" sz="7200"/>
            </a:p>
          </p:txBody>
        </p:sp>
      </p:grpSp>
      <p:sp>
        <p:nvSpPr>
          <p:cNvPr id="91144" name="Text Box 42"/>
          <p:cNvSpPr txBox="1">
            <a:spLocks noChangeArrowheads="1"/>
          </p:cNvSpPr>
          <p:nvPr/>
        </p:nvSpPr>
        <p:spPr bwMode="auto">
          <a:xfrm>
            <a:off x="6912768" y="5229200"/>
            <a:ext cx="2267744"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a:solidFill>
                  <a:srgbClr val="C00000"/>
                </a:solidFill>
              </a:rPr>
              <a:t>Self-healing </a:t>
            </a:r>
            <a:r>
              <a:rPr lang="en-US" smtClean="0">
                <a:solidFill>
                  <a:srgbClr val="C00000"/>
                </a:solidFill>
              </a:rPr>
              <a:t>process</a:t>
            </a:r>
            <a:br>
              <a:rPr lang="en-US" smtClean="0">
                <a:solidFill>
                  <a:srgbClr val="C00000"/>
                </a:solidFill>
              </a:rPr>
            </a:br>
            <a:r>
              <a:rPr lang="en-US" smtClean="0">
                <a:solidFill>
                  <a:srgbClr val="C00000"/>
                </a:solidFill>
              </a:rPr>
              <a:t>examines irregularities in training data </a:t>
            </a:r>
            <a:endParaRPr lang="en-US">
              <a:solidFill>
                <a:srgbClr val="C00000"/>
              </a:solidFill>
            </a:endParaRPr>
          </a:p>
        </p:txBody>
      </p:sp>
      <p:sp>
        <p:nvSpPr>
          <p:cNvPr id="91145" name="TextBox 8"/>
          <p:cNvSpPr txBox="1">
            <a:spLocks noChangeArrowheads="1"/>
          </p:cNvSpPr>
          <p:nvPr/>
        </p:nvSpPr>
        <p:spPr bwMode="auto">
          <a:xfrm>
            <a:off x="6938963" y="5889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6" name="TextBox 9"/>
          <p:cNvSpPr txBox="1">
            <a:spLocks noChangeArrowheads="1"/>
          </p:cNvSpPr>
          <p:nvPr/>
        </p:nvSpPr>
        <p:spPr bwMode="auto">
          <a:xfrm>
            <a:off x="7091363" y="7413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7" name="TextBox 10"/>
          <p:cNvSpPr txBox="1">
            <a:spLocks noChangeArrowheads="1"/>
          </p:cNvSpPr>
          <p:nvPr/>
        </p:nvSpPr>
        <p:spPr bwMode="auto">
          <a:xfrm>
            <a:off x="7243763" y="8937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8" name="TextBox 11"/>
          <p:cNvSpPr txBox="1">
            <a:spLocks noChangeArrowheads="1"/>
          </p:cNvSpPr>
          <p:nvPr/>
        </p:nvSpPr>
        <p:spPr bwMode="auto">
          <a:xfrm>
            <a:off x="7396163" y="1046163"/>
            <a:ext cx="500062" cy="646112"/>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49" name="TextBox 12"/>
          <p:cNvSpPr txBox="1">
            <a:spLocks noChangeArrowheads="1"/>
          </p:cNvSpPr>
          <p:nvPr/>
        </p:nvSpPr>
        <p:spPr bwMode="auto">
          <a:xfrm>
            <a:off x="6500813" y="2317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0" name="TextBox 13"/>
          <p:cNvSpPr txBox="1">
            <a:spLocks noChangeArrowheads="1"/>
          </p:cNvSpPr>
          <p:nvPr/>
        </p:nvSpPr>
        <p:spPr bwMode="auto">
          <a:xfrm>
            <a:off x="6653213" y="384175"/>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1" name="TextBox 14"/>
          <p:cNvSpPr txBox="1">
            <a:spLocks noChangeArrowheads="1"/>
          </p:cNvSpPr>
          <p:nvPr/>
        </p:nvSpPr>
        <p:spPr bwMode="auto">
          <a:xfrm>
            <a:off x="7000875" y="762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2" name="TextBox 15"/>
          <p:cNvSpPr txBox="1">
            <a:spLocks noChangeArrowheads="1"/>
          </p:cNvSpPr>
          <p:nvPr/>
        </p:nvSpPr>
        <p:spPr bwMode="auto">
          <a:xfrm>
            <a:off x="7153275" y="228600"/>
            <a:ext cx="500063"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3" name="TextBox 16"/>
          <p:cNvSpPr txBox="1">
            <a:spLocks noChangeArrowheads="1"/>
          </p:cNvSpPr>
          <p:nvPr/>
        </p:nvSpPr>
        <p:spPr bwMode="auto">
          <a:xfrm>
            <a:off x="7510463" y="3746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91154" name="TextBox 17"/>
          <p:cNvSpPr txBox="1">
            <a:spLocks noChangeArrowheads="1"/>
          </p:cNvSpPr>
          <p:nvPr/>
        </p:nvSpPr>
        <p:spPr bwMode="auto">
          <a:xfrm>
            <a:off x="7662863" y="527050"/>
            <a:ext cx="500062" cy="646113"/>
          </a:xfrm>
          <a:prstGeom prst="rect">
            <a:avLst/>
          </a:prstGeom>
          <a:noFill/>
          <a:ln w="9525">
            <a:noFill/>
            <a:miter lim="800000"/>
            <a:headEnd/>
            <a:tailEnd/>
          </a:ln>
        </p:spPr>
        <p:txBody>
          <a:bodyPr>
            <a:prstTxWarp prst="textNoShape">
              <a:avLst/>
            </a:prstTxWarp>
            <a:spAutoFit/>
          </a:bodyPr>
          <a:lstStyle/>
          <a:p>
            <a:r>
              <a:rPr lang="en-US" b="1">
                <a:solidFill>
                  <a:srgbClr val="C00000"/>
                </a:solidFill>
              </a:rPr>
              <a:t>+ +</a:t>
            </a:r>
          </a:p>
        </p:txBody>
      </p:sp>
      <p:sp>
        <p:nvSpPr>
          <p:cNvPr id="45" name="TextBox 44"/>
          <p:cNvSpPr txBox="1"/>
          <p:nvPr/>
        </p:nvSpPr>
        <p:spPr>
          <a:xfrm>
            <a:off x="8081963" y="1603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6" name="TextBox 45"/>
          <p:cNvSpPr txBox="1"/>
          <p:nvPr/>
        </p:nvSpPr>
        <p:spPr>
          <a:xfrm>
            <a:off x="8234363" y="312738"/>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57" name="TextBox 46"/>
          <p:cNvSpPr txBox="1">
            <a:spLocks noChangeArrowheads="1"/>
          </p:cNvSpPr>
          <p:nvPr/>
        </p:nvSpPr>
        <p:spPr bwMode="auto">
          <a:xfrm>
            <a:off x="8439150" y="608013"/>
            <a:ext cx="500063" cy="708025"/>
          </a:xfrm>
          <a:prstGeom prst="rect">
            <a:avLst/>
          </a:prstGeom>
          <a:noFill/>
          <a:ln w="9525">
            <a:noFill/>
            <a:miter lim="800000"/>
            <a:headEnd/>
            <a:tailEnd/>
          </a:ln>
        </p:spPr>
        <p:txBody>
          <a:bodyPr>
            <a:prstTxWarp prst="textNoShape">
              <a:avLst/>
            </a:prstTxWarp>
            <a:spAutoFit/>
          </a:bodyPr>
          <a:lstStyle/>
          <a:p>
            <a:r>
              <a:rPr lang="en-US" sz="2000" b="1">
                <a:solidFill>
                  <a:srgbClr val="5B985B"/>
                </a:solidFill>
              </a:rPr>
              <a:t>- - - -</a:t>
            </a:r>
          </a:p>
        </p:txBody>
      </p:sp>
      <p:sp>
        <p:nvSpPr>
          <p:cNvPr id="48" name="TextBox 47"/>
          <p:cNvSpPr txBox="1"/>
          <p:nvPr/>
        </p:nvSpPr>
        <p:spPr>
          <a:xfrm>
            <a:off x="8582025" y="3032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49" name="TextBox 48"/>
          <p:cNvSpPr txBox="1"/>
          <p:nvPr/>
        </p:nvSpPr>
        <p:spPr>
          <a:xfrm>
            <a:off x="7867650" y="88900"/>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0" name="TextBox 49"/>
          <p:cNvSpPr txBox="1"/>
          <p:nvPr/>
        </p:nvSpPr>
        <p:spPr>
          <a:xfrm>
            <a:off x="7939088" y="608013"/>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1" name="TextBox 50"/>
          <p:cNvSpPr txBox="1"/>
          <p:nvPr/>
        </p:nvSpPr>
        <p:spPr>
          <a:xfrm>
            <a:off x="8010525" y="1014413"/>
            <a:ext cx="500063"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52" name="TextBox 51"/>
          <p:cNvSpPr txBox="1"/>
          <p:nvPr/>
        </p:nvSpPr>
        <p:spPr>
          <a:xfrm>
            <a:off x="8367713" y="809625"/>
            <a:ext cx="500062" cy="708025"/>
          </a:xfrm>
          <a:prstGeom prst="rect">
            <a:avLst/>
          </a:prstGeom>
          <a:noFill/>
        </p:spPr>
        <p:txBody>
          <a:bodyPr>
            <a:prstTxWarp prst="textNoShape">
              <a:avLst/>
            </a:prstTxWarp>
            <a:spAutoFit/>
          </a:bodyPr>
          <a:lstStyle/>
          <a:p>
            <a:r>
              <a:rPr lang="en-US" sz="2000" b="1">
                <a:solidFill>
                  <a:srgbClr val="5B985B"/>
                </a:solidFill>
              </a:rPr>
              <a:t>- - - -</a:t>
            </a:r>
          </a:p>
        </p:txBody>
      </p:sp>
      <p:sp>
        <p:nvSpPr>
          <p:cNvPr id="91163" name="TextBox 11"/>
          <p:cNvSpPr txBox="1">
            <a:spLocks noChangeArrowheads="1"/>
          </p:cNvSpPr>
          <p:nvPr/>
        </p:nvSpPr>
        <p:spPr bwMode="auto">
          <a:xfrm>
            <a:off x="8458200" y="471488"/>
            <a:ext cx="500063" cy="369887"/>
          </a:xfrm>
          <a:prstGeom prst="rect">
            <a:avLst/>
          </a:prstGeom>
          <a:noFill/>
          <a:ln w="9525">
            <a:noFill/>
            <a:miter lim="800000"/>
            <a:headEnd/>
            <a:tailEnd/>
          </a:ln>
        </p:spPr>
        <p:txBody>
          <a:bodyPr>
            <a:prstTxWarp prst="textNoShape">
              <a:avLst/>
            </a:prstTxWarp>
            <a:spAutoFit/>
          </a:bodyPr>
          <a:lstStyle/>
          <a:p>
            <a:r>
              <a:rPr lang="en-US" b="1">
                <a:solidFill>
                  <a:srgbClr val="C00000"/>
                </a:solidFill>
              </a:rPr>
              <a:t>+</a:t>
            </a:r>
          </a:p>
        </p:txBody>
      </p:sp>
      <p:sp>
        <p:nvSpPr>
          <p:cNvPr id="91164" name="Oval 53"/>
          <p:cNvSpPr>
            <a:spLocks noChangeArrowheads="1"/>
          </p:cNvSpPr>
          <p:nvPr/>
        </p:nvSpPr>
        <p:spPr bwMode="auto">
          <a:xfrm>
            <a:off x="6400800" y="319088"/>
            <a:ext cx="609600" cy="5334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91165" name="Oval 54"/>
          <p:cNvSpPr>
            <a:spLocks noChangeArrowheads="1"/>
          </p:cNvSpPr>
          <p:nvPr/>
        </p:nvSpPr>
        <p:spPr bwMode="auto">
          <a:xfrm>
            <a:off x="8382000" y="471488"/>
            <a:ext cx="457200" cy="381000"/>
          </a:xfrm>
          <a:prstGeom prst="ellipse">
            <a:avLst/>
          </a:prstGeom>
          <a:noFill/>
          <a:ln w="9525">
            <a:solidFill>
              <a:schemeClr val="tx1"/>
            </a:solidFill>
            <a:prstDash val="sysDash"/>
            <a:round/>
            <a:headEnd/>
            <a:tailEnd/>
          </a:ln>
        </p:spPr>
        <p:txBody>
          <a:bodyPr>
            <a:prstTxWarp prst="textNoShape">
              <a:avLst/>
            </a:prstTxWarp>
          </a:bodyPr>
          <a:lstStyle/>
          <a:p>
            <a:endParaRPr lang="en-US"/>
          </a:p>
        </p:txBody>
      </p:sp>
      <p:sp>
        <p:nvSpPr>
          <p:cNvPr id="35" name="TextBox 34"/>
          <p:cNvSpPr txBox="1"/>
          <p:nvPr/>
        </p:nvSpPr>
        <p:spPr>
          <a:xfrm>
            <a:off x="7315200" y="6519446"/>
            <a:ext cx="1828800" cy="338554"/>
          </a:xfrm>
          <a:prstGeom prst="rect">
            <a:avLst/>
          </a:prstGeom>
          <a:noFill/>
          <a:ln>
            <a:solidFill>
              <a:srgbClr val="FF0000"/>
            </a:solidFill>
          </a:ln>
        </p:spPr>
        <p:txBody>
          <a:bodyPr wrap="square" rtlCol="0">
            <a:spAutoFit/>
          </a:bodyPr>
          <a:lstStyle/>
          <a:p>
            <a:pPr algn="ctr"/>
            <a:r>
              <a:rPr lang="en-US" sz="1600" b="1" smtClean="0">
                <a:solidFill>
                  <a:srgbClr val="FF0000"/>
                </a:solidFill>
              </a:rPr>
              <a:t>KDD 2008</a:t>
            </a:r>
            <a:endParaRPr lang="en-US" sz="1600"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762000" y="533400"/>
            <a:ext cx="7924800" cy="1143000"/>
          </a:xfrm>
        </p:spPr>
        <p:txBody>
          <a:bodyPr/>
          <a:lstStyle/>
          <a:p>
            <a:r>
              <a:rPr lang="en-US" smtClean="0">
                <a:ea typeface="ＭＳ Ｐゴシック" pitchFamily="-107" charset="-128"/>
                <a:cs typeface="ＭＳ Ｐゴシック" pitchFamily="-107" charset="-128"/>
              </a:rPr>
              <a:t>Adult content classification</a:t>
            </a:r>
          </a:p>
        </p:txBody>
      </p:sp>
      <p:sp>
        <p:nvSpPr>
          <p:cNvPr id="138245" name="Slide Number Placeholder 4"/>
          <p:cNvSpPr>
            <a:spLocks noGrp="1"/>
          </p:cNvSpPr>
          <p:nvPr>
            <p:ph type="sldNum" sz="quarter" idx="12"/>
          </p:nvPr>
        </p:nvSpPr>
        <p:spPr>
          <a:noFill/>
        </p:spPr>
        <p:txBody>
          <a:bodyPr/>
          <a:lstStyle/>
          <a:p>
            <a:fld id="{7409EF4B-7D7D-4648-A9A1-6F1A67BF2411}" type="slidenum">
              <a:rPr lang="en-US" smtClean="0"/>
              <a:pPr/>
              <a:t>48</a:t>
            </a:fld>
            <a:endParaRPr lang="en-US" smtClean="0"/>
          </a:p>
        </p:txBody>
      </p:sp>
      <p:pic>
        <p:nvPicPr>
          <p:cNvPr id="138246" name="图片 1"/>
          <p:cNvPicPr>
            <a:picLocks noChangeAspect="1" noChangeArrowheads="1"/>
          </p:cNvPicPr>
          <p:nvPr/>
        </p:nvPicPr>
        <p:blipFill>
          <a:blip r:embed="rId2" cstate="print"/>
          <a:srcRect/>
          <a:stretch>
            <a:fillRect/>
          </a:stretch>
        </p:blipFill>
        <p:spPr bwMode="auto">
          <a:xfrm>
            <a:off x="762000" y="1981200"/>
            <a:ext cx="7467600"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866800"/>
          </a:xfrm>
        </p:spPr>
        <p:txBody>
          <a:bodyPr/>
          <a:lstStyle/>
          <a:p>
            <a:r>
              <a:rPr lang="en-US" smtClean="0"/>
              <a:t>Improving worker participation</a:t>
            </a:r>
            <a:endParaRPr lang="en-US"/>
          </a:p>
        </p:txBody>
      </p:sp>
      <p:sp>
        <p:nvSpPr>
          <p:cNvPr id="3" name="Text Placeholder 2"/>
          <p:cNvSpPr>
            <a:spLocks noGrp="1"/>
          </p:cNvSpPr>
          <p:nvPr>
            <p:ph type="body" sz="half" idx="1"/>
          </p:nvPr>
        </p:nvSpPr>
        <p:spPr>
          <a:xfrm>
            <a:off x="838200" y="2362200"/>
            <a:ext cx="7982272" cy="3724275"/>
          </a:xfrm>
        </p:spPr>
        <p:txBody>
          <a:bodyPr/>
          <a:lstStyle/>
          <a:p>
            <a:r>
              <a:rPr lang="en-US" smtClean="0"/>
              <a:t>With just labeling, workers are passively labeling whatever we give them</a:t>
            </a:r>
          </a:p>
          <a:p>
            <a:endParaRPr lang="en-US" smtClean="0"/>
          </a:p>
          <a:p>
            <a:r>
              <a:rPr lang="en-US" smtClean="0"/>
              <a:t>Why not asking them to search themselves? </a:t>
            </a:r>
            <a:endParaRPr lang="en-US"/>
          </a:p>
        </p:txBody>
      </p:sp>
      <p:sp>
        <p:nvSpPr>
          <p:cNvPr id="5" name="Slide Number Placeholder 4"/>
          <p:cNvSpPr>
            <a:spLocks noGrp="1"/>
          </p:cNvSpPr>
          <p:nvPr>
            <p:ph type="sldNum" sz="quarter" idx="12"/>
          </p:nvPr>
        </p:nvSpPr>
        <p:spPr/>
        <p:txBody>
          <a:bodyPr/>
          <a:lstStyle/>
          <a:p>
            <a:fld id="{43A336DD-60C2-824C-A18E-0E829CF64807}"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81000" y="0"/>
            <a:ext cx="10591800" cy="7162800"/>
          </a:xfrm>
          <a:prstGeom prst="rect">
            <a:avLst/>
          </a:prstGeom>
          <a:solidFill>
            <a:schemeClr val="bg1"/>
          </a:solidFill>
          <a:ln w="9525">
            <a:solidFill>
              <a:schemeClr val="tx1"/>
            </a:solidFill>
            <a:round/>
            <a:headEnd/>
            <a:tailEnd/>
          </a:ln>
        </p:spPr>
        <p:txBody>
          <a:bodyPr>
            <a:prstTxWarp prst="textNoShape">
              <a:avLst/>
            </a:prstTxWarp>
          </a:bodyPr>
          <a:lstStyle/>
          <a:p>
            <a:endParaRPr lang="en-US"/>
          </a:p>
          <a:p>
            <a:endParaRPr lang="en-US"/>
          </a:p>
        </p:txBody>
      </p:sp>
      <p:sp>
        <p:nvSpPr>
          <p:cNvPr id="21507" name="Title 1"/>
          <p:cNvSpPr>
            <a:spLocks noGrp="1"/>
          </p:cNvSpPr>
          <p:nvPr>
            <p:ph type="title"/>
          </p:nvPr>
        </p:nvSpPr>
        <p:spPr/>
        <p:txBody>
          <a:bodyPr/>
          <a:lstStyle/>
          <a:p>
            <a:endParaRPr lang="en-US">
              <a:ea typeface="ＭＳ Ｐゴシック" pitchFamily="-107" charset="-128"/>
              <a:cs typeface="ＭＳ Ｐゴシック" pitchFamily="-107" charset="-128"/>
            </a:endParaRPr>
          </a:p>
        </p:txBody>
      </p:sp>
      <p:pic>
        <p:nvPicPr>
          <p:cNvPr id="21508" name="Content Placeholder 4" descr="Picture 1.png"/>
          <p:cNvPicPr>
            <a:picLocks noGrp="1" noChangeAspect="1"/>
          </p:cNvPicPr>
          <p:nvPr>
            <p:ph idx="1"/>
          </p:nvPr>
        </p:nvPicPr>
        <p:blipFill>
          <a:blip r:embed="rId2" cstate="print"/>
          <a:srcRect/>
          <a:stretch>
            <a:fillRect/>
          </a:stretch>
        </p:blipFill>
        <p:spPr>
          <a:xfrm>
            <a:off x="-304800" y="188640"/>
            <a:ext cx="10411290" cy="6459810"/>
          </a:xfrm>
        </p:spPr>
      </p:pic>
      <p:sp>
        <p:nvSpPr>
          <p:cNvPr id="21509" name="Slide Number Placeholder 3"/>
          <p:cNvSpPr>
            <a:spLocks noGrp="1"/>
          </p:cNvSpPr>
          <p:nvPr>
            <p:ph type="sldNum" sz="quarter" idx="12"/>
          </p:nvPr>
        </p:nvSpPr>
        <p:spPr>
          <a:noFill/>
        </p:spPr>
        <p:txBody>
          <a:bodyPr/>
          <a:lstStyle/>
          <a:p>
            <a:fld id="{E1CD5FA6-217E-734E-9B6E-B503CD509351}" type="slidenum">
              <a:rPr lang="en-US" smtClean="0"/>
              <a:pPr/>
              <a:t>5</a:t>
            </a:fld>
            <a:endParaRPr lang="en-US"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CDE9F2-524B-504D-ADF7-73116A53CCF7}" type="slidenum">
              <a:rPr lang="en-US" smtClean="0"/>
              <a:pPr/>
              <a:t>50</a:t>
            </a:fld>
            <a:endParaRPr lang="en-US"/>
          </a:p>
        </p:txBody>
      </p:sp>
      <p:pic>
        <p:nvPicPr>
          <p:cNvPr id="183298" name="Picture 2">
            <a:hlinkClick r:id="rId2"/>
          </p:cNvPr>
          <p:cNvPicPr>
            <a:picLocks noChangeAspect="1" noChangeArrowheads="1"/>
          </p:cNvPicPr>
          <p:nvPr/>
        </p:nvPicPr>
        <p:blipFill>
          <a:blip r:embed="rId3" cstate="print"/>
          <a:srcRect/>
          <a:stretch>
            <a:fillRect/>
          </a:stretch>
        </p:blipFill>
        <p:spPr bwMode="auto">
          <a:xfrm>
            <a:off x="5476178" y="2420888"/>
            <a:ext cx="3667822" cy="2880320"/>
          </a:xfrm>
          <a:prstGeom prst="rect">
            <a:avLst/>
          </a:prstGeom>
          <a:noFill/>
          <a:ln w="9525">
            <a:noFill/>
            <a:miter lim="800000"/>
            <a:headEnd/>
            <a:tailEnd/>
          </a:ln>
        </p:spPr>
      </p:pic>
      <p:sp>
        <p:nvSpPr>
          <p:cNvPr id="4" name="AutoShape 2"/>
          <p:cNvSpPr txBox="1">
            <a:spLocks noChangeArrowheads="1"/>
          </p:cNvSpPr>
          <p:nvPr/>
        </p:nvSpPr>
        <p:spPr bwMode="auto">
          <a:xfrm>
            <a:off x="751656" y="404664"/>
            <a:ext cx="7924800" cy="1143000"/>
          </a:xfrm>
          <a:prstGeom prst="roundRect">
            <a:avLst>
              <a:gd name="adj" fmla="val 21667"/>
            </a:avLst>
          </a:prstGeom>
          <a:solidFill>
            <a:srgbClr val="FFFFFF"/>
          </a:solidFill>
          <a:ln w="9525">
            <a:noFill/>
            <a:round/>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1" u="none" strike="noStrike" kern="0" cap="none" spc="0" normalizeH="0" baseline="0" noProof="0" smtClean="0">
                <a:ln>
                  <a:noFill/>
                </a:ln>
                <a:solidFill>
                  <a:schemeClr val="tx2"/>
                </a:solidFill>
                <a:effectLst/>
                <a:uLnTx/>
                <a:uFillTx/>
                <a:latin typeface="+mj-lt"/>
                <a:ea typeface="ＭＳ Ｐゴシック" pitchFamily="-107" charset="-128"/>
                <a:cs typeface="ＭＳ Ｐゴシック" pitchFamily="-107" charset="-128"/>
              </a:rPr>
              <a:t>Guided</a:t>
            </a:r>
            <a:r>
              <a:rPr kumimoji="0" lang="en-US" sz="3600" b="1" i="0" u="none" strike="noStrike" kern="0" cap="none" spc="0" normalizeH="0" baseline="0" noProof="0" smtClean="0">
                <a:ln>
                  <a:noFill/>
                </a:ln>
                <a:solidFill>
                  <a:schemeClr val="tx2"/>
                </a:solidFill>
                <a:effectLst/>
                <a:uLnTx/>
                <a:uFillTx/>
                <a:latin typeface="+mj-lt"/>
                <a:ea typeface="ＭＳ Ｐゴシック" pitchFamily="-107" charset="-128"/>
                <a:cs typeface="ＭＳ Ｐゴシック" pitchFamily="-107" charset="-128"/>
              </a:rPr>
              <a:t> Learning</a:t>
            </a:r>
            <a:endParaRPr kumimoji="0" lang="en-US" sz="3600" b="1" i="0" u="none" strike="noStrike" kern="0" cap="none" spc="0" normalizeH="0" baseline="0" noProof="0">
              <a:ln>
                <a:noFill/>
              </a:ln>
              <a:solidFill>
                <a:srgbClr val="C00000"/>
              </a:solidFill>
              <a:effectLst/>
              <a:uLnTx/>
              <a:uFillTx/>
              <a:latin typeface="+mj-lt"/>
              <a:ea typeface="ＭＳ Ｐゴシック" pitchFamily="-107" charset="-128"/>
              <a:cs typeface="ＭＳ Ｐゴシック" pitchFamily="-107" charset="-128"/>
            </a:endParaRPr>
          </a:p>
        </p:txBody>
      </p:sp>
      <p:sp>
        <p:nvSpPr>
          <p:cNvPr id="5" name="Rectangle 4"/>
          <p:cNvSpPr/>
          <p:nvPr/>
        </p:nvSpPr>
        <p:spPr>
          <a:xfrm>
            <a:off x="755576" y="2204864"/>
            <a:ext cx="3995936" cy="3908762"/>
          </a:xfrm>
          <a:prstGeom prst="rect">
            <a:avLst/>
          </a:prstGeom>
        </p:spPr>
        <p:txBody>
          <a:bodyPr wrap="square">
            <a:spAutoFit/>
          </a:bodyPr>
          <a:lstStyle/>
          <a:p>
            <a:r>
              <a:rPr lang="en-US" sz="2800" smtClean="0"/>
              <a:t>Ask workers to </a:t>
            </a:r>
            <a:r>
              <a:rPr lang="en-US" sz="2800" b="1" i="1" smtClean="0">
                <a:solidFill>
                  <a:srgbClr val="C00000"/>
                </a:solidFill>
              </a:rPr>
              <a:t>find</a:t>
            </a:r>
            <a:r>
              <a:rPr lang="en-US" sz="2800" smtClean="0"/>
              <a:t> example web pages </a:t>
            </a:r>
            <a:r>
              <a:rPr lang="en-US" sz="2400" smtClean="0"/>
              <a:t>(great for “sparse” content)</a:t>
            </a:r>
            <a:endParaRPr lang="en-US" sz="2800" smtClean="0"/>
          </a:p>
          <a:p>
            <a:endParaRPr lang="en-US" sz="2800" smtClean="0"/>
          </a:p>
          <a:p>
            <a:endParaRPr lang="en-US" sz="2800" smtClean="0"/>
          </a:p>
          <a:p>
            <a:r>
              <a:rPr lang="en-US" sz="2800" smtClean="0"/>
              <a:t>After collecting enough examples, easy to build and test web page classifier</a:t>
            </a:r>
            <a:endParaRPr lang="en-US" sz="2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51</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Limits of Guided Learning</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7916863" cy="4753273"/>
          </a:xfrm>
        </p:spPr>
        <p:txBody>
          <a:bodyPr/>
          <a:lstStyle/>
          <a:p>
            <a:pPr eaLnBrk="1" hangingPunct="1">
              <a:lnSpc>
                <a:spcPct val="90000"/>
              </a:lnSpc>
              <a:spcBef>
                <a:spcPct val="40000"/>
              </a:spcBef>
            </a:pPr>
            <a:r>
              <a:rPr lang="en-US" smtClean="0"/>
              <a:t>No incentives for workers to find “new” content</a:t>
            </a:r>
          </a:p>
          <a:p>
            <a:pPr eaLnBrk="1" hangingPunct="1">
              <a:lnSpc>
                <a:spcPct val="90000"/>
              </a:lnSpc>
              <a:spcBef>
                <a:spcPct val="40000"/>
              </a:spcBef>
            </a:pPr>
            <a:endParaRPr lang="en-US" smtClean="0"/>
          </a:p>
          <a:p>
            <a:pPr eaLnBrk="1" hangingPunct="1">
              <a:lnSpc>
                <a:spcPct val="90000"/>
              </a:lnSpc>
              <a:spcBef>
                <a:spcPct val="40000"/>
              </a:spcBef>
            </a:pPr>
            <a:r>
              <a:rPr lang="en-US" smtClean="0"/>
              <a:t>After a while, submitted web pages similar to already submitted ones </a:t>
            </a:r>
          </a:p>
          <a:p>
            <a:pPr eaLnBrk="1" hangingPunct="1">
              <a:lnSpc>
                <a:spcPct val="90000"/>
              </a:lnSpc>
              <a:spcBef>
                <a:spcPct val="40000"/>
              </a:spcBef>
            </a:pPr>
            <a:endParaRPr lang="en-US" smtClean="0"/>
          </a:p>
          <a:p>
            <a:pPr eaLnBrk="1" hangingPunct="1">
              <a:lnSpc>
                <a:spcPct val="90000"/>
              </a:lnSpc>
              <a:spcBef>
                <a:spcPct val="40000"/>
              </a:spcBef>
            </a:pPr>
            <a:r>
              <a:rPr lang="en-US" smtClean="0"/>
              <a:t>No improvement for classifier</a:t>
            </a:r>
          </a:p>
          <a:p>
            <a:pPr eaLnBrk="1" hangingPunct="1">
              <a:lnSpc>
                <a:spcPct val="90000"/>
              </a:lnSpc>
              <a:spcBef>
                <a:spcPct val="40000"/>
              </a:spcBef>
            </a:pPr>
            <a:endParaRPr lang="en-US" sz="240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52</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The result? Peaceful ignorance…</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8388424" cy="4609257"/>
          </a:xfrm>
        </p:spPr>
        <p:txBody>
          <a:bodyPr/>
          <a:lstStyle/>
          <a:p>
            <a:pPr eaLnBrk="1" hangingPunct="1">
              <a:lnSpc>
                <a:spcPct val="90000"/>
              </a:lnSpc>
              <a:spcBef>
                <a:spcPct val="40000"/>
              </a:spcBef>
            </a:pPr>
            <a:r>
              <a:rPr lang="en-US" smtClean="0"/>
              <a:t>Classifier </a:t>
            </a:r>
            <a:r>
              <a:rPr lang="en-US" b="1" i="1" smtClean="0">
                <a:solidFill>
                  <a:srgbClr val="C00000"/>
                </a:solidFill>
              </a:rPr>
              <a:t>seems</a:t>
            </a:r>
            <a:r>
              <a:rPr lang="en-US" smtClean="0"/>
              <a:t> great: Cross-validation tests show excellent performance</a:t>
            </a:r>
          </a:p>
          <a:p>
            <a:pPr lvl="1" eaLnBrk="1" hangingPunct="1">
              <a:lnSpc>
                <a:spcPct val="90000"/>
              </a:lnSpc>
              <a:spcBef>
                <a:spcPct val="40000"/>
              </a:spcBef>
            </a:pPr>
            <a:endParaRPr lang="en-US" smtClean="0"/>
          </a:p>
          <a:p>
            <a:pPr eaLnBrk="1" hangingPunct="1">
              <a:lnSpc>
                <a:spcPct val="90000"/>
              </a:lnSpc>
              <a:spcBef>
                <a:spcPct val="40000"/>
              </a:spcBef>
            </a:pPr>
            <a:endParaRPr lang="en-US" smtClean="0"/>
          </a:p>
          <a:p>
            <a:pPr eaLnBrk="1" hangingPunct="1">
              <a:lnSpc>
                <a:spcPct val="90000"/>
              </a:lnSpc>
              <a:spcBef>
                <a:spcPct val="40000"/>
              </a:spcBef>
            </a:pPr>
            <a:r>
              <a:rPr lang="en-US" smtClean="0"/>
              <a:t>Alas, classifier fails: The “</a:t>
            </a:r>
            <a:r>
              <a:rPr lang="en-US" i="1" smtClean="0"/>
              <a:t>unknown unknowns</a:t>
            </a:r>
            <a:r>
              <a:rPr lang="en-US" smtClean="0"/>
              <a:t>” ™</a:t>
            </a:r>
            <a:endParaRPr lang="en-US"/>
          </a:p>
        </p:txBody>
      </p:sp>
      <p:pic>
        <p:nvPicPr>
          <p:cNvPr id="184322" name="Picture 2"/>
          <p:cNvPicPr>
            <a:picLocks noChangeAspect="1" noChangeArrowheads="1"/>
          </p:cNvPicPr>
          <p:nvPr/>
        </p:nvPicPr>
        <p:blipFill>
          <a:blip r:embed="rId3" cstate="print"/>
          <a:srcRect/>
          <a:stretch>
            <a:fillRect/>
          </a:stretch>
        </p:blipFill>
        <p:spPr bwMode="auto">
          <a:xfrm>
            <a:off x="1259632" y="4365104"/>
            <a:ext cx="3744416" cy="2359048"/>
          </a:xfrm>
          <a:prstGeom prst="rect">
            <a:avLst/>
          </a:prstGeom>
          <a:noFill/>
          <a:ln w="9525">
            <a:noFill/>
            <a:miter lim="800000"/>
            <a:headEnd/>
            <a:tailEnd/>
          </a:ln>
          <a:effectLst>
            <a:softEdge rad="31750"/>
          </a:effectLst>
        </p:spPr>
      </p:pic>
      <p:pic>
        <p:nvPicPr>
          <p:cNvPr id="7" name="Picture 2"/>
          <p:cNvPicPr>
            <a:picLocks noChangeAspect="1" noChangeArrowheads="1"/>
          </p:cNvPicPr>
          <p:nvPr/>
        </p:nvPicPr>
        <p:blipFill>
          <a:blip r:embed="rId4" cstate="print"/>
          <a:srcRect/>
          <a:stretch>
            <a:fillRect/>
          </a:stretch>
        </p:blipFill>
        <p:spPr bwMode="auto">
          <a:xfrm>
            <a:off x="1403648" y="2996952"/>
            <a:ext cx="3048199" cy="608839"/>
          </a:xfrm>
          <a:prstGeom prst="rect">
            <a:avLst/>
          </a:prstGeom>
          <a:noFill/>
          <a:ln w="9525">
            <a:noFill/>
            <a:miter lim="800000"/>
            <a:headEnd/>
            <a:tailEnd/>
          </a:ln>
          <a:effectLst>
            <a:softEdge rad="31750"/>
          </a:effectLst>
        </p:spPr>
      </p:pic>
      <p:pic>
        <p:nvPicPr>
          <p:cNvPr id="8" name="Picture 3"/>
          <p:cNvPicPr>
            <a:picLocks noChangeAspect="1" noChangeArrowheads="1"/>
          </p:cNvPicPr>
          <p:nvPr/>
        </p:nvPicPr>
        <p:blipFill>
          <a:blip r:embed="rId5" cstate="print"/>
          <a:srcRect/>
          <a:stretch>
            <a:fillRect/>
          </a:stretch>
        </p:blipFill>
        <p:spPr bwMode="auto">
          <a:xfrm>
            <a:off x="4788024" y="2996952"/>
            <a:ext cx="3399855" cy="489691"/>
          </a:xfrm>
          <a:prstGeom prst="rect">
            <a:avLst/>
          </a:prstGeom>
          <a:noFill/>
          <a:ln w="9525">
            <a:noFill/>
            <a:miter lim="800000"/>
            <a:headEnd/>
            <a:tailEnd/>
          </a:ln>
          <a:effectLst>
            <a:softEdge rad="31750"/>
          </a:effectLst>
        </p:spPr>
      </p:pic>
      <p:pic>
        <p:nvPicPr>
          <p:cNvPr id="185346" name="Picture 2"/>
          <p:cNvPicPr>
            <a:picLocks noChangeAspect="1" noChangeArrowheads="1"/>
          </p:cNvPicPr>
          <p:nvPr/>
        </p:nvPicPr>
        <p:blipFill>
          <a:blip r:embed="rId6" cstate="print"/>
          <a:srcRect/>
          <a:stretch>
            <a:fillRect/>
          </a:stretch>
        </p:blipFill>
        <p:spPr bwMode="auto">
          <a:xfrm>
            <a:off x="5004048" y="5993905"/>
            <a:ext cx="2783058" cy="86409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6"/>
                                        </p:tgtEl>
                                        <p:attrNameLst>
                                          <p:attrName>style.visibility</p:attrName>
                                        </p:attrNameLst>
                                      </p:cBhvr>
                                      <p:to>
                                        <p:strVal val="visible"/>
                                      </p:to>
                                    </p:set>
                                    <p:animEffect transition="in" filter="fade">
                                      <p:cBhvr>
                                        <p:cTn id="12" dur="500"/>
                                        <p:tgtEl>
                                          <p:spTgt spid="185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53</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Beat the Machine!</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827584" y="1988840"/>
            <a:ext cx="8316416" cy="936104"/>
          </a:xfrm>
        </p:spPr>
        <p:txBody>
          <a:bodyPr/>
          <a:lstStyle/>
          <a:p>
            <a:pPr algn="ctr" eaLnBrk="1" hangingPunct="1">
              <a:lnSpc>
                <a:spcPct val="90000"/>
              </a:lnSpc>
              <a:spcBef>
                <a:spcPct val="40000"/>
              </a:spcBef>
              <a:buNone/>
            </a:pPr>
            <a:r>
              <a:rPr lang="en-US" sz="2400" smtClean="0">
                <a:ea typeface="ＭＳ Ｐゴシック" pitchFamily="-107" charset="-128"/>
                <a:cs typeface="ＭＳ Ｐゴシック" pitchFamily="-107" charset="-128"/>
              </a:rPr>
              <a:t>	</a:t>
            </a:r>
            <a:r>
              <a:rPr lang="en-US" smtClean="0">
                <a:ea typeface="ＭＳ Ｐゴシック" pitchFamily="-107" charset="-128"/>
                <a:cs typeface="ＭＳ Ｐゴシック" pitchFamily="-107" charset="-128"/>
              </a:rPr>
              <a:t>Ask humans to find URLs </a:t>
            </a:r>
            <a:br>
              <a:rPr lang="en-US" smtClean="0">
                <a:ea typeface="ＭＳ Ｐゴシック" pitchFamily="-107" charset="-128"/>
                <a:cs typeface="ＭＳ Ｐゴシック" pitchFamily="-107" charset="-128"/>
              </a:rPr>
            </a:br>
            <a:r>
              <a:rPr lang="en-US" b="1" i="1" smtClean="0">
                <a:solidFill>
                  <a:srgbClr val="C00000"/>
                </a:solidFill>
                <a:ea typeface="ＭＳ Ｐゴシック" pitchFamily="-107" charset="-128"/>
                <a:cs typeface="ＭＳ Ｐゴシック" pitchFamily="-107" charset="-128"/>
              </a:rPr>
              <a:t>that the classifier will miss</a:t>
            </a:r>
            <a:endParaRPr lang="en-US" sz="2400" b="1" i="1" smtClean="0">
              <a:solidFill>
                <a:srgbClr val="C00000"/>
              </a:solidFill>
              <a:ea typeface="ＭＳ Ｐゴシック" pitchFamily="-107" charset="-128"/>
              <a:cs typeface="ＭＳ Ｐゴシック" pitchFamily="-107" charset="-128"/>
            </a:endParaRPr>
          </a:p>
          <a:p>
            <a:pPr algn="ctr" eaLnBrk="1" hangingPunct="1">
              <a:lnSpc>
                <a:spcPct val="90000"/>
              </a:lnSpc>
              <a:spcBef>
                <a:spcPct val="40000"/>
              </a:spcBef>
              <a:buNone/>
            </a:pPr>
            <a:endParaRPr lang="en-US" sz="2400" smtClean="0">
              <a:ea typeface="ＭＳ Ｐゴシック" pitchFamily="-107" charset="-128"/>
              <a:cs typeface="ＭＳ Ｐゴシック" pitchFamily="-107" charset="-128"/>
            </a:endParaRPr>
          </a:p>
          <a:p>
            <a:pPr algn="ctr" eaLnBrk="1" hangingPunct="1">
              <a:lnSpc>
                <a:spcPct val="90000"/>
              </a:lnSpc>
              <a:spcBef>
                <a:spcPct val="40000"/>
              </a:spcBef>
              <a:buNone/>
            </a:pPr>
            <a:endParaRPr lang="en-US" sz="2000" smtClean="0">
              <a:ea typeface="ＭＳ Ｐゴシック" pitchFamily="-107" charset="-128"/>
            </a:endParaRPr>
          </a:p>
          <a:p>
            <a:pPr algn="ctr" eaLnBrk="1" hangingPunct="1">
              <a:lnSpc>
                <a:spcPct val="90000"/>
              </a:lnSpc>
              <a:spcBef>
                <a:spcPct val="40000"/>
              </a:spcBef>
              <a:buNone/>
            </a:pPr>
            <a:endParaRPr lang="en-US" sz="2000" smtClean="0">
              <a:ea typeface="ＭＳ Ｐゴシック" pitchFamily="-107" charset="-128"/>
            </a:endParaRPr>
          </a:p>
        </p:txBody>
      </p:sp>
      <p:pic>
        <p:nvPicPr>
          <p:cNvPr id="62465" name="Picture 1"/>
          <p:cNvPicPr>
            <a:picLocks noChangeAspect="1" noChangeArrowheads="1"/>
          </p:cNvPicPr>
          <p:nvPr/>
        </p:nvPicPr>
        <p:blipFill>
          <a:blip r:embed="rId3" cstate="print"/>
          <a:srcRect/>
          <a:stretch>
            <a:fillRect/>
          </a:stretch>
        </p:blipFill>
        <p:spPr bwMode="auto">
          <a:xfrm>
            <a:off x="1547664" y="2996952"/>
            <a:ext cx="7147545" cy="3199438"/>
          </a:xfrm>
          <a:prstGeom prst="rect">
            <a:avLst/>
          </a:prstGeom>
          <a:noFill/>
          <a:ln w="9525">
            <a:noFill/>
            <a:miter lim="800000"/>
            <a:headEnd/>
            <a:tailEnd/>
          </a:ln>
        </p:spPr>
      </p:pic>
      <p:sp>
        <p:nvSpPr>
          <p:cNvPr id="6" name="Rectangle 5"/>
          <p:cNvSpPr/>
          <p:nvPr/>
        </p:nvSpPr>
        <p:spPr>
          <a:xfrm>
            <a:off x="755576" y="6211669"/>
            <a:ext cx="8388424" cy="646331"/>
          </a:xfrm>
          <a:prstGeom prst="rect">
            <a:avLst/>
          </a:prstGeom>
        </p:spPr>
        <p:txBody>
          <a:bodyPr wrap="square">
            <a:spAutoFit/>
          </a:bodyPr>
          <a:lstStyle/>
          <a:p>
            <a:pPr algn="ctr" eaLnBrk="1" hangingPunct="1">
              <a:lnSpc>
                <a:spcPct val="90000"/>
              </a:lnSpc>
              <a:spcBef>
                <a:spcPct val="40000"/>
              </a:spcBef>
              <a:buNone/>
            </a:pPr>
            <a:r>
              <a:rPr lang="en-US" sz="2000" i="1" smtClean="0">
                <a:ea typeface="ＭＳ Ｐゴシック" pitchFamily="-107" charset="-128"/>
                <a:cs typeface="ＭＳ Ｐゴシック" pitchFamily="-107" charset="-128"/>
              </a:rPr>
              <a:t>Example: </a:t>
            </a:r>
            <a:br>
              <a:rPr lang="en-US" sz="2000" i="1" smtClean="0">
                <a:ea typeface="ＭＳ Ｐゴシック" pitchFamily="-107" charset="-128"/>
                <a:cs typeface="ＭＳ Ｐゴシック" pitchFamily="-107" charset="-128"/>
              </a:rPr>
            </a:br>
            <a:r>
              <a:rPr lang="en-US" sz="2000" i="1" smtClean="0">
                <a:ea typeface="ＭＳ Ｐゴシック" pitchFamily="-107" charset="-128"/>
                <a:cs typeface="ＭＳ Ｐゴシック" pitchFamily="-107" charset="-128"/>
              </a:rPr>
              <a:t>Find hate speech pages that the machine will classify as benign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Effect transition="in" filter="fade">
                                      <p:cBhvr>
                                        <p:cTn id="7" dur="500"/>
                                        <p:tgtEl>
                                          <p:spTgt spid="1013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7173416"/>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fld id="{8BCDE9F2-524B-504D-ADF7-73116A53CCF7}" type="slidenum">
              <a:rPr lang="en-US" smtClean="0"/>
              <a:pPr/>
              <a:t>54</a:t>
            </a:fld>
            <a:endParaRPr lang="en-US"/>
          </a:p>
        </p:txBody>
      </p:sp>
      <p:pic>
        <p:nvPicPr>
          <p:cNvPr id="186371" name="Picture 3">
            <a:hlinkClick r:id="rId2"/>
          </p:cNvPr>
          <p:cNvPicPr>
            <a:picLocks noChangeAspect="1" noChangeArrowheads="1"/>
          </p:cNvPicPr>
          <p:nvPr/>
        </p:nvPicPr>
        <p:blipFill>
          <a:blip r:embed="rId3" cstate="print"/>
          <a:srcRect/>
          <a:stretch>
            <a:fillRect/>
          </a:stretch>
        </p:blipFill>
        <p:spPr bwMode="auto">
          <a:xfrm>
            <a:off x="179512" y="1052736"/>
            <a:ext cx="8770025" cy="2808312"/>
          </a:xfrm>
          <a:prstGeom prst="rect">
            <a:avLst/>
          </a:prstGeom>
          <a:noFill/>
          <a:ln w="9525">
            <a:noFill/>
            <a:miter lim="800000"/>
            <a:headEnd/>
            <a:tailEnd/>
          </a:ln>
        </p:spPr>
      </p:pic>
      <p:sp>
        <p:nvSpPr>
          <p:cNvPr id="6" name="Oval 5"/>
          <p:cNvSpPr/>
          <p:nvPr/>
        </p:nvSpPr>
        <p:spPr bwMode="auto">
          <a:xfrm>
            <a:off x="4932040" y="1700808"/>
            <a:ext cx="1080120" cy="216024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228184" y="1700808"/>
            <a:ext cx="936104" cy="216024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a:xfrm>
            <a:off x="4932040" y="3861048"/>
            <a:ext cx="915635" cy="369332"/>
          </a:xfrm>
          <a:prstGeom prst="rect">
            <a:avLst/>
          </a:prstGeom>
        </p:spPr>
        <p:txBody>
          <a:bodyPr wrap="none">
            <a:spAutoFit/>
          </a:bodyPr>
          <a:lstStyle/>
          <a:p>
            <a:r>
              <a:rPr lang="en-US" smtClean="0">
                <a:ea typeface="ＭＳ Ｐゴシック" pitchFamily="-107" charset="-128"/>
                <a:cs typeface="ＭＳ Ｐゴシック" pitchFamily="-107" charset="-128"/>
              </a:rPr>
              <a:t>Probes</a:t>
            </a:r>
            <a:endParaRPr lang="en-US"/>
          </a:p>
        </p:txBody>
      </p:sp>
      <p:sp>
        <p:nvSpPr>
          <p:cNvPr id="9" name="Rectangle 8"/>
          <p:cNvSpPr/>
          <p:nvPr/>
        </p:nvSpPr>
        <p:spPr>
          <a:xfrm>
            <a:off x="6300192" y="3861048"/>
            <a:ext cx="1300356" cy="369332"/>
          </a:xfrm>
          <a:prstGeom prst="rect">
            <a:avLst/>
          </a:prstGeom>
        </p:spPr>
        <p:txBody>
          <a:bodyPr wrap="none">
            <a:spAutoFit/>
          </a:bodyPr>
          <a:lstStyle/>
          <a:p>
            <a:r>
              <a:rPr lang="en-US" smtClean="0">
                <a:ea typeface="ＭＳ Ｐゴシック" pitchFamily="-107" charset="-128"/>
                <a:cs typeface="ＭＳ Ｐゴシック" pitchFamily="-107" charset="-128"/>
              </a:rPr>
              <a:t>Successes</a:t>
            </a:r>
            <a:endParaRPr lang="en-US"/>
          </a:p>
        </p:txBody>
      </p:sp>
      <p:sp>
        <p:nvSpPr>
          <p:cNvPr id="10" name="Rectangle 9"/>
          <p:cNvSpPr/>
          <p:nvPr/>
        </p:nvSpPr>
        <p:spPr>
          <a:xfrm>
            <a:off x="459353" y="5085184"/>
            <a:ext cx="8377614" cy="1077218"/>
          </a:xfrm>
          <a:prstGeom prst="rect">
            <a:avLst/>
          </a:prstGeom>
        </p:spPr>
        <p:txBody>
          <a:bodyPr wrap="none">
            <a:spAutoFit/>
          </a:bodyPr>
          <a:lstStyle/>
          <a:p>
            <a:pPr algn="ctr"/>
            <a:r>
              <a:rPr lang="en-US" sz="3200" smtClean="0">
                <a:ea typeface="ＭＳ Ｐゴシック" pitchFamily="-107" charset="-128"/>
                <a:cs typeface="ＭＳ Ｐゴシック" pitchFamily="-107" charset="-128"/>
              </a:rPr>
              <a:t>Error rate for probes </a:t>
            </a:r>
            <a:r>
              <a:rPr lang="en-US" sz="3200" b="1" smtClean="0">
                <a:ea typeface="ＭＳ Ｐゴシック" pitchFamily="-107" charset="-128"/>
                <a:cs typeface="ＭＳ Ｐゴシック" pitchFamily="-107" charset="-128"/>
              </a:rPr>
              <a:t>significantly higher</a:t>
            </a:r>
            <a:r>
              <a:rPr lang="en-US" sz="3200" smtClean="0">
                <a:ea typeface="ＭＳ Ｐゴシック" pitchFamily="-107" charset="-128"/>
                <a:cs typeface="ＭＳ Ｐゴシック" pitchFamily="-107" charset="-128"/>
              </a:rPr>
              <a:t/>
            </a:r>
            <a:br>
              <a:rPr lang="en-US" sz="3200" smtClean="0">
                <a:ea typeface="ＭＳ Ｐゴシック" pitchFamily="-107" charset="-128"/>
                <a:cs typeface="ＭＳ Ｐゴシック" pitchFamily="-107" charset="-128"/>
              </a:rPr>
            </a:br>
            <a:r>
              <a:rPr lang="en-US" sz="3200" smtClean="0">
                <a:ea typeface="ＭＳ Ｐゴシック" pitchFamily="-107" charset="-128"/>
                <a:cs typeface="ＭＳ Ｐゴシック" pitchFamily="-107" charset="-128"/>
              </a:rPr>
              <a:t> than error rate on random data (10x to 100x)</a:t>
            </a:r>
            <a:endParaRPr lang="en-US" sz="32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55</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Reward Structure</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683568" y="1988840"/>
            <a:ext cx="8460432" cy="4392488"/>
          </a:xfrm>
        </p:spPr>
        <p:txBody>
          <a:bodyPr/>
          <a:lstStyle/>
          <a:p>
            <a:pPr eaLnBrk="1" hangingPunct="1">
              <a:lnSpc>
                <a:spcPct val="90000"/>
              </a:lnSpc>
              <a:spcBef>
                <a:spcPct val="40000"/>
              </a:spcBef>
            </a:pPr>
            <a:r>
              <a:rPr lang="en-US" smtClean="0">
                <a:ea typeface="ＭＳ Ｐゴシック" pitchFamily="-107" charset="-128"/>
                <a:cs typeface="ＭＳ Ｐゴシック" pitchFamily="-107" charset="-128"/>
              </a:rPr>
              <a:t>Once humans find the holes, they keep probing </a:t>
            </a:r>
            <a:r>
              <a:rPr lang="en-US" sz="2400" i="1" smtClean="0">
                <a:ea typeface="ＭＳ Ｐゴシック" pitchFamily="-107" charset="-128"/>
                <a:cs typeface="ＭＳ Ｐゴシック" pitchFamily="-107" charset="-128"/>
              </a:rPr>
              <a:t>(e.g., multilingual porn </a:t>
            </a:r>
            <a:r>
              <a:rPr lang="en-US" sz="2400" i="1" smtClean="0">
                <a:ea typeface="ＭＳ Ｐゴシック" pitchFamily="-107" charset="-128"/>
                <a:cs typeface="ＭＳ Ｐゴシック" pitchFamily="-107" charset="-128"/>
                <a:sym typeface="Wingdings" pitchFamily="2" charset="2"/>
              </a:rPr>
              <a:t> )</a:t>
            </a:r>
            <a:endParaRPr lang="en-US" sz="3200" i="1" smtClean="0">
              <a:ea typeface="ＭＳ Ｐゴシック" pitchFamily="-107" charset="-128"/>
              <a:cs typeface="ＭＳ Ｐゴシック" pitchFamily="-107" charset="-128"/>
              <a:sym typeface="Wingdings" pitchFamily="2" charset="2"/>
            </a:endParaRPr>
          </a:p>
          <a:p>
            <a:pPr eaLnBrk="1" hangingPunct="1">
              <a:lnSpc>
                <a:spcPct val="90000"/>
              </a:lnSpc>
              <a:spcBef>
                <a:spcPct val="40000"/>
              </a:spcBef>
            </a:pPr>
            <a:endParaRPr lang="en-US" sz="3200" smtClean="0">
              <a:ea typeface="ＭＳ Ｐゴシック" pitchFamily="-107" charset="-128"/>
              <a:cs typeface="ＭＳ Ｐゴシック" pitchFamily="-107" charset="-128"/>
              <a:sym typeface="Wingdings" pitchFamily="2" charset="2"/>
            </a:endParaRPr>
          </a:p>
          <a:p>
            <a:pPr eaLnBrk="1" hangingPunct="1">
              <a:lnSpc>
                <a:spcPct val="90000"/>
              </a:lnSpc>
              <a:spcBef>
                <a:spcPct val="40000"/>
              </a:spcBef>
            </a:pPr>
            <a:r>
              <a:rPr lang="en-US" smtClean="0">
                <a:ea typeface="ＭＳ Ｐゴシック" pitchFamily="-107" charset="-128"/>
                <a:cs typeface="ＭＳ Ｐゴシック" pitchFamily="-107" charset="-128"/>
              </a:rPr>
              <a:t>After a while, we learn what we do not know </a:t>
            </a:r>
            <a:r>
              <a:rPr lang="en-US" sz="2400" i="1" smtClean="0">
                <a:ea typeface="ＭＳ Ｐゴシック" pitchFamily="-107" charset="-128"/>
                <a:cs typeface="ＭＳ Ｐゴシック" pitchFamily="-107" charset="-128"/>
              </a:rPr>
              <a:t>(“unknown unknowns” </a:t>
            </a:r>
            <a:r>
              <a:rPr lang="en-US" sz="2400" i="1" smtClean="0">
                <a:ea typeface="ＭＳ Ｐゴシック" pitchFamily="-107" charset="-128"/>
                <a:cs typeface="ＭＳ Ｐゴシック" pitchFamily="-107" charset="-128"/>
                <a:sym typeface="Wingdings" pitchFamily="2" charset="2"/>
              </a:rPr>
              <a:t> </a:t>
            </a:r>
            <a:r>
              <a:rPr lang="en-US" sz="2400" i="1" smtClean="0">
                <a:ea typeface="ＭＳ Ｐゴシック" pitchFamily="-107" charset="-128"/>
                <a:cs typeface="ＭＳ Ｐゴシック" pitchFamily="-107" charset="-128"/>
              </a:rPr>
              <a:t>“known unknowns”)</a:t>
            </a:r>
          </a:p>
          <a:p>
            <a:pPr eaLnBrk="1" hangingPunct="1">
              <a:lnSpc>
                <a:spcPct val="90000"/>
              </a:lnSpc>
              <a:spcBef>
                <a:spcPct val="40000"/>
              </a:spcBef>
            </a:pPr>
            <a:endParaRPr lang="en-US" smtClean="0">
              <a:ea typeface="ＭＳ Ｐゴシック" pitchFamily="-107" charset="-128"/>
              <a:cs typeface="ＭＳ Ｐゴシック" pitchFamily="-107" charset="-128"/>
            </a:endParaRPr>
          </a:p>
          <a:p>
            <a:pPr eaLnBrk="1" hangingPunct="1">
              <a:lnSpc>
                <a:spcPct val="90000"/>
              </a:lnSpc>
              <a:spcBef>
                <a:spcPct val="40000"/>
              </a:spcBef>
            </a:pPr>
            <a:r>
              <a:rPr lang="en-US" smtClean="0">
                <a:ea typeface="ＭＳ Ｐゴシック" pitchFamily="-107" charset="-128"/>
                <a:cs typeface="ＭＳ Ｐゴシック" pitchFamily="-107" charset="-128"/>
              </a:rPr>
              <a:t>Reward higher cases where:</a:t>
            </a:r>
          </a:p>
          <a:p>
            <a:pPr lvl="1" eaLnBrk="1" hangingPunct="1">
              <a:lnSpc>
                <a:spcPct val="90000"/>
              </a:lnSpc>
              <a:spcBef>
                <a:spcPct val="40000"/>
              </a:spcBef>
            </a:pPr>
            <a:r>
              <a:rPr lang="en-US" smtClean="0">
                <a:ea typeface="ＭＳ Ｐゴシック" pitchFamily="-107" charset="-128"/>
                <a:cs typeface="ＭＳ Ｐゴシック" pitchFamily="-107" charset="-128"/>
              </a:rPr>
              <a:t>Classifier confident (but wrong) and </a:t>
            </a:r>
          </a:p>
          <a:p>
            <a:pPr lvl="1" eaLnBrk="1" hangingPunct="1">
              <a:lnSpc>
                <a:spcPct val="90000"/>
              </a:lnSpc>
              <a:spcBef>
                <a:spcPct val="40000"/>
              </a:spcBef>
            </a:pPr>
            <a:r>
              <a:rPr lang="en-US" smtClean="0">
                <a:ea typeface="ＭＳ Ｐゴシック" pitchFamily="-107" charset="-128"/>
                <a:cs typeface="ＭＳ Ｐゴシック" pitchFamily="-107" charset="-128"/>
              </a:rPr>
              <a:t>We do </a:t>
            </a:r>
            <a:r>
              <a:rPr lang="en-US" b="1" i="1" smtClean="0">
                <a:solidFill>
                  <a:srgbClr val="C00000"/>
                </a:solidFill>
                <a:ea typeface="ＭＳ Ｐゴシック" pitchFamily="-107" charset="-128"/>
                <a:cs typeface="ＭＳ Ｐゴシック" pitchFamily="-107" charset="-128"/>
              </a:rPr>
              <a:t>not</a:t>
            </a:r>
            <a:r>
              <a:rPr lang="en-US" smtClean="0">
                <a:ea typeface="ＭＳ Ｐゴシック" pitchFamily="-107" charset="-128"/>
                <a:cs typeface="ＭＳ Ｐゴシック" pitchFamily="-107" charset="-128"/>
              </a:rPr>
              <a:t> know it will be an error</a:t>
            </a:r>
          </a:p>
          <a:p>
            <a:pPr algn="ctr" eaLnBrk="1" hangingPunct="1">
              <a:lnSpc>
                <a:spcPct val="90000"/>
              </a:lnSpc>
              <a:spcBef>
                <a:spcPct val="40000"/>
              </a:spcBef>
              <a:buNone/>
            </a:pPr>
            <a:endParaRPr lang="en-US" smtClean="0">
              <a:ea typeface="ＭＳ Ｐゴシック" pitchFamily="-107" charset="-128"/>
              <a:cs typeface="ＭＳ Ｐゴシック" pitchFamily="-107" charset="-128"/>
            </a:endParaRPr>
          </a:p>
          <a:p>
            <a:pPr algn="ctr" eaLnBrk="1" hangingPunct="1">
              <a:lnSpc>
                <a:spcPct val="90000"/>
              </a:lnSpc>
              <a:spcBef>
                <a:spcPct val="40000"/>
              </a:spcBef>
              <a:buNone/>
            </a:pPr>
            <a:endParaRPr lang="en-US" sz="2400" smtClean="0">
              <a:ea typeface="ＭＳ Ｐゴシック" pitchFamily="-107" charset="-128"/>
            </a:endParaRPr>
          </a:p>
          <a:p>
            <a:pPr algn="ctr" eaLnBrk="1" hangingPunct="1">
              <a:lnSpc>
                <a:spcPct val="90000"/>
              </a:lnSpc>
              <a:spcBef>
                <a:spcPct val="40000"/>
              </a:spcBef>
              <a:buNone/>
            </a:pPr>
            <a:endParaRPr lang="en-US" sz="2400" smtClean="0">
              <a:ea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56</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Structure of Successful Probes</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4536504" cy="4392488"/>
          </a:xfrm>
        </p:spPr>
        <p:txBody>
          <a:bodyPr/>
          <a:lstStyle/>
          <a:p>
            <a:pPr eaLnBrk="1" hangingPunct="1">
              <a:lnSpc>
                <a:spcPct val="90000"/>
              </a:lnSpc>
              <a:spcBef>
                <a:spcPct val="40000"/>
              </a:spcBef>
            </a:pPr>
            <a:r>
              <a:rPr lang="en-US" sz="2400" smtClean="0">
                <a:ea typeface="ＭＳ Ｐゴシック" pitchFamily="-107" charset="-128"/>
                <a:cs typeface="ＭＳ Ｐゴシック" pitchFamily="-107" charset="-128"/>
              </a:rPr>
              <a:t>Now, we identify errors much faster (and proactively)</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Errors not random outliers: We can “learn” the errors</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Could not, however, incorporate errors into existing classifier without degrading performance</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p:txBody>
      </p:sp>
      <p:pic>
        <p:nvPicPr>
          <p:cNvPr id="187394" name="Picture 2"/>
          <p:cNvPicPr>
            <a:picLocks noChangeAspect="1" noChangeArrowheads="1"/>
          </p:cNvPicPr>
          <p:nvPr/>
        </p:nvPicPr>
        <p:blipFill>
          <a:blip r:embed="rId3" cstate="print"/>
          <a:srcRect/>
          <a:stretch>
            <a:fillRect/>
          </a:stretch>
        </p:blipFill>
        <p:spPr bwMode="auto">
          <a:xfrm>
            <a:off x="5423979" y="2708920"/>
            <a:ext cx="3720021" cy="29523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57</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Future Directions</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755576" y="1988840"/>
            <a:ext cx="8208912" cy="4392488"/>
          </a:xfrm>
        </p:spPr>
        <p:txBody>
          <a:bodyPr/>
          <a:lstStyle/>
          <a:p>
            <a:pPr eaLnBrk="1" hangingPunct="1">
              <a:lnSpc>
                <a:spcPct val="90000"/>
              </a:lnSpc>
              <a:spcBef>
                <a:spcPct val="40000"/>
              </a:spcBef>
            </a:pPr>
            <a:r>
              <a:rPr lang="en-US" sz="2400" smtClean="0">
                <a:ea typeface="ＭＳ Ｐゴシック" pitchFamily="-107" charset="-128"/>
                <a:cs typeface="ＭＳ Ｐゴシック" pitchFamily="-107" charset="-128"/>
              </a:rPr>
              <a:t>Learn how to best incorporate knowledge to improve classifier</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Measure prevalence of newly identified errors on the web (“query by document”)</a:t>
            </a:r>
          </a:p>
          <a:p>
            <a:pPr lvl="1" eaLnBrk="1" hangingPunct="1">
              <a:lnSpc>
                <a:spcPct val="90000"/>
              </a:lnSpc>
              <a:spcBef>
                <a:spcPct val="40000"/>
              </a:spcBef>
            </a:pPr>
            <a:r>
              <a:rPr lang="en-US" sz="2000" smtClean="0">
                <a:ea typeface="ＭＳ Ｐゴシック" pitchFamily="-107" charset="-128"/>
                <a:cs typeface="ＭＳ Ｐゴシック" pitchFamily="-107" charset="-128"/>
              </a:rPr>
              <a:t>Increase rewards for errors prevalent in the “generalized” case</a:t>
            </a: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a:p>
            <a:pPr eaLnBrk="1" hangingPunct="1">
              <a:lnSpc>
                <a:spcPct val="90000"/>
              </a:lnSpc>
              <a:spcBef>
                <a:spcPct val="40000"/>
              </a:spcBef>
            </a:pPr>
            <a:endParaRPr lang="en-US" sz="2400" smtClean="0">
              <a:ea typeface="ＭＳ Ｐゴシック" pitchFamily="-107" charset="-128"/>
              <a:cs typeface="ＭＳ Ｐゴシック" pitchFamily="-107" charset="-128"/>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382000" cy="1143000"/>
          </a:xfrm>
        </p:spPr>
        <p:txBody>
          <a:bodyPr/>
          <a:lstStyle/>
          <a:p>
            <a:r>
              <a:rPr lang="en-US" sz="3200" smtClean="0"/>
              <a:t>Workers reacting to bad rewards/scores</a:t>
            </a:r>
            <a:endParaRPr lang="en-US" sz="3200"/>
          </a:p>
        </p:txBody>
      </p:sp>
      <p:sp>
        <p:nvSpPr>
          <p:cNvPr id="3" name="Content Placeholder 2"/>
          <p:cNvSpPr>
            <a:spLocks noGrp="1"/>
          </p:cNvSpPr>
          <p:nvPr>
            <p:ph idx="1"/>
          </p:nvPr>
        </p:nvSpPr>
        <p:spPr>
          <a:xfrm>
            <a:off x="899592" y="2219325"/>
            <a:ext cx="8316416" cy="3724275"/>
          </a:xfrm>
        </p:spPr>
        <p:txBody>
          <a:bodyPr/>
          <a:lstStyle/>
          <a:p>
            <a:pPr>
              <a:buNone/>
            </a:pPr>
            <a:r>
              <a:rPr lang="en-US" sz="2400" smtClean="0"/>
              <a:t>Score-based feedback leads to strange interactions:</a:t>
            </a:r>
          </a:p>
          <a:p>
            <a:pPr>
              <a:buNone/>
            </a:pPr>
            <a:endParaRPr lang="en-US" sz="2400" smtClean="0"/>
          </a:p>
          <a:p>
            <a:pPr>
              <a:buNone/>
            </a:pPr>
            <a:r>
              <a:rPr lang="en-US" sz="2400" smtClean="0">
                <a:solidFill>
                  <a:srgbClr val="C00000"/>
                </a:solidFill>
              </a:rPr>
              <a:t>The “</a:t>
            </a:r>
            <a:r>
              <a:rPr lang="en-US" sz="2400" i="1" smtClean="0">
                <a:solidFill>
                  <a:srgbClr val="C00000"/>
                </a:solidFill>
              </a:rPr>
              <a:t>angry, has-been-burnt-too-many-times</a:t>
            </a:r>
            <a:r>
              <a:rPr lang="en-US" sz="2400" smtClean="0">
                <a:solidFill>
                  <a:srgbClr val="C00000"/>
                </a:solidFill>
              </a:rPr>
              <a:t>” worker:</a:t>
            </a:r>
          </a:p>
          <a:p>
            <a:r>
              <a:rPr lang="en-US" sz="2400" i="1" smtClean="0"/>
              <a:t>“F*** YOU! I am doing everything correctly and you know it! Stop trying to reject me with your stupid ‘scores’!”</a:t>
            </a:r>
          </a:p>
          <a:p>
            <a:endParaRPr lang="en-US" sz="2400" smtClean="0"/>
          </a:p>
          <a:p>
            <a:pPr>
              <a:buNone/>
            </a:pPr>
            <a:r>
              <a:rPr lang="en-US" sz="2400" smtClean="0">
                <a:solidFill>
                  <a:srgbClr val="C00000"/>
                </a:solidFill>
              </a:rPr>
              <a:t>The </a:t>
            </a:r>
            <a:r>
              <a:rPr lang="en-US" sz="2400" i="1" smtClean="0">
                <a:solidFill>
                  <a:srgbClr val="C00000"/>
                </a:solidFill>
              </a:rPr>
              <a:t>overachiever </a:t>
            </a:r>
            <a:r>
              <a:rPr lang="en-US" sz="2400" smtClean="0">
                <a:solidFill>
                  <a:srgbClr val="C00000"/>
                </a:solidFill>
              </a:rPr>
              <a:t>worker:</a:t>
            </a:r>
          </a:p>
          <a:p>
            <a:r>
              <a:rPr lang="en-US" sz="2400" i="1" smtClean="0"/>
              <a:t>“What am I doing wrong?? My score is 92% and I want to have 100%”</a:t>
            </a:r>
          </a:p>
          <a:p>
            <a:endParaRPr lang="en-US" sz="2400" smtClean="0"/>
          </a:p>
          <a:p>
            <a:pPr>
              <a:buNone/>
            </a:pPr>
            <a:endParaRPr lang="en-US" sz="2400"/>
          </a:p>
        </p:txBody>
      </p:sp>
      <p:sp>
        <p:nvSpPr>
          <p:cNvPr id="4" name="Slide Number Placeholder 3"/>
          <p:cNvSpPr>
            <a:spLocks noGrp="1"/>
          </p:cNvSpPr>
          <p:nvPr>
            <p:ph type="sldNum" sz="quarter" idx="12"/>
          </p:nvPr>
        </p:nvSpPr>
        <p:spPr/>
        <p:txBody>
          <a:bodyPr/>
          <a:lstStyle/>
          <a:p>
            <a:fld id="{93B45EF5-C64C-F84B-9157-5FA948C8CF64}" type="slidenum">
              <a:rPr lang="en-US" smtClean="0"/>
              <a:pPr/>
              <a:t>58</a:t>
            </a:fld>
            <a:endParaRPr lang="en-US"/>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59</a:t>
            </a:fld>
            <a:endParaRPr lang="en-US"/>
          </a:p>
        </p:txBody>
      </p:sp>
      <p:pic>
        <p:nvPicPr>
          <p:cNvPr id="172034" name="Picture 2"/>
          <p:cNvPicPr>
            <a:picLocks noChangeAspect="1" noChangeArrowheads="1"/>
          </p:cNvPicPr>
          <p:nvPr/>
        </p:nvPicPr>
        <p:blipFill>
          <a:blip r:embed="rId3"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Your bad workers behave like my mice!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few of the tasks in the past</a:t>
            </a:r>
            <a:endParaRPr lang="en-US"/>
          </a:p>
        </p:txBody>
      </p:sp>
      <p:sp>
        <p:nvSpPr>
          <p:cNvPr id="3" name="Content Placeholder 2"/>
          <p:cNvSpPr>
            <a:spLocks noGrp="1"/>
          </p:cNvSpPr>
          <p:nvPr>
            <p:ph idx="1"/>
          </p:nvPr>
        </p:nvSpPr>
        <p:spPr>
          <a:xfrm>
            <a:off x="838200" y="2219325"/>
            <a:ext cx="8305800" cy="4089995"/>
          </a:xfrm>
        </p:spPr>
        <p:txBody>
          <a:bodyPr/>
          <a:lstStyle/>
          <a:p>
            <a:r>
              <a:rPr lang="en-US" smtClean="0"/>
              <a:t>Detect pages that discuss </a:t>
            </a:r>
            <a:r>
              <a:rPr lang="en-US" b="1" smtClean="0">
                <a:solidFill>
                  <a:srgbClr val="C00000"/>
                </a:solidFill>
              </a:rPr>
              <a:t>swine flu</a:t>
            </a:r>
          </a:p>
          <a:p>
            <a:pPr lvl="1"/>
            <a:r>
              <a:rPr lang="en-US" sz="2000" smtClean="0"/>
              <a:t>Pharmaceutical firm had drug “treating” (off-label) swine flu</a:t>
            </a:r>
          </a:p>
          <a:p>
            <a:pPr lvl="1"/>
            <a:r>
              <a:rPr lang="en-US" sz="2000" smtClean="0"/>
              <a:t>FDA prohibited pharmaceutical company to display drug ad in pages about swine flu</a:t>
            </a:r>
          </a:p>
          <a:p>
            <a:pPr lvl="1"/>
            <a:r>
              <a:rPr lang="en-US" sz="2000" smtClean="0"/>
              <a:t>Two days to build and go live</a:t>
            </a:r>
          </a:p>
          <a:p>
            <a:pPr lvl="1"/>
            <a:endParaRPr lang="en-US" sz="2000" smtClean="0"/>
          </a:p>
          <a:p>
            <a:r>
              <a:rPr lang="en-US" smtClean="0"/>
              <a:t>Big fast-food chain does not want ad to appear:</a:t>
            </a:r>
          </a:p>
          <a:p>
            <a:pPr lvl="1"/>
            <a:r>
              <a:rPr lang="en-US" sz="2000" smtClean="0"/>
              <a:t>In pages that discuss the brand (99% negative sentiment)</a:t>
            </a:r>
          </a:p>
          <a:p>
            <a:pPr lvl="1"/>
            <a:r>
              <a:rPr lang="en-US" sz="2000" smtClean="0"/>
              <a:t>In pages discussing obesity</a:t>
            </a:r>
          </a:p>
          <a:p>
            <a:pPr lvl="1"/>
            <a:r>
              <a:rPr lang="en-US" sz="2000" smtClean="0"/>
              <a:t>Three days to build and go live</a:t>
            </a:r>
            <a:endParaRPr lang="en-US" sz="2000"/>
          </a:p>
        </p:txBody>
      </p:sp>
      <p:sp>
        <p:nvSpPr>
          <p:cNvPr id="4" name="Slide Number Placeholder 3"/>
          <p:cNvSpPr>
            <a:spLocks noGrp="1"/>
          </p:cNvSpPr>
          <p:nvPr>
            <p:ph type="sldNum" sz="quarter" idx="12"/>
          </p:nvPr>
        </p:nvSpPr>
        <p:spPr/>
        <p:txBody>
          <a:bodyPr/>
          <a:lstStyle/>
          <a:p>
            <a:fld id="{93B45EF5-C64C-F84B-9157-5FA948C8CF64}"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60</a:t>
            </a:fld>
            <a:endParaRPr lang="en-US"/>
          </a:p>
        </p:txBody>
      </p:sp>
      <p:pic>
        <p:nvPicPr>
          <p:cNvPr id="172034" name="Picture 2"/>
          <p:cNvPicPr>
            <a:picLocks noChangeAspect="1" noChangeArrowheads="1"/>
          </p:cNvPicPr>
          <p:nvPr/>
        </p:nvPicPr>
        <p:blipFill>
          <a:blip r:embed="rId2"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Your bad workers behave like my mice!</a:t>
            </a:r>
          </a:p>
        </p:txBody>
      </p:sp>
      <p:pic>
        <p:nvPicPr>
          <p:cNvPr id="173058" name="Picture 2"/>
          <p:cNvPicPr>
            <a:picLocks noChangeAspect="1" noChangeArrowheads="1"/>
          </p:cNvPicPr>
          <p:nvPr/>
        </p:nvPicPr>
        <p:blipFill>
          <a:blip r:embed="rId3" cstate="print"/>
          <a:srcRect/>
          <a:stretch>
            <a:fillRect/>
          </a:stretch>
        </p:blipFill>
        <p:spPr bwMode="auto">
          <a:xfrm>
            <a:off x="6876256" y="4293096"/>
            <a:ext cx="2019300" cy="2257425"/>
          </a:xfrm>
          <a:prstGeom prst="rect">
            <a:avLst/>
          </a:prstGeom>
          <a:noFill/>
          <a:ln w="9525">
            <a:noFill/>
            <a:miter lim="800000"/>
            <a:headEnd/>
            <a:tailEnd/>
          </a:ln>
        </p:spPr>
      </p:pic>
      <p:sp>
        <p:nvSpPr>
          <p:cNvPr id="7" name="Oval Callout 6"/>
          <p:cNvSpPr/>
          <p:nvPr/>
        </p:nvSpPr>
        <p:spPr bwMode="auto">
          <a:xfrm>
            <a:off x="3995936" y="5085184"/>
            <a:ext cx="2088232" cy="1224136"/>
          </a:xfrm>
          <a:prstGeom prst="wedgeEllipseCallout">
            <a:avLst>
              <a:gd name="adj1" fmla="val 114580"/>
              <a:gd name="adj2" fmla="val -6768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Eh?</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61</a:t>
            </a:fld>
            <a:endParaRPr lang="en-US"/>
          </a:p>
        </p:txBody>
      </p:sp>
      <p:pic>
        <p:nvPicPr>
          <p:cNvPr id="172034" name="Picture 2"/>
          <p:cNvPicPr>
            <a:picLocks noChangeAspect="1" noChangeArrowheads="1"/>
          </p:cNvPicPr>
          <p:nvPr/>
        </p:nvPicPr>
        <p:blipFill>
          <a:blip r:embed="rId2"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211960" y="1844824"/>
            <a:ext cx="4932040" cy="2304256"/>
          </a:xfrm>
          <a:prstGeom prst="wedgeEllipseCallout">
            <a:avLst>
              <a:gd name="adj1" fmla="val -76819"/>
              <a:gd name="adj2" fmla="val 350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Your bad workers</a:t>
            </a:r>
            <a:r>
              <a:rPr kumimoji="0" lang="en-US" sz="2400" b="0" i="0" u="none" strike="noStrike" cap="none" normalizeH="0" smtClean="0">
                <a:ln>
                  <a:noFill/>
                </a:ln>
                <a:solidFill>
                  <a:schemeClr val="tx1"/>
                </a:solidFill>
                <a:effectLst/>
                <a:latin typeface="Arial" charset="0"/>
              </a:rPr>
              <a:t> </a:t>
            </a:r>
            <a:r>
              <a:rPr kumimoji="0" lang="en-US" sz="2400" b="0" i="0" u="none" strike="noStrike" cap="none" normalizeH="0" baseline="0" smtClean="0">
                <a:ln>
                  <a:noFill/>
                </a:ln>
                <a:solidFill>
                  <a:schemeClr val="tx1"/>
                </a:solidFill>
                <a:effectLst/>
                <a:latin typeface="Arial" charset="0"/>
              </a:rPr>
              <a:t>want to engage their brain only for </a:t>
            </a:r>
            <a:r>
              <a:rPr kumimoji="0" lang="en-US" sz="2400" b="1" i="0" u="none" strike="noStrike" cap="none" normalizeH="0" baseline="0" smtClean="0">
                <a:ln>
                  <a:noFill/>
                </a:ln>
                <a:solidFill>
                  <a:schemeClr val="tx1"/>
                </a:solidFill>
                <a:effectLst/>
                <a:latin typeface="Arial" charset="0"/>
              </a:rPr>
              <a:t>motor skills,</a:t>
            </a:r>
            <a:r>
              <a:rPr kumimoji="0" lang="en-US" sz="2400" b="0" i="0" u="none" strike="noStrike" cap="none" normalizeH="0" baseline="0" smtClean="0">
                <a:ln>
                  <a:noFill/>
                </a:ln>
                <a:solidFill>
                  <a:schemeClr val="tx1"/>
                </a:solidFill>
                <a:effectLst/>
                <a:latin typeface="Arial" charset="0"/>
              </a:rPr>
              <a:t> </a:t>
            </a:r>
            <a:r>
              <a:rPr kumimoji="0" lang="en-US" sz="2400" b="1" i="0" u="none" strike="noStrike" cap="none" normalizeH="0" smtClean="0">
                <a:ln>
                  <a:noFill/>
                </a:ln>
                <a:solidFill>
                  <a:schemeClr val="tx1"/>
                </a:solidFill>
                <a:effectLst/>
                <a:latin typeface="Arial" charset="0"/>
              </a:rPr>
              <a:t>not</a:t>
            </a:r>
            <a:r>
              <a:rPr kumimoji="0" lang="en-US" sz="2400" b="0" i="0" u="none" strike="noStrike" cap="none" normalizeH="0" smtClean="0">
                <a:ln>
                  <a:noFill/>
                </a:ln>
                <a:solidFill>
                  <a:schemeClr val="tx1"/>
                </a:solidFill>
                <a:effectLst/>
                <a:latin typeface="Arial" charset="0"/>
              </a:rPr>
              <a:t> for </a:t>
            </a:r>
            <a:r>
              <a:rPr kumimoji="0" lang="en-US" sz="2400" b="1" i="0" u="none" strike="noStrike" cap="none" normalizeH="0" smtClean="0">
                <a:ln>
                  <a:noFill/>
                </a:ln>
                <a:solidFill>
                  <a:schemeClr val="tx1"/>
                </a:solidFill>
                <a:effectLst/>
                <a:latin typeface="Arial" charset="0"/>
              </a:rPr>
              <a:t>cognitive </a:t>
            </a:r>
            <a:r>
              <a:rPr lang="en-US" sz="2400" b="1" smtClean="0">
                <a:latin typeface="Arial" charset="0"/>
              </a:rPr>
              <a:t>skills</a:t>
            </a:r>
            <a:endParaRPr kumimoji="0" lang="en-US" sz="2400" b="0" i="0" u="none" strike="noStrike" cap="none" normalizeH="0" baseline="0" smtClean="0">
              <a:ln>
                <a:noFill/>
              </a:ln>
              <a:solidFill>
                <a:schemeClr val="tx1"/>
              </a:solidFill>
              <a:effectLst/>
              <a:latin typeface="Arial" charset="0"/>
            </a:endParaRPr>
          </a:p>
        </p:txBody>
      </p:sp>
      <p:pic>
        <p:nvPicPr>
          <p:cNvPr id="173058" name="Picture 2"/>
          <p:cNvPicPr>
            <a:picLocks noChangeAspect="1" noChangeArrowheads="1"/>
          </p:cNvPicPr>
          <p:nvPr/>
        </p:nvPicPr>
        <p:blipFill>
          <a:blip r:embed="rId3" cstate="print"/>
          <a:srcRect/>
          <a:stretch>
            <a:fillRect/>
          </a:stretch>
        </p:blipFill>
        <p:spPr bwMode="auto">
          <a:xfrm>
            <a:off x="6876256" y="4293096"/>
            <a:ext cx="2019300" cy="2257425"/>
          </a:xfrm>
          <a:prstGeom prst="rect">
            <a:avLst/>
          </a:prstGeom>
          <a:noFill/>
          <a:ln w="9525">
            <a:noFill/>
            <a:miter lim="800000"/>
            <a:headEnd/>
            <a:tailEnd/>
          </a:ln>
        </p:spPr>
      </p:pic>
      <p:sp>
        <p:nvSpPr>
          <p:cNvPr id="7" name="Oval Callout 6"/>
          <p:cNvSpPr/>
          <p:nvPr/>
        </p:nvSpPr>
        <p:spPr bwMode="auto">
          <a:xfrm>
            <a:off x="2267744" y="5085184"/>
            <a:ext cx="3816424" cy="1224136"/>
          </a:xfrm>
          <a:prstGeom prst="wedgeEllipseCallout">
            <a:avLst>
              <a:gd name="adj1" fmla="val 86547"/>
              <a:gd name="adj2" fmla="val -6089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Yeah, makes</a:t>
            </a:r>
            <a:r>
              <a:rPr kumimoji="0" lang="en-US" sz="2800" b="0" i="0" u="none" strike="noStrike" cap="none" normalizeH="0" smtClean="0">
                <a:ln>
                  <a:noFill/>
                </a:ln>
                <a:solidFill>
                  <a:schemeClr val="tx1"/>
                </a:solidFill>
                <a:effectLst/>
                <a:latin typeface="Arial" charset="0"/>
              </a:rPr>
              <a:t> sense…</a:t>
            </a: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a:stretch>
            <a:fillRect/>
          </a:stretch>
        </p:blipFill>
        <p:spPr bwMode="auto">
          <a:xfrm>
            <a:off x="6048375" y="4095750"/>
            <a:ext cx="3095625" cy="2762250"/>
          </a:xfrm>
          <a:prstGeom prst="rect">
            <a:avLst/>
          </a:prstGeom>
          <a:noFill/>
          <a:ln w="9525">
            <a:noFill/>
            <a:miter lim="800000"/>
            <a:headEnd/>
            <a:tailEnd/>
          </a:ln>
        </p:spPr>
      </p:pic>
      <p:sp>
        <p:nvSpPr>
          <p:cNvPr id="2" name="Title 1"/>
          <p:cNvSpPr>
            <a:spLocks noGrp="1"/>
          </p:cNvSpPr>
          <p:nvPr>
            <p:ph type="title"/>
          </p:nvPr>
        </p:nvSpPr>
        <p:spPr>
          <a:solidFill>
            <a:schemeClr val="bg1"/>
          </a:solidFill>
        </p:spPr>
        <p:txBody>
          <a:bodyPr/>
          <a:lstStyle/>
          <a:p>
            <a:r>
              <a:rPr lang="en-US" smtClean="0"/>
              <a:t>An unexpected connection at the</a:t>
            </a:r>
            <a:br>
              <a:rPr lang="en-US" smtClean="0"/>
            </a:br>
            <a:r>
              <a:rPr lang="en-US" smtClean="0"/>
              <a:t>NAS “Frontiers of Science” conf.</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62</a:t>
            </a:fld>
            <a:endParaRPr lang="en-US"/>
          </a:p>
        </p:txBody>
      </p:sp>
      <p:pic>
        <p:nvPicPr>
          <p:cNvPr id="172034" name="Picture 2"/>
          <p:cNvPicPr>
            <a:picLocks noChangeAspect="1" noChangeArrowheads="1"/>
          </p:cNvPicPr>
          <p:nvPr/>
        </p:nvPicPr>
        <p:blipFill>
          <a:blip r:embed="rId3" cstate="print"/>
          <a:srcRect/>
          <a:stretch>
            <a:fillRect/>
          </a:stretch>
        </p:blipFill>
        <p:spPr bwMode="auto">
          <a:xfrm>
            <a:off x="611560" y="1916832"/>
            <a:ext cx="3895725" cy="2533650"/>
          </a:xfrm>
          <a:prstGeom prst="rect">
            <a:avLst/>
          </a:prstGeom>
          <a:noFill/>
          <a:ln w="9525">
            <a:noFill/>
            <a:miter lim="800000"/>
            <a:headEnd/>
            <a:tailEnd/>
          </a:ln>
        </p:spPr>
      </p:pic>
      <p:sp>
        <p:nvSpPr>
          <p:cNvPr id="6" name="Oval Callout 5"/>
          <p:cNvSpPr/>
          <p:nvPr/>
        </p:nvSpPr>
        <p:spPr bwMode="auto">
          <a:xfrm>
            <a:off x="4355976" y="1844824"/>
            <a:ext cx="3960440" cy="1944216"/>
          </a:xfrm>
          <a:prstGeom prst="wedgeEllipseCallout">
            <a:avLst>
              <a:gd name="adj1" fmla="val -83320"/>
              <a:gd name="adj2" fmla="val 866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And here is how I train my</a:t>
            </a:r>
            <a:r>
              <a:rPr kumimoji="0" lang="en-US" sz="2800" b="0" i="0" u="none" strike="noStrike" cap="none" normalizeH="0" smtClean="0">
                <a:ln>
                  <a:noFill/>
                </a:ln>
                <a:solidFill>
                  <a:schemeClr val="tx1"/>
                </a:solidFill>
                <a:effectLst/>
                <a:latin typeface="Arial" charset="0"/>
              </a:rPr>
              <a:t> </a:t>
            </a:r>
            <a:r>
              <a:rPr kumimoji="0" lang="en-US" sz="2800" b="0" i="0" u="none" strike="noStrike" cap="none" normalizeH="0" baseline="0" smtClean="0">
                <a:ln>
                  <a:noFill/>
                </a:ln>
                <a:solidFill>
                  <a:schemeClr val="tx1"/>
                </a:solidFill>
                <a:effectLst/>
                <a:latin typeface="Arial" charset="0"/>
              </a:rPr>
              <a:t>mice</a:t>
            </a:r>
            <a:r>
              <a:rPr kumimoji="0" lang="en-US" sz="2800" b="0" i="0" u="none" strike="noStrike" cap="none" normalizeH="0" smtClean="0">
                <a:ln>
                  <a:noFill/>
                </a:ln>
                <a:solidFill>
                  <a:schemeClr val="tx1"/>
                </a:solidFill>
                <a:effectLst/>
                <a:latin typeface="Arial" charset="0"/>
              </a:rPr>
              <a:t> to behave…</a:t>
            </a:r>
            <a:endParaRPr kumimoji="0" lang="en-US" sz="2800" b="0" i="0" u="none" strike="noStrike" cap="none" normalizeH="0" baseline="0" smtClean="0">
              <a:ln>
                <a:noFill/>
              </a:ln>
              <a:solidFill>
                <a:schemeClr val="tx1"/>
              </a:solidFill>
              <a:effectLst/>
              <a:latin typeface="Arial" charset="0"/>
            </a:endParaRPr>
          </a:p>
        </p:txBody>
      </p:sp>
      <p:sp>
        <p:nvSpPr>
          <p:cNvPr id="9" name="Cloud Callout 8"/>
          <p:cNvSpPr/>
          <p:nvPr/>
        </p:nvSpPr>
        <p:spPr bwMode="auto">
          <a:xfrm>
            <a:off x="1907704" y="4941168"/>
            <a:ext cx="4032448" cy="1656184"/>
          </a:xfrm>
          <a:prstGeom prst="cloudCallout">
            <a:avLst>
              <a:gd name="adj1" fmla="val 87591"/>
              <a:gd name="adj2" fmla="val -67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smtClean="0">
                <a:ln>
                  <a:noFill/>
                </a:ln>
                <a:solidFill>
                  <a:schemeClr val="tx1"/>
                </a:solidFill>
                <a:effectLst/>
                <a:latin typeface="Arial" charset="0"/>
              </a:rPr>
              <a:t>I should try this the moment</a:t>
            </a:r>
            <a:r>
              <a:rPr kumimoji="0" lang="en-US" sz="2000" b="0" i="1" u="none" strike="noStrike" cap="none" normalizeH="0" smtClean="0">
                <a:ln>
                  <a:noFill/>
                </a:ln>
                <a:solidFill>
                  <a:schemeClr val="tx1"/>
                </a:solidFill>
                <a:effectLst/>
                <a:latin typeface="Arial" charset="0"/>
              </a:rPr>
              <a:t> that I get bac</a:t>
            </a:r>
            <a:r>
              <a:rPr lang="en-US" sz="2000" i="1" smtClean="0">
                <a:latin typeface="Arial" charset="0"/>
              </a:rPr>
              <a:t>k to my room</a:t>
            </a:r>
            <a:endParaRPr kumimoji="0" lang="en-US" sz="2000" b="0" i="1" u="none" strike="noStrike" cap="none" normalizeH="0" baseline="0" smtClean="0">
              <a:ln>
                <a:noFill/>
              </a:ln>
              <a:solidFill>
                <a:schemeClr val="tx1"/>
              </a:solidFill>
              <a:effectLst/>
              <a:latin typeface="Arial" charset="0"/>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02488" cy="1143000"/>
          </a:xfrm>
        </p:spPr>
        <p:txBody>
          <a:bodyPr/>
          <a:lstStyle/>
          <a:p>
            <a:r>
              <a:rPr lang="en-US" smtClean="0"/>
              <a:t>Implicit Feedback using Frustration</a:t>
            </a:r>
            <a:endParaRPr lang="en-US"/>
          </a:p>
        </p:txBody>
      </p:sp>
      <p:sp>
        <p:nvSpPr>
          <p:cNvPr id="3" name="Content Placeholder 2"/>
          <p:cNvSpPr>
            <a:spLocks noGrp="1"/>
          </p:cNvSpPr>
          <p:nvPr>
            <p:ph idx="1"/>
          </p:nvPr>
        </p:nvSpPr>
        <p:spPr>
          <a:xfrm>
            <a:off x="838200" y="2219325"/>
            <a:ext cx="8305800" cy="3724275"/>
          </a:xfrm>
        </p:spPr>
        <p:txBody>
          <a:bodyPr/>
          <a:lstStyle/>
          <a:p>
            <a:r>
              <a:rPr lang="en-US" b="1" smtClean="0"/>
              <a:t>Punish</a:t>
            </a:r>
            <a:r>
              <a:rPr lang="en-US" smtClean="0"/>
              <a:t> </a:t>
            </a:r>
            <a:r>
              <a:rPr lang="en-US" b="1" smtClean="0"/>
              <a:t>bad answers</a:t>
            </a:r>
            <a:r>
              <a:rPr lang="en-US" smtClean="0"/>
              <a:t> with frustration (</a:t>
            </a:r>
            <a:r>
              <a:rPr lang="en-US" err="1" smtClean="0"/>
              <a:t>e.g</a:t>
            </a:r>
            <a:r>
              <a:rPr lang="en-US" smtClean="0"/>
              <a:t>, delays between tasks)</a:t>
            </a:r>
          </a:p>
          <a:p>
            <a:pPr lvl="1"/>
            <a:r>
              <a:rPr lang="en-US" smtClean="0"/>
              <a:t>“Loading image, please wait…”</a:t>
            </a:r>
          </a:p>
          <a:p>
            <a:pPr lvl="1"/>
            <a:r>
              <a:rPr lang="en-US" smtClean="0"/>
              <a:t>“Image did not load, press here to reload”</a:t>
            </a:r>
          </a:p>
          <a:p>
            <a:pPr lvl="1"/>
            <a:r>
              <a:rPr lang="en-US" smtClean="0"/>
              <a:t>“Network error. Return the HIT and accept again”</a:t>
            </a:r>
          </a:p>
          <a:p>
            <a:pPr lvl="1"/>
            <a:endParaRPr lang="en-US" smtClean="0"/>
          </a:p>
          <a:p>
            <a:r>
              <a:rPr lang="en-US" b="1" smtClean="0"/>
              <a:t>Reward</a:t>
            </a:r>
            <a:r>
              <a:rPr lang="en-US" smtClean="0"/>
              <a:t> </a:t>
            </a:r>
            <a:r>
              <a:rPr lang="en-US" b="1" smtClean="0"/>
              <a:t>good answers </a:t>
            </a:r>
            <a:r>
              <a:rPr lang="en-US" smtClean="0"/>
              <a:t>by giving next task immediately, with no problems</a:t>
            </a:r>
          </a:p>
          <a:p>
            <a:endParaRPr lang="en-US" smtClean="0"/>
          </a:p>
          <a:p>
            <a:pPr>
              <a:buNone/>
            </a:pPr>
            <a:r>
              <a:rPr lang="en-US" smtClean="0"/>
              <a:t>→Make this probabilistic to keep feedback implicit</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63</a:t>
            </a:fld>
            <a:endParaRPr lang="en-US"/>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result</a:t>
            </a:r>
            <a:endParaRPr lang="en-US"/>
          </a:p>
        </p:txBody>
      </p:sp>
      <p:sp>
        <p:nvSpPr>
          <p:cNvPr id="3" name="Content Placeholder 2"/>
          <p:cNvSpPr>
            <a:spLocks noGrp="1"/>
          </p:cNvSpPr>
          <p:nvPr>
            <p:ph idx="1"/>
          </p:nvPr>
        </p:nvSpPr>
        <p:spPr>
          <a:xfrm>
            <a:off x="755576" y="2219325"/>
            <a:ext cx="8388424" cy="3724275"/>
          </a:xfrm>
        </p:spPr>
        <p:txBody>
          <a:bodyPr/>
          <a:lstStyle/>
          <a:p>
            <a:r>
              <a:rPr lang="en-US" smtClean="0"/>
              <a:t>Spammer workers quickly abandon</a:t>
            </a:r>
          </a:p>
          <a:p>
            <a:r>
              <a:rPr lang="en-US" smtClean="0"/>
              <a:t>Good workers keep labeling</a:t>
            </a:r>
          </a:p>
          <a:p>
            <a:endParaRPr lang="en-US" smtClean="0"/>
          </a:p>
          <a:p>
            <a:r>
              <a:rPr lang="en-US" smtClean="0"/>
              <a:t>Bad: Spammer </a:t>
            </a:r>
            <a:r>
              <a:rPr lang="en-US" b="1" i="1" smtClean="0"/>
              <a:t>bots</a:t>
            </a:r>
            <a:r>
              <a:rPr lang="en-US" smtClean="0"/>
              <a:t> unaffected</a:t>
            </a:r>
          </a:p>
          <a:p>
            <a:r>
              <a:rPr lang="en-US" smtClean="0"/>
              <a:t>How to frustrate a </a:t>
            </a:r>
            <a:r>
              <a:rPr lang="en-US" err="1" smtClean="0"/>
              <a:t>bot</a:t>
            </a:r>
            <a:r>
              <a:rPr lang="en-US" smtClean="0"/>
              <a:t>? </a:t>
            </a:r>
          </a:p>
          <a:p>
            <a:pPr lvl="1"/>
            <a:r>
              <a:rPr lang="en-US" smtClean="0"/>
              <a:t>Give it a CAPTHCA </a:t>
            </a:r>
            <a:r>
              <a:rPr lang="en-US" smtClean="0">
                <a:sym typeface="Wingdings" pitchFamily="2" charset="2"/>
              </a:rPr>
              <a:t></a:t>
            </a:r>
            <a:r>
              <a:rPr lang="en-US" smtClean="0"/>
              <a:t> </a:t>
            </a:r>
            <a:endParaRPr lang="en-US"/>
          </a:p>
        </p:txBody>
      </p:sp>
      <p:sp>
        <p:nvSpPr>
          <p:cNvPr id="4" name="Slide Number Placeholder 3"/>
          <p:cNvSpPr>
            <a:spLocks noGrp="1"/>
          </p:cNvSpPr>
          <p:nvPr>
            <p:ph type="sldNum" sz="quarter" idx="12"/>
          </p:nvPr>
        </p:nvSpPr>
        <p:spPr/>
        <p:txBody>
          <a:bodyPr/>
          <a:lstStyle/>
          <a:p>
            <a:fld id="{93B45EF5-C64C-F84B-9157-5FA948C8CF64}" type="slidenum">
              <a:rPr lang="en-US" smtClean="0"/>
              <a:pPr/>
              <a:t>64</a:t>
            </a:fld>
            <a:endParaRPr lang="en-US"/>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3792"/>
            <a:ext cx="7924800" cy="1143000"/>
          </a:xfrm>
        </p:spPr>
        <p:txBody>
          <a:bodyPr/>
          <a:lstStyle/>
          <a:p>
            <a:r>
              <a:rPr lang="en-US" smtClean="0"/>
              <a:t>Second result (more impressive)</a:t>
            </a:r>
            <a:endParaRPr lang="en-US"/>
          </a:p>
        </p:txBody>
      </p:sp>
      <p:sp>
        <p:nvSpPr>
          <p:cNvPr id="3" name="Content Placeholder 2"/>
          <p:cNvSpPr>
            <a:spLocks noGrp="1"/>
          </p:cNvSpPr>
          <p:nvPr>
            <p:ph idx="1"/>
          </p:nvPr>
        </p:nvSpPr>
        <p:spPr>
          <a:xfrm>
            <a:off x="755576" y="2219325"/>
            <a:ext cx="8388424" cy="3724275"/>
          </a:xfrm>
        </p:spPr>
        <p:txBody>
          <a:bodyPr/>
          <a:lstStyle/>
          <a:p>
            <a:r>
              <a:rPr lang="en-US" smtClean="0"/>
              <a:t>Remember, Don was </a:t>
            </a:r>
            <a:r>
              <a:rPr lang="en-US" b="1" i="1" smtClean="0"/>
              <a:t>training</a:t>
            </a:r>
            <a:r>
              <a:rPr lang="en-US" smtClean="0"/>
              <a:t> the mice…</a:t>
            </a:r>
          </a:p>
          <a:p>
            <a:endParaRPr lang="en-US" smtClean="0"/>
          </a:p>
          <a:p>
            <a:r>
              <a:rPr lang="en-US" smtClean="0"/>
              <a:t>15% of the spammers start submitting good work!</a:t>
            </a:r>
          </a:p>
          <a:p>
            <a:r>
              <a:rPr lang="en-US" i="1" smtClean="0"/>
              <a:t>Putting cognitive effort is more beneficial …</a:t>
            </a:r>
          </a:p>
          <a:p>
            <a:endParaRPr lang="en-US" smtClean="0"/>
          </a:p>
          <a:p>
            <a:r>
              <a:rPr lang="en-US" smtClean="0"/>
              <a:t>Key trick: Learn to test workers on-the-fly</a:t>
            </a:r>
          </a:p>
          <a:p>
            <a:pPr lvl="1"/>
            <a:r>
              <a:rPr lang="en-US" smtClean="0"/>
              <a:t>Model performance using </a:t>
            </a:r>
            <a:r>
              <a:rPr lang="en-US" b="1" err="1" smtClean="0"/>
              <a:t>Dirichlet</a:t>
            </a:r>
            <a:r>
              <a:rPr lang="en-US" b="1" smtClean="0"/>
              <a:t> compound multinomial distribution </a:t>
            </a:r>
            <a:r>
              <a:rPr lang="en-US" smtClean="0"/>
              <a:t>(details offline)</a:t>
            </a:r>
          </a:p>
        </p:txBody>
      </p:sp>
      <p:sp>
        <p:nvSpPr>
          <p:cNvPr id="4" name="Slide Number Placeholder 3"/>
          <p:cNvSpPr>
            <a:spLocks noGrp="1"/>
          </p:cNvSpPr>
          <p:nvPr>
            <p:ph type="sldNum" sz="quarter" idx="12"/>
          </p:nvPr>
        </p:nvSpPr>
        <p:spPr/>
        <p:txBody>
          <a:bodyPr/>
          <a:lstStyle/>
          <a:p>
            <a:fld id="{93B45EF5-C64C-F84B-9157-5FA948C8CF64}" type="slidenum">
              <a:rPr lang="en-US" smtClean="0"/>
              <a:pPr/>
              <a:t>65</a:t>
            </a:fld>
            <a:endParaRPr lang="en-US"/>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Grp="1" noChangeArrowheads="1"/>
          </p:cNvSpPr>
          <p:nvPr>
            <p:ph type="ctrTitle"/>
          </p:nvPr>
        </p:nvSpPr>
        <p:spPr>
          <a:xfrm>
            <a:off x="2987675" y="981075"/>
            <a:ext cx="6156325" cy="4248150"/>
          </a:xfrm>
        </p:spPr>
        <p:txBody>
          <a:bodyPr/>
          <a:lstStyle/>
          <a:p>
            <a:pPr eaLnBrk="1" hangingPunct="1"/>
            <a:r>
              <a:rPr lang="en-US" altLang="zh-CN" sz="6000">
                <a:ea typeface="SimSun" charset="-122"/>
                <a:cs typeface="SimSun" charset="-122"/>
              </a:rPr>
              <a:t>Thanks!</a:t>
            </a:r>
            <a:br>
              <a:rPr lang="en-US" altLang="zh-CN" sz="6000">
                <a:ea typeface="SimSun" charset="-122"/>
                <a:cs typeface="SimSun" charset="-122"/>
              </a:rPr>
            </a:br>
            <a:r>
              <a:rPr lang="en-US" altLang="zh-CN" sz="6000">
                <a:ea typeface="SimSun" charset="-122"/>
                <a:cs typeface="SimSun" charset="-122"/>
              </a:rPr>
              <a:t/>
            </a:r>
            <a:br>
              <a:rPr lang="en-US" altLang="zh-CN" sz="6000">
                <a:ea typeface="SimSun" charset="-122"/>
                <a:cs typeface="SimSun" charset="-122"/>
              </a:rPr>
            </a:br>
            <a:r>
              <a:rPr lang="en-US" altLang="zh-CN" sz="6000">
                <a:ea typeface="SimSun" charset="-122"/>
                <a:cs typeface="SimSun" charset="-122"/>
              </a:rPr>
              <a:t>Q &amp; A?</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7</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Need to build models </a:t>
            </a:r>
            <a:r>
              <a:rPr lang="en-US" smtClean="0">
                <a:solidFill>
                  <a:srgbClr val="C00000"/>
                </a:solidFill>
                <a:ea typeface="ＭＳ Ｐゴシック" pitchFamily="-107" charset="-128"/>
                <a:cs typeface="ＭＳ Ｐゴシック" pitchFamily="-107" charset="-128"/>
              </a:rPr>
              <a:t>fast</a:t>
            </a:r>
            <a:endParaRPr lang="en-US">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7916863" cy="4753273"/>
          </a:xfrm>
        </p:spPr>
        <p:txBody>
          <a:bodyPr/>
          <a:lstStyle/>
          <a:p>
            <a:pPr eaLnBrk="1" hangingPunct="1">
              <a:lnSpc>
                <a:spcPct val="90000"/>
              </a:lnSpc>
              <a:spcBef>
                <a:spcPct val="40000"/>
              </a:spcBef>
            </a:pPr>
            <a:r>
              <a:rPr lang="en-US" sz="2400" b="1">
                <a:solidFill>
                  <a:srgbClr val="C00000"/>
                </a:solidFill>
                <a:ea typeface="ＭＳ Ｐゴシック" pitchFamily="-107" charset="-128"/>
                <a:cs typeface="ＭＳ Ｐゴシック" pitchFamily="-107" charset="-128"/>
              </a:rPr>
              <a:t>Traditionally</a:t>
            </a:r>
            <a:r>
              <a:rPr lang="en-US" sz="2400">
                <a:ea typeface="ＭＳ Ｐゴシック" pitchFamily="-107" charset="-128"/>
                <a:cs typeface="ＭＳ Ｐゴシック" pitchFamily="-107" charset="-128"/>
              </a:rPr>
              <a:t>, modeling teams have invested substantial internal resources in data formulation, information extraction, cleaning, and other preprocessing</a:t>
            </a:r>
          </a:p>
          <a:p>
            <a:pPr lvl="2" eaLnBrk="1" hangingPunct="1">
              <a:lnSpc>
                <a:spcPct val="90000"/>
              </a:lnSpc>
              <a:spcBef>
                <a:spcPct val="40000"/>
              </a:spcBef>
              <a:buFont typeface="Wingdings" pitchFamily="-107" charset="2"/>
              <a:buNone/>
            </a:pPr>
            <a:r>
              <a:rPr lang="en-US" sz="2400" b="1" i="1" smtClean="0">
                <a:solidFill>
                  <a:srgbClr val="C00000"/>
                </a:solidFill>
                <a:ea typeface="ＭＳ Ｐゴシック" pitchFamily="-107" charset="-128"/>
              </a:rPr>
              <a:t>No time for such things…</a:t>
            </a:r>
            <a:endParaRPr lang="en-US" sz="2400" b="1" i="1">
              <a:solidFill>
                <a:srgbClr val="C00000"/>
              </a:solidFill>
              <a:ea typeface="ＭＳ Ｐゴシック" pitchFamily="-107" charset="-128"/>
            </a:endParaRPr>
          </a:p>
          <a:p>
            <a:pPr eaLnBrk="1" hangingPunct="1">
              <a:lnSpc>
                <a:spcPct val="90000"/>
              </a:lnSpc>
              <a:spcBef>
                <a:spcPct val="40000"/>
              </a:spcBef>
            </a:pPr>
            <a:r>
              <a:rPr lang="en-US" sz="2400" smtClean="0">
                <a:ea typeface="ＭＳ Ｐゴシック" pitchFamily="-107" charset="-128"/>
                <a:cs typeface="ＭＳ Ｐゴシック" pitchFamily="-107" charset="-128"/>
              </a:rPr>
              <a:t>However, now, </a:t>
            </a:r>
            <a:r>
              <a:rPr lang="en-US" sz="2400">
                <a:ea typeface="ＭＳ Ｐゴシック" pitchFamily="-107" charset="-128"/>
                <a:cs typeface="ＭＳ Ｐゴシック" pitchFamily="-107" charset="-128"/>
              </a:rPr>
              <a:t>we can </a:t>
            </a:r>
            <a:r>
              <a:rPr lang="en-US" sz="2400" u="sng">
                <a:ea typeface="ＭＳ Ｐゴシック" pitchFamily="-107" charset="-128"/>
                <a:cs typeface="ＭＳ Ｐゴシック" pitchFamily="-107" charset="-128"/>
              </a:rPr>
              <a:t>outsource</a:t>
            </a:r>
            <a:r>
              <a:rPr lang="en-US" sz="2400">
                <a:ea typeface="ＭＳ Ｐゴシック" pitchFamily="-107" charset="-128"/>
                <a:cs typeface="ＭＳ Ｐゴシック" pitchFamily="-107" charset="-128"/>
              </a:rPr>
              <a:t> preprocessing tasks, such as labeling, feature extraction, verifying information extraction, etc.</a:t>
            </a:r>
          </a:p>
          <a:p>
            <a:pPr lvl="1" eaLnBrk="1" hangingPunct="1">
              <a:lnSpc>
                <a:spcPct val="90000"/>
              </a:lnSpc>
              <a:spcBef>
                <a:spcPct val="40000"/>
              </a:spcBef>
            </a:pPr>
            <a:r>
              <a:rPr lang="en-US" sz="2000"/>
              <a:t>using </a:t>
            </a:r>
            <a:r>
              <a:rPr lang="en-US" sz="2000">
                <a:solidFill>
                  <a:srgbClr val="0000CC"/>
                </a:solidFill>
                <a:hlinkClick r:id="rId3" action="ppaction://hlinkfile"/>
              </a:rPr>
              <a:t>Mechanical Turk</a:t>
            </a:r>
            <a:r>
              <a:rPr lang="en-US" sz="2000"/>
              <a:t>, </a:t>
            </a:r>
            <a:r>
              <a:rPr lang="en-US" sz="2000" err="1" smtClean="0"/>
              <a:t>oDesk</a:t>
            </a:r>
            <a:r>
              <a:rPr lang="en-US" sz="2000" smtClean="0"/>
              <a:t>, </a:t>
            </a:r>
            <a:r>
              <a:rPr lang="en-US" sz="2000"/>
              <a:t>etc.</a:t>
            </a:r>
          </a:p>
          <a:p>
            <a:pPr lvl="1" eaLnBrk="1" hangingPunct="1">
              <a:lnSpc>
                <a:spcPct val="90000"/>
              </a:lnSpc>
              <a:spcBef>
                <a:spcPct val="40000"/>
              </a:spcBef>
            </a:pPr>
            <a:r>
              <a:rPr lang="en-US" sz="2000"/>
              <a:t>quality may be lower than expert labeling (much?) </a:t>
            </a:r>
          </a:p>
          <a:p>
            <a:pPr lvl="1" eaLnBrk="1" hangingPunct="1">
              <a:lnSpc>
                <a:spcPct val="90000"/>
              </a:lnSpc>
              <a:spcBef>
                <a:spcPct val="40000"/>
              </a:spcBef>
            </a:pPr>
            <a:r>
              <a:rPr lang="en-US" sz="2000"/>
              <a:t>but low costs can allow massive </a:t>
            </a:r>
            <a:r>
              <a:rPr lang="en-US" sz="2000" smtClean="0"/>
              <a:t>scale</a:t>
            </a:r>
          </a:p>
          <a:p>
            <a:pPr lvl="1" eaLnBrk="1" hangingPunct="1">
              <a:lnSpc>
                <a:spcPct val="90000"/>
              </a:lnSpc>
              <a:spcBef>
                <a:spcPct val="40000"/>
              </a:spcBef>
            </a:pPr>
            <a:endParaRPr 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138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8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38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563488" y="3619772"/>
            <a:ext cx="9409112" cy="1200150"/>
          </a:xfrm>
          <a:prstGeom prst="rect">
            <a:avLst/>
          </a:prstGeom>
          <a:noFill/>
          <a:ln w="9525">
            <a:noFill/>
            <a:miter lim="800000"/>
            <a:headEnd/>
            <a:tailEnd/>
          </a:ln>
        </p:spPr>
        <p:txBody>
          <a:bodyPr>
            <a:spAutoFit/>
          </a:bodyPr>
          <a:lstStyle/>
          <a:p>
            <a:endParaRPr lang="en-US"/>
          </a:p>
          <a:p>
            <a:endParaRPr lang="en-US"/>
          </a:p>
          <a:p>
            <a:endParaRPr lang="en-US"/>
          </a:p>
        </p:txBody>
      </p:sp>
      <p:sp>
        <p:nvSpPr>
          <p:cNvPr id="19459" name="Title 8"/>
          <p:cNvSpPr>
            <a:spLocks noGrp="1"/>
          </p:cNvSpPr>
          <p:nvPr>
            <p:ph type="title"/>
          </p:nvPr>
        </p:nvSpPr>
        <p:spPr>
          <a:xfrm>
            <a:off x="714300" y="790847"/>
            <a:ext cx="8691563" cy="765945"/>
          </a:xfrm>
        </p:spPr>
        <p:txBody>
          <a:bodyPr/>
          <a:lstStyle/>
          <a:p>
            <a:pPr eaLnBrk="1" hangingPunct="1"/>
            <a:r>
              <a:rPr lang="en-US" sz="3200" smtClean="0"/>
              <a:t>Amazon Mechanical Turk</a:t>
            </a:r>
          </a:p>
        </p:txBody>
      </p:sp>
      <p:pic>
        <p:nvPicPr>
          <p:cNvPr id="19460" name="Picture 2"/>
          <p:cNvPicPr>
            <a:picLocks noChangeAspect="1" noChangeArrowheads="1"/>
          </p:cNvPicPr>
          <p:nvPr/>
        </p:nvPicPr>
        <p:blipFill>
          <a:blip r:embed="rId3" cstate="print"/>
          <a:srcRect/>
          <a:stretch>
            <a:fillRect/>
          </a:stretch>
        </p:blipFill>
        <p:spPr bwMode="auto">
          <a:xfrm>
            <a:off x="758751" y="1906860"/>
            <a:ext cx="8385250" cy="4762500"/>
          </a:xfrm>
          <a:prstGeom prst="rect">
            <a:avLst/>
          </a:prstGeom>
          <a:noFill/>
          <a:ln w="9525">
            <a:noFill/>
            <a:miter lim="800000"/>
            <a:headEnd/>
            <a:tailEnd/>
          </a:ln>
        </p:spPr>
      </p:pic>
      <p:sp>
        <p:nvSpPr>
          <p:cNvPr id="5" name="Oval 4"/>
          <p:cNvSpPr/>
          <p:nvPr/>
        </p:nvSpPr>
        <p:spPr bwMode="auto">
          <a:xfrm>
            <a:off x="522213" y="3387997"/>
            <a:ext cx="2659888" cy="676275"/>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
        <p:nvSpPr>
          <p:cNvPr id="6" name="Oval 5"/>
          <p:cNvSpPr/>
          <p:nvPr/>
        </p:nvSpPr>
        <p:spPr bwMode="auto">
          <a:xfrm>
            <a:off x="7689775" y="3646760"/>
            <a:ext cx="716849" cy="287337"/>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
        <p:nvSpPr>
          <p:cNvPr id="7" name="Oval 6"/>
          <p:cNvSpPr/>
          <p:nvPr/>
        </p:nvSpPr>
        <p:spPr bwMode="auto">
          <a:xfrm>
            <a:off x="7724700" y="3867422"/>
            <a:ext cx="625671" cy="309563"/>
          </a:xfrm>
          <a:prstGeom prst="ellipse">
            <a:avLst/>
          </a:prstGeom>
          <a:noFill/>
          <a:ln w="50800">
            <a:solidFill>
              <a:srgbClr val="E99923"/>
            </a:solidFill>
            <a:round/>
            <a:headEnd/>
            <a:tailEnd/>
          </a:ln>
          <a:effectLst>
            <a:outerShdw dist="12700" dir="2700000" algn="ctr" rotWithShape="0">
              <a:schemeClr val="bg2">
                <a:alpha val="75000"/>
              </a:schemeClr>
            </a:outerShdw>
          </a:effectLst>
        </p:spPr>
        <p:txBody>
          <a:bodyPr lIns="0" tIns="0" rIns="0" bIns="0" anchor="ctr"/>
          <a:lstStyle/>
          <a:p>
            <a:pPr marL="382588" indent="-382588" algn="ctr">
              <a:lnSpc>
                <a:spcPct val="150000"/>
              </a:lnSpc>
              <a:spcBef>
                <a:spcPts val="300"/>
              </a:spcBef>
              <a:buClr>
                <a:srgbClr val="E99923"/>
              </a:buClr>
              <a:buSzPct val="100000"/>
              <a:defRPr/>
            </a:pPr>
            <a:endParaRPr lang="en-US" sz="2800" i="1" kern="0">
              <a:solidFill>
                <a:srgbClr val="464847"/>
              </a:solidFill>
              <a:latin typeface="Helvetica 55 Roman"/>
              <a:sym typeface="Helvetica 55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pPr eaLnBrk="1" hangingPunct="1"/>
            <a:fld id="{E1DC8EBF-823E-5B48-A11A-0A37DEE3B483}" type="slidenum">
              <a:rPr lang="en-US" sz="2600" b="1">
                <a:solidFill>
                  <a:schemeClr val="bg1"/>
                </a:solidFill>
              </a:rPr>
              <a:pPr eaLnBrk="1" hangingPunct="1"/>
              <a:t>9</a:t>
            </a:fld>
            <a:endParaRPr lang="en-US" sz="2600" b="1">
              <a:solidFill>
                <a:schemeClr val="bg1"/>
              </a:solidFill>
            </a:endParaRPr>
          </a:p>
        </p:txBody>
      </p:sp>
      <p:sp>
        <p:nvSpPr>
          <p:cNvPr id="24579" name="AutoShape 2"/>
          <p:cNvSpPr>
            <a:spLocks noGrp="1" noChangeArrowheads="1"/>
          </p:cNvSpPr>
          <p:nvPr>
            <p:ph type="title" idx="4294967295"/>
          </p:nvPr>
        </p:nvSpPr>
        <p:spPr>
          <a:xfrm>
            <a:off x="762000" y="381000"/>
            <a:ext cx="7924800" cy="1143000"/>
          </a:xfrm>
          <a:solidFill>
            <a:srgbClr val="FFFFFF"/>
          </a:solidFill>
        </p:spPr>
        <p:txBody>
          <a:bodyPr/>
          <a:lstStyle/>
          <a:p>
            <a:pPr eaLnBrk="1" hangingPunct="1"/>
            <a:r>
              <a:rPr lang="en-US" smtClean="0">
                <a:ea typeface="ＭＳ Ｐゴシック" pitchFamily="-107" charset="-128"/>
                <a:cs typeface="ＭＳ Ｐゴシック" pitchFamily="-107" charset="-128"/>
              </a:rPr>
              <a:t>Need to build models </a:t>
            </a:r>
            <a:r>
              <a:rPr lang="en-US" smtClean="0">
                <a:solidFill>
                  <a:srgbClr val="C00000"/>
                </a:solidFill>
                <a:ea typeface="ＭＳ Ｐゴシック" pitchFamily="-107" charset="-128"/>
                <a:cs typeface="ＭＳ Ｐゴシック" pitchFamily="-107" charset="-128"/>
              </a:rPr>
              <a:t>fast</a:t>
            </a:r>
            <a:endParaRPr lang="en-US">
              <a:solidFill>
                <a:srgbClr val="C00000"/>
              </a:solidFill>
              <a:ea typeface="ＭＳ Ｐゴシック" pitchFamily="-107" charset="-128"/>
              <a:cs typeface="ＭＳ Ｐゴシック" pitchFamily="-107" charset="-128"/>
            </a:endParaRPr>
          </a:p>
        </p:txBody>
      </p:sp>
      <p:sp>
        <p:nvSpPr>
          <p:cNvPr id="101380" name="Rectangle 3"/>
          <p:cNvSpPr>
            <a:spLocks noGrp="1" noChangeArrowheads="1"/>
          </p:cNvSpPr>
          <p:nvPr>
            <p:ph type="body" idx="4294967295"/>
          </p:nvPr>
        </p:nvSpPr>
        <p:spPr>
          <a:xfrm>
            <a:off x="971550" y="1988840"/>
            <a:ext cx="8172450" cy="4753273"/>
          </a:xfrm>
        </p:spPr>
        <p:txBody>
          <a:bodyPr/>
          <a:lstStyle/>
          <a:p>
            <a:pPr eaLnBrk="1" hangingPunct="1">
              <a:lnSpc>
                <a:spcPct val="90000"/>
              </a:lnSpc>
              <a:spcBef>
                <a:spcPct val="40000"/>
              </a:spcBef>
              <a:buNone/>
            </a:pPr>
            <a:r>
              <a:rPr lang="en-US" smtClean="0">
                <a:ea typeface="ＭＳ Ｐゴシック" pitchFamily="-107" charset="-128"/>
                <a:cs typeface="ＭＳ Ｐゴシック" pitchFamily="-107" charset="-128"/>
              </a:rPr>
              <a:t>Using Mechanical Turk:</a:t>
            </a:r>
          </a:p>
          <a:p>
            <a:pPr eaLnBrk="1" hangingPunct="1">
              <a:lnSpc>
                <a:spcPct val="90000"/>
              </a:lnSpc>
              <a:spcBef>
                <a:spcPct val="40000"/>
              </a:spcBef>
              <a:buNone/>
            </a:pPr>
            <a:endParaRPr lang="en-US" smtClean="0">
              <a:ea typeface="ＭＳ Ｐゴシック" pitchFamily="-107" charset="-128"/>
              <a:cs typeface="ＭＳ Ｐゴシック" pitchFamily="-107" charset="-128"/>
            </a:endParaRPr>
          </a:p>
          <a:p>
            <a:pPr eaLnBrk="1" hangingPunct="1">
              <a:lnSpc>
                <a:spcPct val="90000"/>
              </a:lnSpc>
              <a:spcBef>
                <a:spcPct val="40000"/>
              </a:spcBef>
            </a:pPr>
            <a:r>
              <a:rPr lang="en-US" sz="2400" smtClean="0">
                <a:ea typeface="ＭＳ Ｐゴシック" pitchFamily="-107" charset="-128"/>
              </a:rPr>
              <a:t>To find URLs for a given topic (hate speech, gambling, alcohol abuse, guns, bombs, celebrity gossip, etc </a:t>
            </a:r>
            <a:r>
              <a:rPr lang="en-US" sz="2400" err="1" smtClean="0">
                <a:ea typeface="ＭＳ Ｐゴシック" pitchFamily="-107" charset="-128"/>
              </a:rPr>
              <a:t>etc</a:t>
            </a:r>
            <a:r>
              <a:rPr lang="en-US" sz="2400" smtClean="0">
                <a:ea typeface="ＭＳ Ｐゴシック" pitchFamily="-107" charset="-128"/>
              </a:rPr>
              <a:t>)</a:t>
            </a:r>
            <a:br>
              <a:rPr lang="en-US" sz="2400" smtClean="0">
                <a:ea typeface="ＭＳ Ｐゴシック" pitchFamily="-107" charset="-128"/>
              </a:rPr>
            </a:br>
            <a:r>
              <a:rPr lang="en-US" sz="2400" smtClean="0">
                <a:hlinkClick r:id="rId3"/>
              </a:rPr>
              <a:t>http://url-collector.appspot.com/allTopics.jsp</a:t>
            </a:r>
            <a:r>
              <a:rPr lang="en-US" sz="2400" smtClean="0"/>
              <a:t/>
            </a:r>
            <a:br>
              <a:rPr lang="en-US" sz="2400" smtClean="0"/>
            </a:br>
            <a:r>
              <a:rPr lang="en-US" sz="2400" smtClean="0"/>
              <a:t>[“Guided Learning”, applicable when class prior small]</a:t>
            </a:r>
            <a:endParaRPr lang="en-US" sz="2400" smtClean="0">
              <a:ea typeface="ＭＳ Ｐゴシック" pitchFamily="-107" charset="-128"/>
            </a:endParaRPr>
          </a:p>
          <a:p>
            <a:pPr eaLnBrk="1" hangingPunct="1">
              <a:lnSpc>
                <a:spcPct val="90000"/>
              </a:lnSpc>
              <a:spcBef>
                <a:spcPct val="40000"/>
              </a:spcBef>
            </a:pPr>
            <a:endParaRPr lang="en-US" sz="2400" smtClean="0">
              <a:ea typeface="ＭＳ Ｐゴシック" pitchFamily="-107" charset="-128"/>
            </a:endParaRPr>
          </a:p>
          <a:p>
            <a:pPr eaLnBrk="1" hangingPunct="1">
              <a:lnSpc>
                <a:spcPct val="90000"/>
              </a:lnSpc>
              <a:spcBef>
                <a:spcPct val="40000"/>
              </a:spcBef>
            </a:pPr>
            <a:r>
              <a:rPr lang="en-US" sz="2400" smtClean="0">
                <a:ea typeface="ＭＳ Ｐゴシック" pitchFamily="-107" charset="-128"/>
              </a:rPr>
              <a:t>To classify URLs into appropriate categories </a:t>
            </a:r>
            <a:br>
              <a:rPr lang="en-US" sz="2400" smtClean="0">
                <a:ea typeface="ＭＳ Ｐゴシック" pitchFamily="-107" charset="-128"/>
              </a:rPr>
            </a:br>
            <a:r>
              <a:rPr lang="en-US" sz="2000" smtClean="0">
                <a:hlinkClick r:id="rId4"/>
              </a:rPr>
              <a:t>http://url-annotator.appspot.com/AdminFiles/Categories.jsp </a:t>
            </a:r>
            <a:endParaRPr lang="en-US" sz="1600" smtClean="0"/>
          </a:p>
          <a:p>
            <a:pPr lvl="1" eaLnBrk="1" hangingPunct="1">
              <a:lnSpc>
                <a:spcPct val="90000"/>
              </a:lnSpc>
              <a:spcBef>
                <a:spcPct val="40000"/>
              </a:spcBef>
            </a:pPr>
            <a:endParaRPr 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animEffect transition="in" filter="fade">
                                      <p:cBhvr>
                                        <p:cTn id="7" dur="500"/>
                                        <p:tgtEl>
                                          <p:spTgt spid="1013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1380">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13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uiExpand="1" build="p"/>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48577</TotalTime>
  <Words>2989</Words>
  <Application>Microsoft Office PowerPoint</Application>
  <PresentationFormat>On-screen Show (4:3)</PresentationFormat>
  <Paragraphs>538</Paragraphs>
  <Slides>66</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82" baseType="lpstr">
      <vt:lpstr>Arial</vt:lpstr>
      <vt:lpstr>ヒラギノ明朝 ProN W3</vt:lpstr>
      <vt:lpstr>Times</vt:lpstr>
      <vt:lpstr>Wingdings</vt:lpstr>
      <vt:lpstr>Wingdings 3</vt:lpstr>
      <vt:lpstr>SimSun</vt:lpstr>
      <vt:lpstr>ヒラギノ角ゴ ProN W3</vt:lpstr>
      <vt:lpstr>ＭＳ Ｐゴシック</vt:lpstr>
      <vt:lpstr>Times New Roman</vt:lpstr>
      <vt:lpstr>Helvetica 35 Thin</vt:lpstr>
      <vt:lpstr>华文楷体</vt:lpstr>
      <vt:lpstr>Helvetica 55 Roman</vt:lpstr>
      <vt:lpstr>Capsules</vt:lpstr>
      <vt:lpstr>Equation</vt:lpstr>
      <vt:lpstr>Worksheet</vt:lpstr>
      <vt:lpstr>Chart</vt:lpstr>
      <vt:lpstr>Crowdsourcing using Mechanical Turk:  Quality Management and Scalability</vt:lpstr>
      <vt:lpstr>PowerPoint Presentation</vt:lpstr>
      <vt:lpstr>PowerPoint Presentation</vt:lpstr>
      <vt:lpstr>PowerPoint Presentation</vt:lpstr>
      <vt:lpstr>PowerPoint Presentation</vt:lpstr>
      <vt:lpstr>A few of the tasks in the past</vt:lpstr>
      <vt:lpstr>Need to build models fast</vt:lpstr>
      <vt:lpstr>Amazon Mechanical Turk</vt:lpstr>
      <vt:lpstr>Need to build models fast</vt:lpstr>
      <vt:lpstr>PowerPoint Presentation</vt:lpstr>
      <vt:lpstr>Example: Build an “Adult Web Site” Classifier</vt:lpstr>
      <vt:lpstr>PowerPoint Presentation</vt:lpstr>
      <vt:lpstr>Bad news: Spammers!  </vt:lpstr>
      <vt:lpstr>Redundant votes, infer quality</vt:lpstr>
      <vt:lpstr>Algorithm of (Dawid &amp; Skene, 1979)  [and many recent variations on the same theme]</vt:lpstr>
      <vt:lpstr>Challenge: From Confusion Matrixes to Quality Scores</vt:lpstr>
      <vt:lpstr>Challenge 1:  Spammers are lazy and smart! </vt:lpstr>
      <vt:lpstr>Challenge 2:  Humans are biased!</vt:lpstr>
      <vt:lpstr>Solution: Reverse errors first, compute error rate afterwards</vt:lpstr>
      <vt:lpstr>PowerPoint Presentation</vt:lpstr>
      <vt:lpstr>PowerPoint Presentation</vt:lpstr>
      <vt:lpstr>PowerPoint Presentation</vt:lpstr>
      <vt:lpstr>What about Gold testing?</vt:lpstr>
      <vt:lpstr>Gold Testing?</vt:lpstr>
      <vt:lpstr>Gold Testing?</vt:lpstr>
      <vt:lpstr>Gold Testing?</vt:lpstr>
      <vt:lpstr>Gold Testing</vt:lpstr>
      <vt:lpstr>Gold Testing</vt:lpstr>
      <vt:lpstr>Gold Testing?</vt:lpstr>
      <vt:lpstr>Empirical Results and Observations</vt:lpstr>
      <vt:lpstr>Too much theory?</vt:lpstr>
      <vt:lpstr>Practical Deployment Lessons</vt:lpstr>
      <vt:lpstr>Example: Build an “Adult Web Site” Classifier</vt:lpstr>
      <vt:lpstr>  Quality and Classification Performance</vt:lpstr>
      <vt:lpstr>Majority Voting and Label Quality</vt:lpstr>
      <vt:lpstr> Tradeoffs: More data or better data?</vt:lpstr>
      <vt:lpstr>Basic Results</vt:lpstr>
      <vt:lpstr>Selective Repeated-Labeling</vt:lpstr>
      <vt:lpstr>Natural Candidate: Entropy</vt:lpstr>
      <vt:lpstr>What Not to Do: Use Entropy</vt:lpstr>
      <vt:lpstr>Why not Entropy</vt:lpstr>
      <vt:lpstr>Bayesian Uncertainty per Example</vt:lpstr>
      <vt:lpstr>Bayesian Labeler Quality</vt:lpstr>
      <vt:lpstr>Bayesian Labeler Quality</vt:lpstr>
      <vt:lpstr>Bayesian Labeler Quality</vt:lpstr>
      <vt:lpstr>Computing Label Uncertainty</vt:lpstr>
      <vt:lpstr>Another strategy: Model Uncertainty (MU)</vt:lpstr>
      <vt:lpstr>Adult content classification</vt:lpstr>
      <vt:lpstr>Improving worker participation</vt:lpstr>
      <vt:lpstr>PowerPoint Presentation</vt:lpstr>
      <vt:lpstr>Limits of Guided Learning</vt:lpstr>
      <vt:lpstr>The result? Peaceful ignorance…</vt:lpstr>
      <vt:lpstr>Beat the Machine!</vt:lpstr>
      <vt:lpstr>PowerPoint Presentation</vt:lpstr>
      <vt:lpstr>Reward Structure</vt:lpstr>
      <vt:lpstr>Structure of Successful Probes</vt:lpstr>
      <vt:lpstr>Future Directions</vt:lpstr>
      <vt:lpstr>Workers reacting to bad rewards/scores</vt:lpstr>
      <vt:lpstr>An unexpected connection at the NAS “Frontiers of Science” conf.</vt:lpstr>
      <vt:lpstr>An unexpected connection at the NAS “Frontiers of Science” conf.</vt:lpstr>
      <vt:lpstr>An unexpected connection at the NAS “Frontiers of Science” conf.</vt:lpstr>
      <vt:lpstr>An unexpected connection at the NAS “Frontiers of Science” conf.</vt:lpstr>
      <vt:lpstr>Implicit Feedback using Frustration</vt:lpstr>
      <vt:lpstr>First result</vt:lpstr>
      <vt:lpstr>Second result (more impressive)</vt:lpstr>
      <vt:lpstr>Thanks!  Q &amp; A?</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Cost-sensitive Decision Tree and Test Strategies</dc:title>
  <dc:creator>home</dc:creator>
  <cp:lastModifiedBy>Panos Ipeirotis</cp:lastModifiedBy>
  <cp:revision>1141</cp:revision>
  <dcterms:created xsi:type="dcterms:W3CDTF">2010-10-21T11:08:54Z</dcterms:created>
  <dcterms:modified xsi:type="dcterms:W3CDTF">2012-02-16T15:20:37Z</dcterms:modified>
</cp:coreProperties>
</file>