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2" r:id="rId1"/>
  </p:sldMasterIdLst>
  <p:notesMasterIdLst>
    <p:notesMasterId r:id="rId75"/>
  </p:notesMasterIdLst>
  <p:sldIdLst>
    <p:sldId id="658" r:id="rId2"/>
    <p:sldId id="729" r:id="rId3"/>
    <p:sldId id="730" r:id="rId4"/>
    <p:sldId id="763" r:id="rId5"/>
    <p:sldId id="806" r:id="rId6"/>
    <p:sldId id="818" r:id="rId7"/>
    <p:sldId id="842" r:id="rId8"/>
    <p:sldId id="843" r:id="rId9"/>
    <p:sldId id="807" r:id="rId10"/>
    <p:sldId id="808" r:id="rId11"/>
    <p:sldId id="809" r:id="rId12"/>
    <p:sldId id="810" r:id="rId13"/>
    <p:sldId id="811" r:id="rId14"/>
    <p:sldId id="812" r:id="rId15"/>
    <p:sldId id="813" r:id="rId16"/>
    <p:sldId id="814" r:id="rId17"/>
    <p:sldId id="815" r:id="rId18"/>
    <p:sldId id="848" r:id="rId19"/>
    <p:sldId id="849" r:id="rId20"/>
    <p:sldId id="817" r:id="rId21"/>
    <p:sldId id="859" r:id="rId22"/>
    <p:sldId id="764" r:id="rId23"/>
    <p:sldId id="617" r:id="rId24"/>
    <p:sldId id="594" r:id="rId25"/>
    <p:sldId id="675" r:id="rId26"/>
    <p:sldId id="623" r:id="rId27"/>
    <p:sldId id="614" r:id="rId28"/>
    <p:sldId id="634" r:id="rId29"/>
    <p:sldId id="629" r:id="rId30"/>
    <p:sldId id="643" r:id="rId31"/>
    <p:sldId id="823" r:id="rId32"/>
    <p:sldId id="825" r:id="rId33"/>
    <p:sldId id="822" r:id="rId34"/>
    <p:sldId id="841" r:id="rId35"/>
    <p:sldId id="760" r:id="rId36"/>
    <p:sldId id="860" r:id="rId37"/>
    <p:sldId id="851" r:id="rId38"/>
    <p:sldId id="852" r:id="rId39"/>
    <p:sldId id="853" r:id="rId40"/>
    <p:sldId id="854" r:id="rId41"/>
    <p:sldId id="855" r:id="rId42"/>
    <p:sldId id="856" r:id="rId43"/>
    <p:sldId id="857" r:id="rId44"/>
    <p:sldId id="858" r:id="rId45"/>
    <p:sldId id="791" r:id="rId46"/>
    <p:sldId id="792" r:id="rId47"/>
    <p:sldId id="793" r:id="rId48"/>
    <p:sldId id="794" r:id="rId49"/>
    <p:sldId id="795" r:id="rId50"/>
    <p:sldId id="869" r:id="rId51"/>
    <p:sldId id="796" r:id="rId52"/>
    <p:sldId id="797" r:id="rId53"/>
    <p:sldId id="798" r:id="rId54"/>
    <p:sldId id="801" r:id="rId55"/>
    <p:sldId id="861" r:id="rId56"/>
    <p:sldId id="829" r:id="rId57"/>
    <p:sldId id="830" r:id="rId58"/>
    <p:sldId id="804" r:id="rId59"/>
    <p:sldId id="805" r:id="rId60"/>
    <p:sldId id="694" r:id="rId61"/>
    <p:sldId id="765" r:id="rId62"/>
    <p:sldId id="828" r:id="rId63"/>
    <p:sldId id="834" r:id="rId64"/>
    <p:sldId id="837" r:id="rId65"/>
    <p:sldId id="835" r:id="rId66"/>
    <p:sldId id="836" r:id="rId67"/>
    <p:sldId id="862" r:id="rId68"/>
    <p:sldId id="863" r:id="rId69"/>
    <p:sldId id="864" r:id="rId70"/>
    <p:sldId id="865" r:id="rId71"/>
    <p:sldId id="866" r:id="rId72"/>
    <p:sldId id="867" r:id="rId73"/>
    <p:sldId id="868" r:id="rId74"/>
  </p:sldIdLst>
  <p:sldSz cx="9144000" cy="6858000" type="screen4x3"/>
  <p:notesSz cx="7150100" cy="9448800"/>
  <p:defaultTextStyle>
    <a:defPPr>
      <a:defRPr lang="en-US"/>
    </a:defPPr>
    <a:lvl1pPr algn="l" rtl="0" eaLnBrk="0" fontAlgn="base" hangingPunct="0">
      <a:spcBef>
        <a:spcPct val="0"/>
      </a:spcBef>
      <a:spcAft>
        <a:spcPct val="0"/>
      </a:spcAft>
      <a:defRPr kern="1200">
        <a:solidFill>
          <a:schemeClr val="tx1"/>
        </a:solidFill>
        <a:latin typeface="Arial" pitchFamily="-107" charset="0"/>
        <a:ea typeface="+mn-ea"/>
        <a:cs typeface="+mn-cs"/>
      </a:defRPr>
    </a:lvl1pPr>
    <a:lvl2pPr marL="457200" algn="l" rtl="0" eaLnBrk="0" fontAlgn="base" hangingPunct="0">
      <a:spcBef>
        <a:spcPct val="0"/>
      </a:spcBef>
      <a:spcAft>
        <a:spcPct val="0"/>
      </a:spcAft>
      <a:defRPr kern="1200">
        <a:solidFill>
          <a:schemeClr val="tx1"/>
        </a:solidFill>
        <a:latin typeface="Arial" pitchFamily="-107" charset="0"/>
        <a:ea typeface="+mn-ea"/>
        <a:cs typeface="+mn-cs"/>
      </a:defRPr>
    </a:lvl2pPr>
    <a:lvl3pPr marL="914400" algn="l" rtl="0" eaLnBrk="0" fontAlgn="base" hangingPunct="0">
      <a:spcBef>
        <a:spcPct val="0"/>
      </a:spcBef>
      <a:spcAft>
        <a:spcPct val="0"/>
      </a:spcAft>
      <a:defRPr kern="1200">
        <a:solidFill>
          <a:schemeClr val="tx1"/>
        </a:solidFill>
        <a:latin typeface="Arial" pitchFamily="-107" charset="0"/>
        <a:ea typeface="+mn-ea"/>
        <a:cs typeface="+mn-cs"/>
      </a:defRPr>
    </a:lvl3pPr>
    <a:lvl4pPr marL="1371600" algn="l" rtl="0" eaLnBrk="0" fontAlgn="base" hangingPunct="0">
      <a:spcBef>
        <a:spcPct val="0"/>
      </a:spcBef>
      <a:spcAft>
        <a:spcPct val="0"/>
      </a:spcAft>
      <a:defRPr kern="1200">
        <a:solidFill>
          <a:schemeClr val="tx1"/>
        </a:solidFill>
        <a:latin typeface="Arial" pitchFamily="-107" charset="0"/>
        <a:ea typeface="+mn-ea"/>
        <a:cs typeface="+mn-cs"/>
      </a:defRPr>
    </a:lvl4pPr>
    <a:lvl5pPr marL="1828800" algn="l" rtl="0" eaLnBrk="0" fontAlgn="base" hangingPunct="0">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C0000"/>
    <a:srgbClr val="A50021"/>
    <a:srgbClr val="FF66CC"/>
    <a:srgbClr val="000099"/>
    <a:srgbClr val="6600CC"/>
    <a:srgbClr val="FF0000"/>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44" autoAdjust="0"/>
    <p:restoredTop sz="87971" autoAdjust="0"/>
  </p:normalViewPr>
  <p:slideViewPr>
    <p:cSldViewPr>
      <p:cViewPr>
        <p:scale>
          <a:sx n="80" d="100"/>
          <a:sy n="80" d="100"/>
        </p:scale>
        <p:origin x="-130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71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0274" name="Rectangle 2"/>
          <p:cNvSpPr>
            <a:spLocks noGrp="1" noChangeArrowheads="1"/>
          </p:cNvSpPr>
          <p:nvPr>
            <p:ph type="hdr" sz="quarter"/>
          </p:nvPr>
        </p:nvSpPr>
        <p:spPr bwMode="auto">
          <a:xfrm>
            <a:off x="0" y="0"/>
            <a:ext cx="3098800" cy="473075"/>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defTabSz="947738" eaLnBrk="1" hangingPunct="1">
              <a:defRPr sz="1200"/>
            </a:lvl1pPr>
          </a:lstStyle>
          <a:p>
            <a:endParaRPr lang="en-US"/>
          </a:p>
        </p:txBody>
      </p:sp>
      <p:sp>
        <p:nvSpPr>
          <p:cNvPr id="310275" name="Rectangle 3"/>
          <p:cNvSpPr>
            <a:spLocks noGrp="1" noChangeArrowheads="1"/>
          </p:cNvSpPr>
          <p:nvPr>
            <p:ph type="dt" idx="1"/>
          </p:nvPr>
        </p:nvSpPr>
        <p:spPr bwMode="auto">
          <a:xfrm>
            <a:off x="4049713" y="0"/>
            <a:ext cx="3098800" cy="473075"/>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lgn="r" defTabSz="947738" eaLnBrk="1" hangingPunct="1">
              <a:defRPr sz="1200"/>
            </a:lvl1pPr>
          </a:lstStyle>
          <a:p>
            <a:endParaRPr lang="en-US"/>
          </a:p>
        </p:txBody>
      </p:sp>
      <p:sp>
        <p:nvSpPr>
          <p:cNvPr id="15364" name="Rectangle 4"/>
          <p:cNvSpPr>
            <a:spLocks noGrp="1" noRot="1" noChangeAspect="1" noChangeArrowheads="1" noTextEdit="1"/>
          </p:cNvSpPr>
          <p:nvPr>
            <p:ph type="sldImg" idx="2"/>
          </p:nvPr>
        </p:nvSpPr>
        <p:spPr bwMode="auto">
          <a:xfrm>
            <a:off x="1212850" y="708025"/>
            <a:ext cx="4724400" cy="3543300"/>
          </a:xfrm>
          <a:prstGeom prst="rect">
            <a:avLst/>
          </a:prstGeom>
          <a:noFill/>
          <a:ln w="9525">
            <a:solidFill>
              <a:srgbClr val="000000"/>
            </a:solidFill>
            <a:miter lim="800000"/>
            <a:headEnd/>
            <a:tailEnd/>
          </a:ln>
        </p:spPr>
      </p:sp>
      <p:sp>
        <p:nvSpPr>
          <p:cNvPr id="310277" name="Rectangle 5"/>
          <p:cNvSpPr>
            <a:spLocks noGrp="1" noChangeArrowheads="1"/>
          </p:cNvSpPr>
          <p:nvPr>
            <p:ph type="body" sz="quarter" idx="3"/>
          </p:nvPr>
        </p:nvSpPr>
        <p:spPr bwMode="auto">
          <a:xfrm>
            <a:off x="714375" y="4487863"/>
            <a:ext cx="5721350" cy="4252912"/>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0278" name="Rectangle 6"/>
          <p:cNvSpPr>
            <a:spLocks noGrp="1" noChangeArrowheads="1"/>
          </p:cNvSpPr>
          <p:nvPr>
            <p:ph type="ftr" sz="quarter" idx="4"/>
          </p:nvPr>
        </p:nvSpPr>
        <p:spPr bwMode="auto">
          <a:xfrm>
            <a:off x="0" y="8974138"/>
            <a:ext cx="3098800" cy="473075"/>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defTabSz="947738" eaLnBrk="1" hangingPunct="1">
              <a:defRPr sz="1200"/>
            </a:lvl1pPr>
          </a:lstStyle>
          <a:p>
            <a:endParaRPr lang="en-US"/>
          </a:p>
        </p:txBody>
      </p:sp>
      <p:sp>
        <p:nvSpPr>
          <p:cNvPr id="310279" name="Rectangle 7"/>
          <p:cNvSpPr>
            <a:spLocks noGrp="1" noChangeArrowheads="1"/>
          </p:cNvSpPr>
          <p:nvPr>
            <p:ph type="sldNum" sz="quarter" idx="5"/>
          </p:nvPr>
        </p:nvSpPr>
        <p:spPr bwMode="auto">
          <a:xfrm>
            <a:off x="4049713" y="8974138"/>
            <a:ext cx="3098800" cy="473075"/>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lgn="r" defTabSz="947738" eaLnBrk="1" hangingPunct="1">
              <a:defRPr sz="1200"/>
            </a:lvl1pPr>
          </a:lstStyle>
          <a:p>
            <a:fld id="{C06F38C4-F9E2-1846-B4B9-D92C3135A39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r>
              <a:rPr lang="en-US" smtClean="0">
                <a:latin typeface="Arial" pitchFamily="-107" charset="0"/>
                <a:ea typeface="Arial" pitchFamily="-107" charset="0"/>
                <a:cs typeface="Arial" pitchFamily="-107" charset="0"/>
              </a:rPr>
              <a:t>Micro-outsourcing systems (like</a:t>
            </a:r>
            <a:r>
              <a:rPr lang="en-US" baseline="0" smtClean="0">
                <a:latin typeface="Arial" pitchFamily="-107" charset="0"/>
                <a:ea typeface="Arial" pitchFamily="-107" charset="0"/>
                <a:cs typeface="Arial" pitchFamily="-107" charset="0"/>
              </a:rPr>
              <a:t> AMT, </a:t>
            </a:r>
            <a:r>
              <a:rPr lang="en-US" baseline="0" err="1" smtClean="0">
                <a:latin typeface="Arial" pitchFamily="-107" charset="0"/>
                <a:ea typeface="Arial" pitchFamily="-107" charset="0"/>
                <a:cs typeface="Arial" pitchFamily="-107" charset="0"/>
              </a:rPr>
              <a:t>RentaCoder</a:t>
            </a:r>
            <a:r>
              <a:rPr lang="en-US" baseline="0" smtClean="0">
                <a:latin typeface="Arial" pitchFamily="-107" charset="0"/>
                <a:ea typeface="Arial" pitchFamily="-107" charset="0"/>
                <a:cs typeface="Arial" pitchFamily="-107" charset="0"/>
              </a:rPr>
              <a:t>, </a:t>
            </a:r>
            <a:r>
              <a:rPr lang="en-US" baseline="0" err="1" smtClean="0">
                <a:latin typeface="Arial" pitchFamily="-107" charset="0"/>
                <a:ea typeface="Arial" pitchFamily="-107" charset="0"/>
                <a:cs typeface="Arial" pitchFamily="-107" charset="0"/>
              </a:rPr>
              <a:t>oDesk</a:t>
            </a:r>
            <a:r>
              <a:rPr lang="en-US" baseline="0" smtClean="0">
                <a:latin typeface="Arial" pitchFamily="-107" charset="0"/>
                <a:ea typeface="Arial" pitchFamily="-107" charset="0"/>
                <a:cs typeface="Arial" pitchFamily="-107" charset="0"/>
              </a:rPr>
              <a:t>, and many more) have changed the cost/benefit landscape for data analytics.  Certain sorts of data can be acquired much more cheaply—but the data quality may be suspect.</a:t>
            </a:r>
            <a:endParaRPr lang="en-US">
              <a:latin typeface="Arial" pitchFamily="-107" charset="0"/>
              <a:ea typeface="Arial" pitchFamily="-107" charset="0"/>
              <a:cs typeface="Arial" pitchFamily="-107"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endParaRPr lang="en-US" smtClean="0"/>
          </a:p>
          <a:p>
            <a:endParaRPr lang="en-US" smtClean="0"/>
          </a:p>
        </p:txBody>
      </p:sp>
      <p:sp>
        <p:nvSpPr>
          <p:cNvPr id="29700" name="Slide Number Placeholder 3"/>
          <p:cNvSpPr>
            <a:spLocks noGrp="1"/>
          </p:cNvSpPr>
          <p:nvPr>
            <p:ph type="sldNum" sz="quarter" idx="5"/>
          </p:nvPr>
        </p:nvSpPr>
        <p:spPr bwMode="auto">
          <a:noFill/>
          <a:ln>
            <a:miter lim="800000"/>
            <a:headEnd/>
            <a:tailEnd/>
          </a:ln>
        </p:spPr>
        <p:txBody>
          <a:bodyPr/>
          <a:lstStyle/>
          <a:p>
            <a:fld id="{8C4DFB3C-866B-455A-8A8B-458EA4A44D8C}" type="slidenum">
              <a:rPr lang="en-US" smtClean="0">
                <a:latin typeface="Times" pitchFamily="18" charset="0"/>
                <a:ea typeface="ヒラギノ角ゴ ProN W3"/>
                <a:cs typeface="ヒラギノ角ゴ ProN W3"/>
                <a:sym typeface="Times" pitchFamily="18" charset="0"/>
              </a:rPr>
              <a:pPr/>
              <a:t>22</a:t>
            </a:fld>
            <a:endParaRPr lang="en-US" smtClean="0">
              <a:latin typeface="Times" pitchFamily="18" charset="0"/>
              <a:ea typeface="ヒラギノ角ゴ ProN W3"/>
              <a:cs typeface="ヒラギノ角ゴ ProN W3"/>
              <a:sym typeface="Times"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endParaRPr lang="en-US">
              <a:latin typeface="Arial" pitchFamily="-107" charset="0"/>
              <a:ea typeface="Arial" pitchFamily="-107" charset="0"/>
              <a:cs typeface="Arial" pitchFamily="-107" charset="0"/>
            </a:endParaRPr>
          </a:p>
        </p:txBody>
      </p:sp>
      <p:sp>
        <p:nvSpPr>
          <p:cNvPr id="38916" name="Slide Number Placeholder 3"/>
          <p:cNvSpPr>
            <a:spLocks noGrp="1"/>
          </p:cNvSpPr>
          <p:nvPr>
            <p:ph type="sldNum" sz="quarter" idx="5"/>
          </p:nvPr>
        </p:nvSpPr>
        <p:spPr>
          <a:noFill/>
        </p:spPr>
        <p:txBody>
          <a:bodyPr/>
          <a:lstStyle/>
          <a:p>
            <a:fld id="{0FCA85F5-E175-7542-B4D4-BE49B14A1932}" type="slidenum">
              <a:rPr lang="en-US"/>
              <a:pPr/>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eaLnBrk="1" hangingPunct="1"/>
            <a:r>
              <a:rPr lang="en-US">
                <a:latin typeface="Arial" pitchFamily="-107" charset="0"/>
                <a:ea typeface="Arial" pitchFamily="-107" charset="0"/>
                <a:cs typeface="Arial" pitchFamily="-107" charset="0"/>
              </a:rPr>
              <a:t>mention soft labeling?  Or wait for a question?</a:t>
            </a:r>
          </a:p>
        </p:txBody>
      </p:sp>
      <p:sp>
        <p:nvSpPr>
          <p:cNvPr id="47108" name="Slide Number Placeholder 3"/>
          <p:cNvSpPr>
            <a:spLocks noGrp="1"/>
          </p:cNvSpPr>
          <p:nvPr>
            <p:ph type="sldNum" sz="quarter" idx="5"/>
          </p:nvPr>
        </p:nvSpPr>
        <p:spPr>
          <a:noFill/>
        </p:spPr>
        <p:txBody>
          <a:bodyPr/>
          <a:lstStyle/>
          <a:p>
            <a:fld id="{182786F8-6F35-E145-A84E-ABE0F3F3C747}" type="slidenum">
              <a:rPr lang="en-US"/>
              <a:pPr/>
              <a:t>24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eaLnBrk="1" hangingPunct="1"/>
            <a:r>
              <a:rPr lang="en-US">
                <a:latin typeface="Arial" pitchFamily="-107" charset="0"/>
                <a:ea typeface="Arial" pitchFamily="-107" charset="0"/>
                <a:cs typeface="Arial" pitchFamily="-107" charset="0"/>
              </a:rPr>
              <a:t>key: gradient in accuracy over example X quality space</a:t>
            </a:r>
          </a:p>
          <a:p>
            <a:pPr eaLnBrk="1" hangingPunct="1"/>
            <a:r>
              <a:rPr lang="en-US">
                <a:latin typeface="Arial" pitchFamily="-107" charset="0"/>
                <a:ea typeface="Arial" pitchFamily="-107" charset="0"/>
                <a:cs typeface="Arial" pitchFamily="-107" charset="0"/>
              </a:rPr>
              <a:t>complicated for various reasons, one of which is: </a:t>
            </a:r>
            <a:r>
              <a:rPr lang="en-US" b="1">
                <a:latin typeface="Arial" pitchFamily="-107" charset="0"/>
                <a:ea typeface="Arial" pitchFamily="-107" charset="0"/>
                <a:cs typeface="Arial" pitchFamily="-107" charset="0"/>
              </a:rPr>
              <a:t>labeling different examples will have different benefits</a:t>
            </a:r>
          </a:p>
        </p:txBody>
      </p:sp>
      <p:sp>
        <p:nvSpPr>
          <p:cNvPr id="49156" name="Slide Number Placeholder 3"/>
          <p:cNvSpPr txBox="1">
            <a:spLocks noGrp="1"/>
          </p:cNvSpPr>
          <p:nvPr/>
        </p:nvSpPr>
        <p:spPr bwMode="auto">
          <a:xfrm>
            <a:off x="4049713" y="8974138"/>
            <a:ext cx="3098800" cy="473075"/>
          </a:xfrm>
          <a:prstGeom prst="rect">
            <a:avLst/>
          </a:prstGeom>
          <a:noFill/>
          <a:ln w="9525">
            <a:noFill/>
            <a:miter lim="800000"/>
            <a:headEnd/>
            <a:tailEnd/>
          </a:ln>
        </p:spPr>
        <p:txBody>
          <a:bodyPr lIns="94851" tIns="47425" rIns="94851" bIns="47425" anchor="b">
            <a:prstTxWarp prst="textNoShape">
              <a:avLst/>
            </a:prstTxWarp>
          </a:bodyPr>
          <a:lstStyle/>
          <a:p>
            <a:pPr algn="r" defTabSz="947738" eaLnBrk="1" hangingPunct="1"/>
            <a:fld id="{A297894B-0F65-1A4C-928A-6882DB2206CC}" type="slidenum">
              <a:rPr lang="en-US" sz="1200"/>
              <a:pPr algn="r" defTabSz="947738" eaLnBrk="1" hangingPunct="1"/>
              <a:t>25</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endParaRPr lang="en-US">
              <a:latin typeface="Arial" pitchFamily="-107" charset="0"/>
              <a:ea typeface="Arial" pitchFamily="-107" charset="0"/>
              <a:cs typeface="Arial" pitchFamily="-107" charset="0"/>
            </a:endParaRPr>
          </a:p>
        </p:txBody>
      </p:sp>
      <p:sp>
        <p:nvSpPr>
          <p:cNvPr id="51204" name="Slide Number Placeholder 3"/>
          <p:cNvSpPr>
            <a:spLocks noGrp="1"/>
          </p:cNvSpPr>
          <p:nvPr>
            <p:ph type="sldNum" sz="quarter" idx="5"/>
          </p:nvPr>
        </p:nvSpPr>
        <p:spPr>
          <a:noFill/>
        </p:spPr>
        <p:txBody>
          <a:bodyPr/>
          <a:lstStyle/>
          <a:p>
            <a:fld id="{2FCDE83E-864A-1844-9017-8C7C25062468}" type="slidenum">
              <a:rPr lang="en-US"/>
              <a:pPr/>
              <a:t>26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r>
              <a:rPr lang="en-US">
                <a:latin typeface="Arial" pitchFamily="-107" charset="0"/>
                <a:ea typeface="Arial" pitchFamily="-107" charset="0"/>
                <a:cs typeface="Arial" pitchFamily="-107" charset="0"/>
              </a:rPr>
              <a:t>if we’re getting a certain number of labels, how best to choose?</a:t>
            </a:r>
          </a:p>
        </p:txBody>
      </p:sp>
      <p:sp>
        <p:nvSpPr>
          <p:cNvPr id="67588" name="Slide Number Placeholder 3"/>
          <p:cNvSpPr>
            <a:spLocks noGrp="1"/>
          </p:cNvSpPr>
          <p:nvPr>
            <p:ph type="sldNum" sz="quarter" idx="5"/>
          </p:nvPr>
        </p:nvSpPr>
        <p:spPr>
          <a:noFill/>
        </p:spPr>
        <p:txBody>
          <a:bodyPr/>
          <a:lstStyle/>
          <a:p>
            <a:fld id="{FD4F99FA-5EA9-B14D-8CBA-B7F32429FF35}" type="slidenum">
              <a:rPr lang="en-US"/>
              <a:pPr/>
              <a:t>27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a:latin typeface="Arial" pitchFamily="-107" charset="0"/>
              <a:ea typeface="Arial" pitchFamily="-107" charset="0"/>
              <a:cs typeface="Arial" pitchFamily="-107" charset="0"/>
            </a:endParaRPr>
          </a:p>
        </p:txBody>
      </p:sp>
      <p:sp>
        <p:nvSpPr>
          <p:cNvPr id="69636" name="Slide Number Placeholder 3"/>
          <p:cNvSpPr>
            <a:spLocks noGrp="1"/>
          </p:cNvSpPr>
          <p:nvPr>
            <p:ph type="sldNum" sz="quarter" idx="5"/>
          </p:nvPr>
        </p:nvSpPr>
        <p:spPr>
          <a:noFill/>
        </p:spPr>
        <p:txBody>
          <a:bodyPr/>
          <a:lstStyle/>
          <a:p>
            <a:fld id="{5B4BE693-1BAD-C942-9124-756E6A7B87D2}" type="slidenum">
              <a:rPr lang="en-US"/>
              <a:pPr/>
              <a:t>28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endParaRPr lang="en-US">
              <a:latin typeface="Arial" pitchFamily="-107" charset="0"/>
              <a:ea typeface="Arial" pitchFamily="-107" charset="0"/>
              <a:cs typeface="Arial" pitchFamily="-107" charset="0"/>
            </a:endParaRPr>
          </a:p>
        </p:txBody>
      </p:sp>
      <p:sp>
        <p:nvSpPr>
          <p:cNvPr id="71684" name="Slide Number Placeholder 3"/>
          <p:cNvSpPr>
            <a:spLocks noGrp="1"/>
          </p:cNvSpPr>
          <p:nvPr>
            <p:ph type="sldNum" sz="quarter" idx="5"/>
          </p:nvPr>
        </p:nvSpPr>
        <p:spPr>
          <a:noFill/>
        </p:spPr>
        <p:txBody>
          <a:bodyPr/>
          <a:lstStyle/>
          <a:p>
            <a:fld id="{4C76D9CA-F512-2844-AE8F-B0079BAAF939}" type="slidenum">
              <a:rPr lang="en-US"/>
              <a:pPr/>
              <a:t>29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a:latin typeface="Arial" pitchFamily="-107" charset="0"/>
              <a:ea typeface="Arial" pitchFamily="-107" charset="0"/>
              <a:cs typeface="Arial" pitchFamily="-107" charset="0"/>
            </a:endParaRPr>
          </a:p>
        </p:txBody>
      </p:sp>
      <p:sp>
        <p:nvSpPr>
          <p:cNvPr id="73732" name="Slide Number Placeholder 3"/>
          <p:cNvSpPr>
            <a:spLocks noGrp="1"/>
          </p:cNvSpPr>
          <p:nvPr>
            <p:ph type="sldNum" sz="quarter" idx="5"/>
          </p:nvPr>
        </p:nvSpPr>
        <p:spPr>
          <a:noFill/>
        </p:spPr>
        <p:txBody>
          <a:bodyPr/>
          <a:lstStyle/>
          <a:p>
            <a:fld id="{A7128433-539E-B54F-AF24-788B9DAD931C}" type="slidenum">
              <a:rPr lang="en-US"/>
              <a:pPr/>
              <a:t>30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mtClean="0">
                <a:latin typeface="Arial" pitchFamily="-107" charset="0"/>
                <a:ea typeface="Arial" pitchFamily="-107" charset="0"/>
                <a:cs typeface="Arial" pitchFamily="-107" charset="0"/>
              </a:rPr>
              <a:t>In computing our label uncertainty, we </a:t>
            </a:r>
            <a:r>
              <a:rPr lang="en-US" baseline="0" smtClean="0">
                <a:latin typeface="Arial" pitchFamily="-107" charset="0"/>
                <a:ea typeface="Arial" pitchFamily="-107" charset="0"/>
                <a:cs typeface="Arial" pitchFamily="-107" charset="0"/>
              </a:rPr>
              <a:t>assumed that the majority of the mass of the estimated probability density over the labeler quality is on the correct side of the decision threshold.  This might actually not be true with small numbers of labels OR in cases with high class skew (very common).   Why in the latter case?  Say </a:t>
            </a:r>
            <a:r>
              <a:rPr lang="en-US" baseline="0" err="1" smtClean="0">
                <a:latin typeface="Arial" pitchFamily="-107" charset="0"/>
                <a:ea typeface="Arial" pitchFamily="-107" charset="0"/>
                <a:cs typeface="Arial" pitchFamily="-107" charset="0"/>
              </a:rPr>
              <a:t>p</a:t>
            </a:r>
            <a:r>
              <a:rPr lang="en-US" baseline="0" smtClean="0">
                <a:latin typeface="Arial" pitchFamily="-107" charset="0"/>
                <a:ea typeface="Arial" pitchFamily="-107" charset="0"/>
                <a:cs typeface="Arial" pitchFamily="-107" charset="0"/>
              </a:rPr>
              <a:t>(-) &gt;&gt; </a:t>
            </a:r>
            <a:r>
              <a:rPr lang="en-US" baseline="0" err="1" smtClean="0">
                <a:latin typeface="Arial" pitchFamily="-107" charset="0"/>
                <a:ea typeface="Arial" pitchFamily="-107" charset="0"/>
                <a:cs typeface="Arial" pitchFamily="-107" charset="0"/>
              </a:rPr>
              <a:t>p</a:t>
            </a:r>
            <a:r>
              <a:rPr lang="en-US" baseline="0" smtClean="0">
                <a:latin typeface="Arial" pitchFamily="-107" charset="0"/>
                <a:ea typeface="Arial" pitchFamily="-107" charset="0"/>
                <a:cs typeface="Arial" pitchFamily="-107" charset="0"/>
              </a:rPr>
              <a:t>(+) and </a:t>
            </a:r>
            <a:r>
              <a:rPr lang="en-US" baseline="0" err="1" smtClean="0">
                <a:latin typeface="Arial" pitchFamily="-107" charset="0"/>
                <a:ea typeface="Arial" pitchFamily="-107" charset="0"/>
                <a:cs typeface="Arial" pitchFamily="-107" charset="0"/>
              </a:rPr>
              <a:t>q</a:t>
            </a:r>
            <a:r>
              <a:rPr lang="en-US" baseline="0" smtClean="0">
                <a:latin typeface="Arial" pitchFamily="-107" charset="0"/>
                <a:ea typeface="Arial" pitchFamily="-107" charset="0"/>
                <a:cs typeface="Arial" pitchFamily="-107" charset="0"/>
              </a:rPr>
              <a:t> is rather low.  Then getting 2 or 3  + labels may be more likely due to labeler error than an indication that the correct class is probably +.</a:t>
            </a:r>
            <a:endParaRPr lang="en-US" smtClean="0">
              <a:latin typeface="Arial" pitchFamily="-107" charset="0"/>
              <a:ea typeface="Arial" pitchFamily="-107" charset="0"/>
              <a:cs typeface="Arial" pitchFamily="-107" charset="0"/>
            </a:endParaRPr>
          </a:p>
          <a:p>
            <a:pPr eaLnBrk="1" hangingPunct="1"/>
            <a:endParaRPr lang="en-US">
              <a:latin typeface="Arial" pitchFamily="-107" charset="0"/>
              <a:ea typeface="Arial" pitchFamily="-107" charset="0"/>
              <a:cs typeface="Arial" pitchFamily="-107" charset="0"/>
            </a:endParaRPr>
          </a:p>
        </p:txBody>
      </p:sp>
      <p:sp>
        <p:nvSpPr>
          <p:cNvPr id="90116" name="Slide Number Placeholder 3"/>
          <p:cNvSpPr>
            <a:spLocks noGrp="1"/>
          </p:cNvSpPr>
          <p:nvPr>
            <p:ph type="sldNum" sz="quarter" idx="5"/>
          </p:nvPr>
        </p:nvSpPr>
        <p:spPr>
          <a:noFill/>
        </p:spPr>
        <p:txBody>
          <a:bodyPr/>
          <a:lstStyle/>
          <a:p>
            <a:fld id="{20D20EBD-617A-E948-8304-3BCF1B0C2254}" type="slidenum">
              <a:rPr lang="en-US"/>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r>
              <a:rPr lang="en-US">
                <a:latin typeface="Times New Roman" pitchFamily="-107" charset="0"/>
                <a:ea typeface="Arial" pitchFamily="-107" charset="0"/>
                <a:cs typeface="Arial" pitchFamily="-107" charset="0"/>
              </a:rPr>
              <a:t>total media ad spending is about $300B</a:t>
            </a:r>
          </a:p>
          <a:p>
            <a:r>
              <a:rPr lang="en-US">
                <a:latin typeface="Times New Roman" pitchFamily="-107" charset="0"/>
                <a:ea typeface="Arial" pitchFamily="-107" charset="0"/>
                <a:cs typeface="Arial" pitchFamily="-107" charset="0"/>
              </a:rPr>
              <a:t>laments about poor “performance” of ads on social networking sites are criticisms of direct marketing-style advertising, as well as click-based evaluations.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a:latin typeface="Arial" pitchFamily="-107" charset="0"/>
              <a:ea typeface="Arial" pitchFamily="-107" charset="0"/>
              <a:cs typeface="Arial" pitchFamily="-107" charset="0"/>
            </a:endParaRPr>
          </a:p>
        </p:txBody>
      </p:sp>
      <p:sp>
        <p:nvSpPr>
          <p:cNvPr id="79876" name="Slide Number Placeholder 3"/>
          <p:cNvSpPr>
            <a:spLocks noGrp="1"/>
          </p:cNvSpPr>
          <p:nvPr>
            <p:ph type="sldNum" sz="quarter" idx="5"/>
          </p:nvPr>
        </p:nvSpPr>
        <p:spPr>
          <a:noFill/>
        </p:spPr>
        <p:txBody>
          <a:bodyPr/>
          <a:lstStyle/>
          <a:p>
            <a:fld id="{4CA98B12-C7E7-494F-A383-B8681D088710}" type="slidenum">
              <a:rPr lang="en-US"/>
              <a:pPr/>
              <a:t>32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mtClean="0">
                <a:latin typeface="Arial" pitchFamily="-107" charset="0"/>
                <a:ea typeface="Arial" pitchFamily="-107" charset="0"/>
                <a:cs typeface="Arial" pitchFamily="-107" charset="0"/>
              </a:rPr>
              <a:t>In computing our label uncertainty, we </a:t>
            </a:r>
            <a:r>
              <a:rPr lang="en-US" baseline="0" smtClean="0">
                <a:latin typeface="Arial" pitchFamily="-107" charset="0"/>
                <a:ea typeface="Arial" pitchFamily="-107" charset="0"/>
                <a:cs typeface="Arial" pitchFamily="-107" charset="0"/>
              </a:rPr>
              <a:t>assumed that the majority of the mass of the estimated probability density over the labeler quality is on the correct side of the decision threshold.  This might actually not be true with small numbers of labels OR in cases with high class skew (very common).   Why in the latter case?  Say </a:t>
            </a:r>
            <a:r>
              <a:rPr lang="en-US" baseline="0" err="1" smtClean="0">
                <a:latin typeface="Arial" pitchFamily="-107" charset="0"/>
                <a:ea typeface="Arial" pitchFamily="-107" charset="0"/>
                <a:cs typeface="Arial" pitchFamily="-107" charset="0"/>
              </a:rPr>
              <a:t>p</a:t>
            </a:r>
            <a:r>
              <a:rPr lang="en-US" baseline="0" smtClean="0">
                <a:latin typeface="Arial" pitchFamily="-107" charset="0"/>
                <a:ea typeface="Arial" pitchFamily="-107" charset="0"/>
                <a:cs typeface="Arial" pitchFamily="-107" charset="0"/>
              </a:rPr>
              <a:t>(-) &gt;&gt; </a:t>
            </a:r>
            <a:r>
              <a:rPr lang="en-US" baseline="0" err="1" smtClean="0">
                <a:latin typeface="Arial" pitchFamily="-107" charset="0"/>
                <a:ea typeface="Arial" pitchFamily="-107" charset="0"/>
                <a:cs typeface="Arial" pitchFamily="-107" charset="0"/>
              </a:rPr>
              <a:t>p</a:t>
            </a:r>
            <a:r>
              <a:rPr lang="en-US" baseline="0" smtClean="0">
                <a:latin typeface="Arial" pitchFamily="-107" charset="0"/>
                <a:ea typeface="Arial" pitchFamily="-107" charset="0"/>
                <a:cs typeface="Arial" pitchFamily="-107" charset="0"/>
              </a:rPr>
              <a:t>(+) and </a:t>
            </a:r>
            <a:r>
              <a:rPr lang="en-US" baseline="0" err="1" smtClean="0">
                <a:latin typeface="Arial" pitchFamily="-107" charset="0"/>
                <a:ea typeface="Arial" pitchFamily="-107" charset="0"/>
                <a:cs typeface="Arial" pitchFamily="-107" charset="0"/>
              </a:rPr>
              <a:t>q</a:t>
            </a:r>
            <a:r>
              <a:rPr lang="en-US" baseline="0" smtClean="0">
                <a:latin typeface="Arial" pitchFamily="-107" charset="0"/>
                <a:ea typeface="Arial" pitchFamily="-107" charset="0"/>
                <a:cs typeface="Arial" pitchFamily="-107" charset="0"/>
              </a:rPr>
              <a:t> is rather low.  Then getting 2 or 3  + labels may be more likely due to labeler error than an indication that the correct class is probably +.</a:t>
            </a:r>
            <a:endParaRPr lang="en-US" smtClean="0">
              <a:latin typeface="Arial" pitchFamily="-107" charset="0"/>
              <a:ea typeface="Arial" pitchFamily="-107" charset="0"/>
              <a:cs typeface="Arial" pitchFamily="-107" charset="0"/>
            </a:endParaRPr>
          </a:p>
          <a:p>
            <a:pPr eaLnBrk="1" hangingPunct="1"/>
            <a:endParaRPr lang="en-US">
              <a:latin typeface="Arial" pitchFamily="-107" charset="0"/>
              <a:ea typeface="Arial" pitchFamily="-107" charset="0"/>
              <a:cs typeface="Arial" pitchFamily="-107" charset="0"/>
            </a:endParaRPr>
          </a:p>
        </p:txBody>
      </p:sp>
      <p:sp>
        <p:nvSpPr>
          <p:cNvPr id="90116" name="Slide Number Placeholder 3"/>
          <p:cNvSpPr>
            <a:spLocks noGrp="1"/>
          </p:cNvSpPr>
          <p:nvPr>
            <p:ph type="sldNum" sz="quarter" idx="5"/>
          </p:nvPr>
        </p:nvSpPr>
        <p:spPr>
          <a:noFill/>
        </p:spPr>
        <p:txBody>
          <a:bodyPr/>
          <a:lstStyle/>
          <a:p>
            <a:fld id="{20D20EBD-617A-E948-8304-3BCF1B0C2254}" type="slidenum">
              <a:rPr lang="en-US"/>
              <a:pPr/>
              <a:t>33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eaLnBrk="1" hangingPunct="1"/>
            <a:endParaRPr lang="en-US">
              <a:latin typeface="Arial" pitchFamily="-107" charset="0"/>
              <a:ea typeface="Arial" pitchFamily="-107" charset="0"/>
              <a:cs typeface="Arial" pitchFamily="-107" charset="0"/>
            </a:endParaRPr>
          </a:p>
        </p:txBody>
      </p:sp>
      <p:sp>
        <p:nvSpPr>
          <p:cNvPr id="92164" name="Slide Number Placeholder 3"/>
          <p:cNvSpPr>
            <a:spLocks noGrp="1"/>
          </p:cNvSpPr>
          <p:nvPr>
            <p:ph type="sldNum" sz="quarter" idx="5"/>
          </p:nvPr>
        </p:nvSpPr>
        <p:spPr>
          <a:noFill/>
        </p:spPr>
        <p:txBody>
          <a:bodyPr/>
          <a:lstStyle/>
          <a:p>
            <a:fld id="{9315605B-5118-5D4D-81FA-4CDF02633987}" type="slidenum">
              <a:rPr lang="en-US"/>
              <a:pPr/>
              <a:t>34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eaLnBrk="1" hangingPunct="1"/>
            <a:r>
              <a:rPr lang="en-US">
                <a:latin typeface="Arial" pitchFamily="-107" charset="0"/>
                <a:ea typeface="Arial" pitchFamily="-107" charset="0"/>
                <a:cs typeface="Arial" pitchFamily="-107" charset="0"/>
              </a:rPr>
              <a:t>pay for expert labeling?</a:t>
            </a:r>
          </a:p>
          <a:p>
            <a:pPr eaLnBrk="1" hangingPunct="1"/>
            <a:r>
              <a:rPr lang="en-US">
                <a:latin typeface="Arial" pitchFamily="-107" charset="0"/>
                <a:ea typeface="Arial" pitchFamily="-107" charset="0"/>
                <a:cs typeface="Arial" pitchFamily="-107" charset="0"/>
              </a:rPr>
              <a:t>alternative setting to active learning – where labeling is very costly</a:t>
            </a:r>
          </a:p>
        </p:txBody>
      </p:sp>
      <p:sp>
        <p:nvSpPr>
          <p:cNvPr id="25604" name="Slide Number Placeholder 3"/>
          <p:cNvSpPr txBox="1">
            <a:spLocks noGrp="1"/>
          </p:cNvSpPr>
          <p:nvPr/>
        </p:nvSpPr>
        <p:spPr bwMode="auto">
          <a:xfrm>
            <a:off x="4049713" y="8974138"/>
            <a:ext cx="3098800" cy="473075"/>
          </a:xfrm>
          <a:prstGeom prst="rect">
            <a:avLst/>
          </a:prstGeom>
          <a:noFill/>
          <a:ln w="9525">
            <a:noFill/>
            <a:miter lim="800000"/>
            <a:headEnd/>
            <a:tailEnd/>
          </a:ln>
        </p:spPr>
        <p:txBody>
          <a:bodyPr lIns="94851" tIns="47425" rIns="94851" bIns="47425" anchor="b">
            <a:prstTxWarp prst="textNoShape">
              <a:avLst/>
            </a:prstTxWarp>
          </a:bodyPr>
          <a:lstStyle/>
          <a:p>
            <a:pPr algn="r" defTabSz="947738" eaLnBrk="1" hangingPunct="1"/>
            <a:fld id="{06A07CC4-64D6-9243-9091-A73BA83FD9DB}" type="slidenum">
              <a:rPr lang="en-US" sz="1200"/>
              <a:pPr algn="r" defTabSz="947738" eaLnBrk="1" hangingPunct="1"/>
              <a:t>38</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eaLnBrk="1" hangingPunct="1"/>
            <a:endParaRPr lang="en-US" dirty="0">
              <a:latin typeface="Arial" pitchFamily="-107" charset="0"/>
              <a:ea typeface="Arial" pitchFamily="-107" charset="0"/>
              <a:cs typeface="Arial" pitchFamily="-107" charset="0"/>
            </a:endParaRPr>
          </a:p>
        </p:txBody>
      </p:sp>
      <p:sp>
        <p:nvSpPr>
          <p:cNvPr id="25604" name="Slide Number Placeholder 3"/>
          <p:cNvSpPr txBox="1">
            <a:spLocks noGrp="1"/>
          </p:cNvSpPr>
          <p:nvPr/>
        </p:nvSpPr>
        <p:spPr bwMode="auto">
          <a:xfrm>
            <a:off x="4049713" y="8974138"/>
            <a:ext cx="3098800" cy="473075"/>
          </a:xfrm>
          <a:prstGeom prst="rect">
            <a:avLst/>
          </a:prstGeom>
          <a:noFill/>
          <a:ln w="9525">
            <a:noFill/>
            <a:miter lim="800000"/>
            <a:headEnd/>
            <a:tailEnd/>
          </a:ln>
        </p:spPr>
        <p:txBody>
          <a:bodyPr lIns="94851" tIns="47425" rIns="94851" bIns="47425" anchor="b">
            <a:prstTxWarp prst="textNoShape">
              <a:avLst/>
            </a:prstTxWarp>
          </a:bodyPr>
          <a:lstStyle/>
          <a:p>
            <a:pPr algn="r" defTabSz="947738" eaLnBrk="1" hangingPunct="1"/>
            <a:fld id="{06A07CC4-64D6-9243-9091-A73BA83FD9DB}" type="slidenum">
              <a:rPr lang="en-US" sz="1200"/>
              <a:pPr algn="r" defTabSz="947738" eaLnBrk="1" hangingPunct="1"/>
              <a:t>39</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eaLnBrk="1" hangingPunct="1"/>
            <a:endParaRPr lang="en-US">
              <a:latin typeface="Arial" pitchFamily="-107" charset="0"/>
              <a:ea typeface="Arial" pitchFamily="-107" charset="0"/>
              <a:cs typeface="Arial" pitchFamily="-107" charset="0"/>
            </a:endParaRPr>
          </a:p>
        </p:txBody>
      </p:sp>
      <p:sp>
        <p:nvSpPr>
          <p:cNvPr id="25604" name="Slide Number Placeholder 3"/>
          <p:cNvSpPr txBox="1">
            <a:spLocks noGrp="1"/>
          </p:cNvSpPr>
          <p:nvPr/>
        </p:nvSpPr>
        <p:spPr bwMode="auto">
          <a:xfrm>
            <a:off x="4049713" y="8974138"/>
            <a:ext cx="3098800" cy="473075"/>
          </a:xfrm>
          <a:prstGeom prst="rect">
            <a:avLst/>
          </a:prstGeom>
          <a:noFill/>
          <a:ln w="9525">
            <a:noFill/>
            <a:miter lim="800000"/>
            <a:headEnd/>
            <a:tailEnd/>
          </a:ln>
        </p:spPr>
        <p:txBody>
          <a:bodyPr lIns="94851" tIns="47425" rIns="94851" bIns="47425" anchor="b">
            <a:prstTxWarp prst="textNoShape">
              <a:avLst/>
            </a:prstTxWarp>
          </a:bodyPr>
          <a:lstStyle/>
          <a:p>
            <a:pPr algn="r" defTabSz="947738" eaLnBrk="1" hangingPunct="1"/>
            <a:fld id="{06A07CC4-64D6-9243-9091-A73BA83FD9DB}" type="slidenum">
              <a:rPr lang="en-US" sz="1200"/>
              <a:pPr algn="r" defTabSz="947738" eaLnBrk="1" hangingPunct="1"/>
              <a:t>40</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eaLnBrk="1" hangingPunct="1"/>
            <a:r>
              <a:rPr lang="en-US">
                <a:latin typeface="Arial" pitchFamily="-107" charset="0"/>
                <a:ea typeface="Arial" pitchFamily="-107" charset="0"/>
                <a:cs typeface="Arial" pitchFamily="-107" charset="0"/>
              </a:rPr>
              <a:t>pay for expert labeling?</a:t>
            </a:r>
          </a:p>
          <a:p>
            <a:pPr eaLnBrk="1" hangingPunct="1"/>
            <a:r>
              <a:rPr lang="en-US">
                <a:latin typeface="Arial" pitchFamily="-107" charset="0"/>
                <a:ea typeface="Arial" pitchFamily="-107" charset="0"/>
                <a:cs typeface="Arial" pitchFamily="-107" charset="0"/>
              </a:rPr>
              <a:t>alternative setting to active learning – where labeling is very costly</a:t>
            </a:r>
          </a:p>
        </p:txBody>
      </p:sp>
      <p:sp>
        <p:nvSpPr>
          <p:cNvPr id="25604" name="Slide Number Placeholder 3"/>
          <p:cNvSpPr txBox="1">
            <a:spLocks noGrp="1"/>
          </p:cNvSpPr>
          <p:nvPr/>
        </p:nvSpPr>
        <p:spPr bwMode="auto">
          <a:xfrm>
            <a:off x="4049713" y="8974138"/>
            <a:ext cx="3098800" cy="473075"/>
          </a:xfrm>
          <a:prstGeom prst="rect">
            <a:avLst/>
          </a:prstGeom>
          <a:noFill/>
          <a:ln w="9525">
            <a:noFill/>
            <a:miter lim="800000"/>
            <a:headEnd/>
            <a:tailEnd/>
          </a:ln>
        </p:spPr>
        <p:txBody>
          <a:bodyPr lIns="94851" tIns="47425" rIns="94851" bIns="47425" anchor="b">
            <a:prstTxWarp prst="textNoShape">
              <a:avLst/>
            </a:prstTxWarp>
          </a:bodyPr>
          <a:lstStyle/>
          <a:p>
            <a:pPr algn="r" defTabSz="947738" eaLnBrk="1" hangingPunct="1"/>
            <a:fld id="{06A07CC4-64D6-9243-9091-A73BA83FD9DB}" type="slidenum">
              <a:rPr lang="en-US" sz="1200"/>
              <a:pPr algn="r" defTabSz="947738" eaLnBrk="1" hangingPunct="1"/>
              <a:t>42</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eaLnBrk="1" hangingPunct="1"/>
            <a:r>
              <a:rPr lang="en-US">
                <a:latin typeface="Arial" pitchFamily="-107" charset="0"/>
                <a:ea typeface="Arial" pitchFamily="-107" charset="0"/>
                <a:cs typeface="Arial" pitchFamily="-107" charset="0"/>
              </a:rPr>
              <a:t>pay for expert labeling?</a:t>
            </a:r>
          </a:p>
          <a:p>
            <a:pPr eaLnBrk="1" hangingPunct="1"/>
            <a:r>
              <a:rPr lang="en-US">
                <a:latin typeface="Arial" pitchFamily="-107" charset="0"/>
                <a:ea typeface="Arial" pitchFamily="-107" charset="0"/>
                <a:cs typeface="Arial" pitchFamily="-107" charset="0"/>
              </a:rPr>
              <a:t>alternative setting to active learning – where labeling is very costly</a:t>
            </a:r>
          </a:p>
        </p:txBody>
      </p:sp>
      <p:sp>
        <p:nvSpPr>
          <p:cNvPr id="25604" name="Slide Number Placeholder 3"/>
          <p:cNvSpPr txBox="1">
            <a:spLocks noGrp="1"/>
          </p:cNvSpPr>
          <p:nvPr/>
        </p:nvSpPr>
        <p:spPr bwMode="auto">
          <a:xfrm>
            <a:off x="4049713" y="8974138"/>
            <a:ext cx="3098800" cy="473075"/>
          </a:xfrm>
          <a:prstGeom prst="rect">
            <a:avLst/>
          </a:prstGeom>
          <a:noFill/>
          <a:ln w="9525">
            <a:noFill/>
            <a:miter lim="800000"/>
            <a:headEnd/>
            <a:tailEnd/>
          </a:ln>
        </p:spPr>
        <p:txBody>
          <a:bodyPr lIns="94851" tIns="47425" rIns="94851" bIns="47425" anchor="b">
            <a:prstTxWarp prst="textNoShape">
              <a:avLst/>
            </a:prstTxWarp>
          </a:bodyPr>
          <a:lstStyle/>
          <a:p>
            <a:pPr algn="r" defTabSz="947738" eaLnBrk="1" hangingPunct="1"/>
            <a:fld id="{06A07CC4-64D6-9243-9091-A73BA83FD9DB}" type="slidenum">
              <a:rPr lang="en-US" sz="1200"/>
              <a:pPr algn="r" defTabSz="947738" eaLnBrk="1" hangingPunct="1"/>
              <a:t>43</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eaLnBrk="1" hangingPunct="1"/>
            <a:r>
              <a:rPr lang="en-US">
                <a:latin typeface="Arial" pitchFamily="-107" charset="0"/>
                <a:ea typeface="Arial" pitchFamily="-107" charset="0"/>
                <a:cs typeface="Arial" pitchFamily="-107" charset="0"/>
              </a:rPr>
              <a:t>pay for expert labeling?</a:t>
            </a:r>
          </a:p>
          <a:p>
            <a:pPr eaLnBrk="1" hangingPunct="1"/>
            <a:r>
              <a:rPr lang="en-US">
                <a:latin typeface="Arial" pitchFamily="-107" charset="0"/>
                <a:ea typeface="Arial" pitchFamily="-107" charset="0"/>
                <a:cs typeface="Arial" pitchFamily="-107" charset="0"/>
              </a:rPr>
              <a:t>alternative setting to active learning – where labeling is very costly</a:t>
            </a:r>
          </a:p>
        </p:txBody>
      </p:sp>
      <p:sp>
        <p:nvSpPr>
          <p:cNvPr id="25604" name="Slide Number Placeholder 3"/>
          <p:cNvSpPr txBox="1">
            <a:spLocks noGrp="1"/>
          </p:cNvSpPr>
          <p:nvPr/>
        </p:nvSpPr>
        <p:spPr bwMode="auto">
          <a:xfrm>
            <a:off x="4049713" y="8974138"/>
            <a:ext cx="3098800" cy="473075"/>
          </a:xfrm>
          <a:prstGeom prst="rect">
            <a:avLst/>
          </a:prstGeom>
          <a:noFill/>
          <a:ln w="9525">
            <a:noFill/>
            <a:miter lim="800000"/>
            <a:headEnd/>
            <a:tailEnd/>
          </a:ln>
        </p:spPr>
        <p:txBody>
          <a:bodyPr lIns="94851" tIns="47425" rIns="94851" bIns="47425" anchor="b">
            <a:prstTxWarp prst="textNoShape">
              <a:avLst/>
            </a:prstTxWarp>
          </a:bodyPr>
          <a:lstStyle/>
          <a:p>
            <a:pPr algn="r" defTabSz="947738" eaLnBrk="1" hangingPunct="1"/>
            <a:fld id="{06A07CC4-64D6-9243-9091-A73BA83FD9DB}" type="slidenum">
              <a:rPr lang="en-US" sz="1200"/>
              <a:pPr algn="r" defTabSz="947738" eaLnBrk="1" hangingPunct="1"/>
              <a:t>44</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6F38C4-F9E2-1846-B4B9-D92C3135A393}" type="slidenum">
              <a:rPr lang="en-US" smtClean="0"/>
              <a:pPr/>
              <a:t>46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eaLnBrk="1" hangingPunct="1"/>
            <a:r>
              <a:rPr lang="en-US">
                <a:latin typeface="Arial" pitchFamily="-107" charset="0"/>
                <a:ea typeface="Arial" pitchFamily="-107" charset="0"/>
                <a:cs typeface="Arial" pitchFamily="-107" charset="0"/>
              </a:rPr>
              <a:t>pay for expert labeling?</a:t>
            </a:r>
          </a:p>
          <a:p>
            <a:pPr eaLnBrk="1" hangingPunct="1"/>
            <a:r>
              <a:rPr lang="en-US">
                <a:latin typeface="Arial" pitchFamily="-107" charset="0"/>
                <a:ea typeface="Arial" pitchFamily="-107" charset="0"/>
                <a:cs typeface="Arial" pitchFamily="-107" charset="0"/>
              </a:rPr>
              <a:t>alternative setting to active learning – where labeling is very costly</a:t>
            </a:r>
          </a:p>
        </p:txBody>
      </p:sp>
      <p:sp>
        <p:nvSpPr>
          <p:cNvPr id="25604" name="Slide Number Placeholder 3"/>
          <p:cNvSpPr txBox="1">
            <a:spLocks noGrp="1"/>
          </p:cNvSpPr>
          <p:nvPr/>
        </p:nvSpPr>
        <p:spPr bwMode="auto">
          <a:xfrm>
            <a:off x="4049713" y="8974138"/>
            <a:ext cx="3098800" cy="473075"/>
          </a:xfrm>
          <a:prstGeom prst="rect">
            <a:avLst/>
          </a:prstGeom>
          <a:noFill/>
          <a:ln w="9525">
            <a:noFill/>
            <a:miter lim="800000"/>
            <a:headEnd/>
            <a:tailEnd/>
          </a:ln>
        </p:spPr>
        <p:txBody>
          <a:bodyPr lIns="94851" tIns="47425" rIns="94851" bIns="47425" anchor="b">
            <a:prstTxWarp prst="textNoShape">
              <a:avLst/>
            </a:prstTxWarp>
          </a:bodyPr>
          <a:lstStyle/>
          <a:p>
            <a:pPr algn="r" defTabSz="947738" eaLnBrk="1" hangingPunct="1"/>
            <a:fld id="{06A07CC4-64D6-9243-9091-A73BA83FD9DB}" type="slidenum">
              <a:rPr lang="en-US" sz="1200"/>
              <a:pPr algn="r" defTabSz="947738" eaLnBrk="1" hangingPunct="1"/>
              <a:t>7</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pPr eaLnBrk="1" hangingPunct="1"/>
            <a:endParaRPr lang="en-US">
              <a:latin typeface="Arial" pitchFamily="-107" charset="0"/>
              <a:ea typeface="Arial" pitchFamily="-107" charset="0"/>
              <a:cs typeface="Arial" pitchFamily="-107" charset="0"/>
            </a:endParaRPr>
          </a:p>
        </p:txBody>
      </p:sp>
      <p:sp>
        <p:nvSpPr>
          <p:cNvPr id="140292" name="Slide Number Placeholder 3"/>
          <p:cNvSpPr>
            <a:spLocks noGrp="1"/>
          </p:cNvSpPr>
          <p:nvPr>
            <p:ph type="sldNum" sz="quarter" idx="5"/>
          </p:nvPr>
        </p:nvSpPr>
        <p:spPr>
          <a:noFill/>
        </p:spPr>
        <p:txBody>
          <a:bodyPr/>
          <a:lstStyle/>
          <a:p>
            <a:fld id="{F7D6FD54-BE6B-CD49-9FA7-19FAD148ABEB}" type="slidenum">
              <a:rPr lang="en-US"/>
              <a:pPr/>
              <a:t>54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endParaRPr lang="en-US" smtClean="0">
              <a:latin typeface="Arial" pitchFamily="-107" charset="0"/>
              <a:ea typeface="Arial" pitchFamily="-107" charset="0"/>
              <a:cs typeface="Arial" pitchFamily="-107" charset="0"/>
            </a:endParaRPr>
          </a:p>
        </p:txBody>
      </p:sp>
      <p:sp>
        <p:nvSpPr>
          <p:cNvPr id="103428" name="Slide Number Placeholder 3"/>
          <p:cNvSpPr>
            <a:spLocks noGrp="1"/>
          </p:cNvSpPr>
          <p:nvPr>
            <p:ph type="sldNum" sz="quarter" idx="5"/>
          </p:nvPr>
        </p:nvSpPr>
        <p:spPr>
          <a:noFill/>
        </p:spPr>
        <p:txBody>
          <a:bodyPr/>
          <a:lstStyle/>
          <a:p>
            <a:fld id="{3D51A84E-7BA8-9C4C-9065-1CCAACDE7368}" type="slidenum">
              <a:rPr lang="en-US" smtClean="0"/>
              <a:pPr/>
              <a:t>59</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Other experiments show LU</a:t>
            </a:r>
            <a:r>
              <a:rPr lang="en-US" baseline="0" smtClean="0"/>
              <a:t> and NLU perform almost identically under balanced class distributions, and indeed are just about “optimal” –in the sense that they separate the positive and negative examples almost as well as knowing the actual uncertainty (the best uncertainty metric possible when we are only taking into account the information in the label </a:t>
            </a:r>
            <a:r>
              <a:rPr lang="en-US" baseline="0" err="1" smtClean="0"/>
              <a:t>multiset</a:t>
            </a:r>
            <a:r>
              <a:rPr lang="en-US" baseline="0" smtClean="0"/>
              <a:t>).</a:t>
            </a:r>
            <a:endParaRPr lang="en-US"/>
          </a:p>
        </p:txBody>
      </p:sp>
      <p:sp>
        <p:nvSpPr>
          <p:cNvPr id="4" name="Slide Number Placeholder 3"/>
          <p:cNvSpPr>
            <a:spLocks noGrp="1"/>
          </p:cNvSpPr>
          <p:nvPr>
            <p:ph type="sldNum" sz="quarter" idx="10"/>
          </p:nvPr>
        </p:nvSpPr>
        <p:spPr/>
        <p:txBody>
          <a:bodyPr/>
          <a:lstStyle/>
          <a:p>
            <a:fld id="{C06F38C4-F9E2-1846-B4B9-D92C3135A393}" type="slidenum">
              <a:rPr lang="en-US" smtClean="0"/>
              <a:pPr/>
              <a:t>62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pPr eaLnBrk="1" hangingPunct="1"/>
            <a:endParaRPr lang="en-US">
              <a:latin typeface="Arial" pitchFamily="-107" charset="0"/>
              <a:ea typeface="Arial" pitchFamily="-107" charset="0"/>
              <a:cs typeface="Arial" pitchFamily="-107" charset="0"/>
            </a:endParaRPr>
          </a:p>
        </p:txBody>
      </p:sp>
      <p:sp>
        <p:nvSpPr>
          <p:cNvPr id="94212" name="Slide Number Placeholder 3"/>
          <p:cNvSpPr>
            <a:spLocks noGrp="1"/>
          </p:cNvSpPr>
          <p:nvPr>
            <p:ph type="sldNum" sz="quarter" idx="5"/>
          </p:nvPr>
        </p:nvSpPr>
        <p:spPr>
          <a:noFill/>
        </p:spPr>
        <p:txBody>
          <a:bodyPr/>
          <a:lstStyle/>
          <a:p>
            <a:fld id="{0C7C193A-4B12-E741-8E23-97DC0BDF95BC}" type="slidenum">
              <a:rPr lang="en-US"/>
              <a:pPr/>
              <a:t>63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eaLnBrk="1" hangingPunct="1"/>
            <a:endParaRPr lang="en-US">
              <a:latin typeface="Arial" pitchFamily="-107" charset="0"/>
              <a:ea typeface="Arial" pitchFamily="-107" charset="0"/>
              <a:cs typeface="Arial" pitchFamily="-107" charset="0"/>
            </a:endParaRPr>
          </a:p>
        </p:txBody>
      </p:sp>
      <p:sp>
        <p:nvSpPr>
          <p:cNvPr id="92164" name="Slide Number Placeholder 3"/>
          <p:cNvSpPr>
            <a:spLocks noGrp="1"/>
          </p:cNvSpPr>
          <p:nvPr>
            <p:ph type="sldNum" sz="quarter" idx="5"/>
          </p:nvPr>
        </p:nvSpPr>
        <p:spPr>
          <a:noFill/>
        </p:spPr>
        <p:txBody>
          <a:bodyPr/>
          <a:lstStyle/>
          <a:p>
            <a:fld id="{9315605B-5118-5D4D-81FA-4CDF02633987}" type="slidenum">
              <a:rPr lang="en-US"/>
              <a:pPr/>
              <a:t>64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smtClean="0">
              <a:latin typeface="Arial" pitchFamily="-107" charset="0"/>
              <a:ea typeface="Arial" pitchFamily="-107" charset="0"/>
              <a:cs typeface="Arial" pitchFamily="-107" charset="0"/>
            </a:endParaRPr>
          </a:p>
        </p:txBody>
      </p:sp>
      <p:sp>
        <p:nvSpPr>
          <p:cNvPr id="96260" name="Slide Number Placeholder 3"/>
          <p:cNvSpPr>
            <a:spLocks noGrp="1"/>
          </p:cNvSpPr>
          <p:nvPr>
            <p:ph type="sldNum" sz="quarter" idx="5"/>
          </p:nvPr>
        </p:nvSpPr>
        <p:spPr>
          <a:noFill/>
        </p:spPr>
        <p:txBody>
          <a:bodyPr/>
          <a:lstStyle/>
          <a:p>
            <a:fld id="{AF24251A-FE83-124A-ACFA-7E84159A36B8}" type="slidenum">
              <a:rPr lang="en-US" smtClean="0"/>
              <a:pPr/>
              <a:t>65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eaLnBrk="1" hangingPunct="1"/>
            <a:endParaRPr lang="en-US">
              <a:latin typeface="Arial" pitchFamily="-107" charset="0"/>
              <a:ea typeface="Arial" pitchFamily="-107" charset="0"/>
              <a:cs typeface="Arial" pitchFamily="-107" charset="0"/>
            </a:endParaRPr>
          </a:p>
        </p:txBody>
      </p:sp>
      <p:sp>
        <p:nvSpPr>
          <p:cNvPr id="100356" name="Slide Number Placeholder 3"/>
          <p:cNvSpPr txBox="1">
            <a:spLocks noGrp="1"/>
          </p:cNvSpPr>
          <p:nvPr/>
        </p:nvSpPr>
        <p:spPr bwMode="auto">
          <a:xfrm>
            <a:off x="4049713" y="8974138"/>
            <a:ext cx="3098800" cy="473075"/>
          </a:xfrm>
          <a:prstGeom prst="rect">
            <a:avLst/>
          </a:prstGeom>
          <a:noFill/>
          <a:ln w="9525">
            <a:noFill/>
            <a:miter lim="800000"/>
            <a:headEnd/>
            <a:tailEnd/>
          </a:ln>
        </p:spPr>
        <p:txBody>
          <a:bodyPr lIns="94851" tIns="47425" rIns="94851" bIns="47425" anchor="b">
            <a:prstTxWarp prst="textNoShape">
              <a:avLst/>
            </a:prstTxWarp>
          </a:bodyPr>
          <a:lstStyle/>
          <a:p>
            <a:pPr algn="r" defTabSz="947738" eaLnBrk="1" hangingPunct="1"/>
            <a:fld id="{BA2E3E22-FBE5-4B46-8750-9FFDA8F00EAD}" type="slidenum">
              <a:rPr lang="en-US" sz="1200"/>
              <a:pPr algn="r" defTabSz="947738" eaLnBrk="1" hangingPunct="1"/>
              <a:t>66</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a:lstStyle/>
          <a:p>
            <a:endParaRPr lang="en-US" smtClean="0"/>
          </a:p>
          <a:p>
            <a:endParaRPr lang="en-US" smtClean="0"/>
          </a:p>
        </p:txBody>
      </p:sp>
      <p:sp>
        <p:nvSpPr>
          <p:cNvPr id="37892" name="Slide Number Placeholder 3"/>
          <p:cNvSpPr>
            <a:spLocks noGrp="1"/>
          </p:cNvSpPr>
          <p:nvPr>
            <p:ph type="sldNum" sz="quarter" idx="5"/>
          </p:nvPr>
        </p:nvSpPr>
        <p:spPr bwMode="auto">
          <a:noFill/>
          <a:ln>
            <a:miter lim="800000"/>
            <a:headEnd/>
            <a:tailEnd/>
          </a:ln>
        </p:spPr>
        <p:txBody>
          <a:bodyPr/>
          <a:lstStyle/>
          <a:p>
            <a:fld id="{38D9ED5D-4F60-47C8-9685-BCFB0F8E60F6}" type="slidenum">
              <a:rPr lang="en-US" smtClean="0">
                <a:latin typeface="Times" pitchFamily="18" charset="0"/>
                <a:ea typeface="ヒラギノ角ゴ ProN W3"/>
                <a:cs typeface="ヒラギノ角ゴ ProN W3"/>
                <a:sym typeface="Times" pitchFamily="18" charset="0"/>
              </a:rPr>
              <a:pPr/>
              <a:t>8</a:t>
            </a:fld>
            <a:endParaRPr lang="en-US" smtClean="0">
              <a:latin typeface="Times" pitchFamily="18" charset="0"/>
              <a:ea typeface="ヒラギノ角ゴ ProN W3"/>
              <a:cs typeface="ヒラギノ角ゴ ProN W3"/>
              <a:sym typeface="Times"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endParaRPr lang="en-US" smtClean="0"/>
          </a:p>
          <a:p>
            <a:endParaRPr lang="en-US" smtClean="0"/>
          </a:p>
        </p:txBody>
      </p:sp>
      <p:sp>
        <p:nvSpPr>
          <p:cNvPr id="29700" name="Slide Number Placeholder 3"/>
          <p:cNvSpPr>
            <a:spLocks noGrp="1"/>
          </p:cNvSpPr>
          <p:nvPr>
            <p:ph type="sldNum" sz="quarter" idx="5"/>
          </p:nvPr>
        </p:nvSpPr>
        <p:spPr bwMode="auto">
          <a:noFill/>
          <a:ln>
            <a:miter lim="800000"/>
            <a:headEnd/>
            <a:tailEnd/>
          </a:ln>
        </p:spPr>
        <p:txBody>
          <a:bodyPr/>
          <a:lstStyle/>
          <a:p>
            <a:fld id="{8C4DFB3C-866B-455A-8A8B-458EA4A44D8C}" type="slidenum">
              <a:rPr lang="en-US" smtClean="0">
                <a:latin typeface="Times" pitchFamily="18" charset="0"/>
                <a:ea typeface="ヒラギノ角ゴ ProN W3"/>
                <a:cs typeface="ヒラギノ角ゴ ProN W3"/>
                <a:sym typeface="Times" pitchFamily="18" charset="0"/>
              </a:rPr>
              <a:pPr/>
              <a:t>9</a:t>
            </a:fld>
            <a:endParaRPr lang="en-US" smtClean="0">
              <a:latin typeface="Times" pitchFamily="18" charset="0"/>
              <a:ea typeface="ヒラギノ角ゴ ProN W3"/>
              <a:cs typeface="ヒラギノ角ゴ ProN W3"/>
              <a:sym typeface="Times"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A4D873AA-96DF-43A9-8D3B-666701D0501E}" type="slidenum">
              <a:rPr lang="en-US" smtClean="0"/>
              <a:pPr>
                <a:defRPr/>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E1F70BE6-C0EE-484D-B3DD-181F07D4A078}" type="slidenum">
              <a:rPr lang="en-US" smtClean="0"/>
              <a:pPr>
                <a:defRPr/>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p>
        </p:txBody>
      </p:sp>
      <p:sp>
        <p:nvSpPr>
          <p:cNvPr id="4" name="灯片编号占位符 3"/>
          <p:cNvSpPr>
            <a:spLocks noGrp="1"/>
          </p:cNvSpPr>
          <p:nvPr>
            <p:ph type="sldNum" sz="quarter" idx="10"/>
          </p:nvPr>
        </p:nvSpPr>
        <p:spPr/>
        <p:txBody>
          <a:bodyPr/>
          <a:lstStyle/>
          <a:p>
            <a:fld id="{F46E2DE1-78E1-409D-B74C-673E2B7C1249}"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p>
        </p:txBody>
      </p:sp>
      <p:sp>
        <p:nvSpPr>
          <p:cNvPr id="4" name="灯片编号占位符 3"/>
          <p:cNvSpPr>
            <a:spLocks noGrp="1"/>
          </p:cNvSpPr>
          <p:nvPr>
            <p:ph type="sldNum" sz="quarter" idx="10"/>
          </p:nvPr>
        </p:nvSpPr>
        <p:spPr/>
        <p:txBody>
          <a:bodyPr/>
          <a:lstStyle/>
          <a:p>
            <a:fld id="{F46E2DE1-78E1-409D-B74C-673E2B7C1249}"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prstTxWarp prst="textNoShape">
                <a:avLst/>
              </a:prstTxWarp>
            </a:bodyPr>
            <a:lstStyle/>
            <a:p>
              <a:pPr algn="ctr" eaLnBrk="1" hangingPunct="1"/>
              <a:endParaRPr kumimoji="1" lang="en-US" sz="2400">
                <a:latin typeface="Times New Roman" pitchFamily="-107"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prstTxWarp prst="textNoShape">
                <a:avLst/>
              </a:prstTxWarp>
            </a:bodyPr>
            <a:lstStyle/>
            <a:p>
              <a:pPr algn="ctr" eaLnBrk="1" hangingPunct="1"/>
              <a:endParaRPr kumimoji="1" lang="en-US" sz="2400">
                <a:latin typeface="Times New Roman" pitchFamily="-107"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prstTxWarp prst="textNoShape">
                <a:avLst/>
              </a:prstTxWarp>
            </a:bodyPr>
            <a:lstStyle/>
            <a:p>
              <a:endParaRPr lang="en-US"/>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prstTxWarp prst="textNoShape">
                <a:avLst/>
              </a:prstTxWarp>
            </a:bodyPr>
            <a:lstStyle/>
            <a:p>
              <a:endParaRPr lang="en-US"/>
            </a:p>
          </p:txBody>
        </p:sp>
      </p:grpSp>
      <p:sp>
        <p:nvSpPr>
          <p:cNvPr id="481288"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481292"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
        <p:nvSpPr>
          <p:cNvPr id="10" name="Rectangle 9"/>
          <p:cNvSpPr>
            <a:spLocks noGrp="1" noChangeArrowheads="1"/>
          </p:cNvSpPr>
          <p:nvPr>
            <p:ph type="dt" sz="quarter" idx="10"/>
          </p:nvPr>
        </p:nvSpPr>
        <p:spPr/>
        <p:txBody>
          <a:bodyPr/>
          <a:lstStyle>
            <a:lvl1pPr>
              <a:defRPr>
                <a:solidFill>
                  <a:schemeClr val="bg1"/>
                </a:solidFill>
              </a:defRPr>
            </a:lvl1pPr>
          </a:lstStyle>
          <a:p>
            <a:fld id="{A4D3A708-E4D2-4443-8BB0-19E3B37407C3}" type="datetime1">
              <a:rPr lang="en-US"/>
              <a:pPr/>
              <a:t>10/14/2011</a:t>
            </a:fld>
            <a:endParaRPr lang="en-US"/>
          </a:p>
        </p:txBody>
      </p:sp>
      <p:sp>
        <p:nvSpPr>
          <p:cNvPr id="11" name="Rectangle 10"/>
          <p:cNvSpPr>
            <a:spLocks noGrp="1" noChangeArrowheads="1"/>
          </p:cNvSpPr>
          <p:nvPr>
            <p:ph type="ftr" sz="quarter" idx="11"/>
          </p:nvPr>
        </p:nvSpPr>
        <p:spPr/>
        <p:txBody>
          <a:bodyPr/>
          <a:lstStyle>
            <a:lvl1pPr algn="r">
              <a:defRPr/>
            </a:lvl1pPr>
          </a:lstStyle>
          <a:p>
            <a:endParaRPr lang="en-US"/>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a:lvl1pPr>
          </a:lstStyle>
          <a:p>
            <a:fld id="{24385C16-FA0F-D349-9152-44D9D4F5C79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fld id="{60A16674-5A08-1646-AD9C-60E2BCACD607}" type="datetime1">
              <a:rPr lang="en-US"/>
              <a:pPr/>
              <a:t>10/14/2011</a:t>
            </a:fld>
            <a:endParaRPr lang="en-US"/>
          </a:p>
        </p:txBody>
      </p:sp>
      <p:sp>
        <p:nvSpPr>
          <p:cNvPr id="5" name="Rectangle 12"/>
          <p:cNvSpPr>
            <a:spLocks noGrp="1" noChangeArrowheads="1"/>
          </p:cNvSpPr>
          <p:nvPr>
            <p:ph type="ftr" sz="quarter" idx="11"/>
          </p:nvPr>
        </p:nvSpPr>
        <p:spPr>
          <a:ln/>
        </p:spPr>
        <p:txBody>
          <a:bodyPr/>
          <a:lstStyle>
            <a:lvl1pPr>
              <a:defRPr/>
            </a:lvl1pPr>
          </a:lstStyle>
          <a:p>
            <a:endParaRPr lang="en-US"/>
          </a:p>
        </p:txBody>
      </p:sp>
      <p:sp>
        <p:nvSpPr>
          <p:cNvPr id="6" name="Rectangle 13"/>
          <p:cNvSpPr>
            <a:spLocks noGrp="1" noChangeArrowheads="1"/>
          </p:cNvSpPr>
          <p:nvPr>
            <p:ph type="sldNum" sz="quarter" idx="12"/>
          </p:nvPr>
        </p:nvSpPr>
        <p:spPr>
          <a:ln/>
        </p:spPr>
        <p:txBody>
          <a:bodyPr/>
          <a:lstStyle>
            <a:lvl1pPr>
              <a:defRPr/>
            </a:lvl1pPr>
          </a:lstStyle>
          <a:p>
            <a:fld id="{3E34F9A0-7ED8-F245-B79B-62E7FA1566A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fld id="{7D05AB93-3C11-3B47-AF4F-74BB310D1C42}" type="datetime1">
              <a:rPr lang="en-US"/>
              <a:pPr/>
              <a:t>10/14/2011</a:t>
            </a:fld>
            <a:endParaRPr lang="en-US"/>
          </a:p>
        </p:txBody>
      </p:sp>
      <p:sp>
        <p:nvSpPr>
          <p:cNvPr id="5" name="Rectangle 12"/>
          <p:cNvSpPr>
            <a:spLocks noGrp="1" noChangeArrowheads="1"/>
          </p:cNvSpPr>
          <p:nvPr>
            <p:ph type="ftr" sz="quarter" idx="11"/>
          </p:nvPr>
        </p:nvSpPr>
        <p:spPr>
          <a:ln/>
        </p:spPr>
        <p:txBody>
          <a:bodyPr/>
          <a:lstStyle>
            <a:lvl1pPr>
              <a:defRPr/>
            </a:lvl1pPr>
          </a:lstStyle>
          <a:p>
            <a:endParaRPr lang="en-US"/>
          </a:p>
        </p:txBody>
      </p:sp>
      <p:sp>
        <p:nvSpPr>
          <p:cNvPr id="6" name="Rectangle 13"/>
          <p:cNvSpPr>
            <a:spLocks noGrp="1" noChangeArrowheads="1"/>
          </p:cNvSpPr>
          <p:nvPr>
            <p:ph type="sldNum" sz="quarter" idx="12"/>
          </p:nvPr>
        </p:nvSpPr>
        <p:spPr>
          <a:ln/>
        </p:spPr>
        <p:txBody>
          <a:bodyPr/>
          <a:lstStyle>
            <a:lvl1pPr>
              <a:defRPr/>
            </a:lvl1pPr>
          </a:lstStyle>
          <a:p>
            <a:fld id="{CDB13B37-4796-C54A-BAA5-4152097D40F2}"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fld id="{C319EFA1-85F1-0E4A-AB6D-69A529B2A604}" type="datetime1">
              <a:rPr lang="en-US"/>
              <a:pPr/>
              <a:t>10/14/2011</a:t>
            </a:fld>
            <a:endParaRPr lang="en-US"/>
          </a:p>
        </p:txBody>
      </p:sp>
      <p:sp>
        <p:nvSpPr>
          <p:cNvPr id="6" name="Rectangle 12"/>
          <p:cNvSpPr>
            <a:spLocks noGrp="1" noChangeArrowheads="1"/>
          </p:cNvSpPr>
          <p:nvPr>
            <p:ph type="ftr" sz="quarter" idx="11"/>
          </p:nvPr>
        </p:nvSpPr>
        <p:spPr>
          <a:ln/>
        </p:spPr>
        <p:txBody>
          <a:bodyPr/>
          <a:lstStyle>
            <a:lvl1pPr>
              <a:defRPr/>
            </a:lvl1pPr>
          </a:lstStyle>
          <a:p>
            <a:endParaRPr lang="en-US"/>
          </a:p>
        </p:txBody>
      </p:sp>
      <p:sp>
        <p:nvSpPr>
          <p:cNvPr id="7" name="Rectangle 13"/>
          <p:cNvSpPr>
            <a:spLocks noGrp="1" noChangeArrowheads="1"/>
          </p:cNvSpPr>
          <p:nvPr>
            <p:ph type="sldNum" sz="quarter" idx="12"/>
          </p:nvPr>
        </p:nvSpPr>
        <p:spPr>
          <a:ln/>
        </p:spPr>
        <p:txBody>
          <a:bodyPr/>
          <a:lstStyle>
            <a:lvl1pPr>
              <a:defRPr/>
            </a:lvl1pPr>
          </a:lstStyle>
          <a:p>
            <a:fld id="{43A336DD-60C2-824C-A18E-0E829CF6480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2362200"/>
            <a:ext cx="7693025" cy="3724275"/>
          </a:xfrm>
        </p:spPr>
        <p:txBody>
          <a:bodyPr/>
          <a:lstStyle/>
          <a:p>
            <a:pPr lvl="0"/>
            <a:endParaRPr lang="en-US" noProof="0" smtClean="0"/>
          </a:p>
        </p:txBody>
      </p:sp>
      <p:sp>
        <p:nvSpPr>
          <p:cNvPr id="4" name="Rectangle 11"/>
          <p:cNvSpPr>
            <a:spLocks noGrp="1" noChangeArrowheads="1"/>
          </p:cNvSpPr>
          <p:nvPr>
            <p:ph type="dt" sz="half" idx="10"/>
          </p:nvPr>
        </p:nvSpPr>
        <p:spPr>
          <a:ln/>
        </p:spPr>
        <p:txBody>
          <a:bodyPr/>
          <a:lstStyle>
            <a:lvl1pPr>
              <a:defRPr/>
            </a:lvl1pPr>
          </a:lstStyle>
          <a:p>
            <a:fld id="{7C8A7E17-6A4C-1645-AE21-4C2B218A5C49}" type="datetime1">
              <a:rPr lang="en-US"/>
              <a:pPr/>
              <a:t>10/14/2011</a:t>
            </a:fld>
            <a:endParaRPr lang="en-US"/>
          </a:p>
        </p:txBody>
      </p:sp>
      <p:sp>
        <p:nvSpPr>
          <p:cNvPr id="5" name="Rectangle 12"/>
          <p:cNvSpPr>
            <a:spLocks noGrp="1" noChangeArrowheads="1"/>
          </p:cNvSpPr>
          <p:nvPr>
            <p:ph type="ftr" sz="quarter" idx="11"/>
          </p:nvPr>
        </p:nvSpPr>
        <p:spPr>
          <a:ln/>
        </p:spPr>
        <p:txBody>
          <a:bodyPr/>
          <a:lstStyle>
            <a:lvl1pPr>
              <a:defRPr/>
            </a:lvl1pPr>
          </a:lstStyle>
          <a:p>
            <a:endParaRPr lang="en-US"/>
          </a:p>
        </p:txBody>
      </p:sp>
      <p:sp>
        <p:nvSpPr>
          <p:cNvPr id="6" name="Rectangle 13"/>
          <p:cNvSpPr>
            <a:spLocks noGrp="1" noChangeArrowheads="1"/>
          </p:cNvSpPr>
          <p:nvPr>
            <p:ph type="sldNum" sz="quarter" idx="12"/>
          </p:nvPr>
        </p:nvSpPr>
        <p:spPr>
          <a:ln/>
        </p:spPr>
        <p:txBody>
          <a:bodyPr/>
          <a:lstStyle>
            <a:lvl1pPr>
              <a:defRPr/>
            </a:lvl1pPr>
          </a:lstStyle>
          <a:p>
            <a:fld id="{E80DE1D4-F961-824B-85AD-C744B2CECE1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fld id="{B744E470-C88C-F94C-903A-76C445E89CCD}" type="datetime1">
              <a:rPr lang="en-US"/>
              <a:pPr/>
              <a:t>10/14/2011</a:t>
            </a:fld>
            <a:endParaRPr lang="en-US"/>
          </a:p>
        </p:txBody>
      </p:sp>
      <p:sp>
        <p:nvSpPr>
          <p:cNvPr id="5" name="Rectangle 12"/>
          <p:cNvSpPr>
            <a:spLocks noGrp="1" noChangeArrowheads="1"/>
          </p:cNvSpPr>
          <p:nvPr>
            <p:ph type="ftr" sz="quarter" idx="11"/>
          </p:nvPr>
        </p:nvSpPr>
        <p:spPr>
          <a:ln/>
        </p:spPr>
        <p:txBody>
          <a:bodyPr/>
          <a:lstStyle>
            <a:lvl1pPr>
              <a:defRPr/>
            </a:lvl1pPr>
          </a:lstStyle>
          <a:p>
            <a:endParaRPr lang="en-US"/>
          </a:p>
        </p:txBody>
      </p:sp>
      <p:sp>
        <p:nvSpPr>
          <p:cNvPr id="6" name="Rectangle 13"/>
          <p:cNvSpPr>
            <a:spLocks noGrp="1" noChangeArrowheads="1"/>
          </p:cNvSpPr>
          <p:nvPr>
            <p:ph type="sldNum" sz="quarter" idx="12"/>
          </p:nvPr>
        </p:nvSpPr>
        <p:spPr>
          <a:ln/>
        </p:spPr>
        <p:txBody>
          <a:bodyPr/>
          <a:lstStyle>
            <a:lvl1pPr>
              <a:defRPr/>
            </a:lvl1pPr>
          </a:lstStyle>
          <a:p>
            <a:fld id="{93B45EF5-C64C-F84B-9157-5FA948C8CF6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fld id="{8B6D82F2-134A-E749-AB2B-0412770C538D}" type="datetime1">
              <a:rPr lang="en-US"/>
              <a:pPr/>
              <a:t>10/14/2011</a:t>
            </a:fld>
            <a:endParaRPr lang="en-US"/>
          </a:p>
        </p:txBody>
      </p:sp>
      <p:sp>
        <p:nvSpPr>
          <p:cNvPr id="5" name="Rectangle 12"/>
          <p:cNvSpPr>
            <a:spLocks noGrp="1" noChangeArrowheads="1"/>
          </p:cNvSpPr>
          <p:nvPr>
            <p:ph type="ftr" sz="quarter" idx="11"/>
          </p:nvPr>
        </p:nvSpPr>
        <p:spPr>
          <a:ln/>
        </p:spPr>
        <p:txBody>
          <a:bodyPr/>
          <a:lstStyle>
            <a:lvl1pPr>
              <a:defRPr/>
            </a:lvl1pPr>
          </a:lstStyle>
          <a:p>
            <a:endParaRPr lang="en-US"/>
          </a:p>
        </p:txBody>
      </p:sp>
      <p:sp>
        <p:nvSpPr>
          <p:cNvPr id="6" name="Rectangle 13"/>
          <p:cNvSpPr>
            <a:spLocks noGrp="1" noChangeArrowheads="1"/>
          </p:cNvSpPr>
          <p:nvPr>
            <p:ph type="sldNum" sz="quarter" idx="12"/>
          </p:nvPr>
        </p:nvSpPr>
        <p:spPr>
          <a:ln/>
        </p:spPr>
        <p:txBody>
          <a:bodyPr/>
          <a:lstStyle>
            <a:lvl1pPr>
              <a:defRPr/>
            </a:lvl1pPr>
          </a:lstStyle>
          <a:p>
            <a:fld id="{C8860EAC-B18A-484B-A611-A6A34249854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fld id="{F7CAB330-F7EB-504E-8293-1DE5D2BCBCBF}" type="datetime1">
              <a:rPr lang="en-US"/>
              <a:pPr/>
              <a:t>10/14/2011</a:t>
            </a:fld>
            <a:endParaRPr lang="en-US"/>
          </a:p>
        </p:txBody>
      </p:sp>
      <p:sp>
        <p:nvSpPr>
          <p:cNvPr id="6" name="Rectangle 12"/>
          <p:cNvSpPr>
            <a:spLocks noGrp="1" noChangeArrowheads="1"/>
          </p:cNvSpPr>
          <p:nvPr>
            <p:ph type="ftr" sz="quarter" idx="11"/>
          </p:nvPr>
        </p:nvSpPr>
        <p:spPr>
          <a:ln/>
        </p:spPr>
        <p:txBody>
          <a:bodyPr/>
          <a:lstStyle>
            <a:lvl1pPr>
              <a:defRPr/>
            </a:lvl1pPr>
          </a:lstStyle>
          <a:p>
            <a:endParaRPr lang="en-US"/>
          </a:p>
        </p:txBody>
      </p:sp>
      <p:sp>
        <p:nvSpPr>
          <p:cNvPr id="7" name="Rectangle 13"/>
          <p:cNvSpPr>
            <a:spLocks noGrp="1" noChangeArrowheads="1"/>
          </p:cNvSpPr>
          <p:nvPr>
            <p:ph type="sldNum" sz="quarter" idx="12"/>
          </p:nvPr>
        </p:nvSpPr>
        <p:spPr>
          <a:ln/>
        </p:spPr>
        <p:txBody>
          <a:bodyPr/>
          <a:lstStyle>
            <a:lvl1pPr>
              <a:defRPr/>
            </a:lvl1pPr>
          </a:lstStyle>
          <a:p>
            <a:fld id="{064D3177-26E8-6B4F-A795-B572CE76A59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fld id="{6838ADB6-EF49-1542-92B3-2C6966D9A9A7}" type="datetime1">
              <a:rPr lang="en-US"/>
              <a:pPr/>
              <a:t>10/14/2011</a:t>
            </a:fld>
            <a:endParaRPr lang="en-US"/>
          </a:p>
        </p:txBody>
      </p:sp>
      <p:sp>
        <p:nvSpPr>
          <p:cNvPr id="8" name="Rectangle 12"/>
          <p:cNvSpPr>
            <a:spLocks noGrp="1" noChangeArrowheads="1"/>
          </p:cNvSpPr>
          <p:nvPr>
            <p:ph type="ftr" sz="quarter" idx="11"/>
          </p:nvPr>
        </p:nvSpPr>
        <p:spPr>
          <a:ln/>
        </p:spPr>
        <p:txBody>
          <a:bodyPr/>
          <a:lstStyle>
            <a:lvl1pPr>
              <a:defRPr/>
            </a:lvl1pPr>
          </a:lstStyle>
          <a:p>
            <a:endParaRPr lang="en-US"/>
          </a:p>
        </p:txBody>
      </p:sp>
      <p:sp>
        <p:nvSpPr>
          <p:cNvPr id="9" name="Rectangle 13"/>
          <p:cNvSpPr>
            <a:spLocks noGrp="1" noChangeArrowheads="1"/>
          </p:cNvSpPr>
          <p:nvPr>
            <p:ph type="sldNum" sz="quarter" idx="12"/>
          </p:nvPr>
        </p:nvSpPr>
        <p:spPr>
          <a:ln/>
        </p:spPr>
        <p:txBody>
          <a:bodyPr/>
          <a:lstStyle>
            <a:lvl1pPr>
              <a:defRPr/>
            </a:lvl1pPr>
          </a:lstStyle>
          <a:p>
            <a:fld id="{26340761-ED5C-CA4A-9C41-E44782C6D0B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fld id="{28D94BED-CB5C-074B-A71B-EC897833C7DB}" type="datetime1">
              <a:rPr lang="en-US"/>
              <a:pPr/>
              <a:t>10/14/2011</a:t>
            </a:fld>
            <a:endParaRPr lang="en-US"/>
          </a:p>
        </p:txBody>
      </p:sp>
      <p:sp>
        <p:nvSpPr>
          <p:cNvPr id="4" name="Rectangle 12"/>
          <p:cNvSpPr>
            <a:spLocks noGrp="1" noChangeArrowheads="1"/>
          </p:cNvSpPr>
          <p:nvPr>
            <p:ph type="ftr" sz="quarter" idx="11"/>
          </p:nvPr>
        </p:nvSpPr>
        <p:spPr>
          <a:ln/>
        </p:spPr>
        <p:txBody>
          <a:bodyPr/>
          <a:lstStyle>
            <a:lvl1pPr>
              <a:defRPr/>
            </a:lvl1pPr>
          </a:lstStyle>
          <a:p>
            <a:endParaRPr lang="en-US"/>
          </a:p>
        </p:txBody>
      </p:sp>
      <p:sp>
        <p:nvSpPr>
          <p:cNvPr id="5" name="Rectangle 13"/>
          <p:cNvSpPr>
            <a:spLocks noGrp="1" noChangeArrowheads="1"/>
          </p:cNvSpPr>
          <p:nvPr>
            <p:ph type="sldNum" sz="quarter" idx="12"/>
          </p:nvPr>
        </p:nvSpPr>
        <p:spPr>
          <a:ln/>
        </p:spPr>
        <p:txBody>
          <a:bodyPr/>
          <a:lstStyle>
            <a:lvl1pPr>
              <a:defRPr/>
            </a:lvl1pPr>
          </a:lstStyle>
          <a:p>
            <a:fld id="{749129B1-8FB7-5648-9185-ECDE029BD2E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fld id="{8A608F71-67F7-DF43-9904-7A17FDE2ECD8}" type="datetime1">
              <a:rPr lang="en-US"/>
              <a:pPr/>
              <a:t>10/14/2011</a:t>
            </a:fld>
            <a:endParaRPr lang="en-US"/>
          </a:p>
        </p:txBody>
      </p:sp>
      <p:sp>
        <p:nvSpPr>
          <p:cNvPr id="3" name="Rectangle 12"/>
          <p:cNvSpPr>
            <a:spLocks noGrp="1" noChangeArrowheads="1"/>
          </p:cNvSpPr>
          <p:nvPr>
            <p:ph type="ftr" sz="quarter" idx="11"/>
          </p:nvPr>
        </p:nvSpPr>
        <p:spPr>
          <a:ln/>
        </p:spPr>
        <p:txBody>
          <a:bodyPr/>
          <a:lstStyle>
            <a:lvl1pPr>
              <a:defRPr/>
            </a:lvl1pPr>
          </a:lstStyle>
          <a:p>
            <a:endParaRPr lang="en-US"/>
          </a:p>
        </p:txBody>
      </p:sp>
      <p:sp>
        <p:nvSpPr>
          <p:cNvPr id="4" name="Rectangle 13"/>
          <p:cNvSpPr>
            <a:spLocks noGrp="1" noChangeArrowheads="1"/>
          </p:cNvSpPr>
          <p:nvPr>
            <p:ph type="sldNum" sz="quarter" idx="12"/>
          </p:nvPr>
        </p:nvSpPr>
        <p:spPr>
          <a:ln/>
        </p:spPr>
        <p:txBody>
          <a:bodyPr/>
          <a:lstStyle>
            <a:lvl1pPr>
              <a:defRPr/>
            </a:lvl1pPr>
          </a:lstStyle>
          <a:p>
            <a:fld id="{8BCDE9F2-524B-504D-ADF7-73116A53CCF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fld id="{917B8089-8594-D245-B59B-5B3FBDF72DC0}" type="datetime1">
              <a:rPr lang="en-US"/>
              <a:pPr/>
              <a:t>10/14/2011</a:t>
            </a:fld>
            <a:endParaRPr lang="en-US"/>
          </a:p>
        </p:txBody>
      </p:sp>
      <p:sp>
        <p:nvSpPr>
          <p:cNvPr id="6" name="Rectangle 12"/>
          <p:cNvSpPr>
            <a:spLocks noGrp="1" noChangeArrowheads="1"/>
          </p:cNvSpPr>
          <p:nvPr>
            <p:ph type="ftr" sz="quarter" idx="11"/>
          </p:nvPr>
        </p:nvSpPr>
        <p:spPr>
          <a:ln/>
        </p:spPr>
        <p:txBody>
          <a:bodyPr/>
          <a:lstStyle>
            <a:lvl1pPr>
              <a:defRPr/>
            </a:lvl1pPr>
          </a:lstStyle>
          <a:p>
            <a:endParaRPr lang="en-US"/>
          </a:p>
        </p:txBody>
      </p:sp>
      <p:sp>
        <p:nvSpPr>
          <p:cNvPr id="7" name="Rectangle 13"/>
          <p:cNvSpPr>
            <a:spLocks noGrp="1" noChangeArrowheads="1"/>
          </p:cNvSpPr>
          <p:nvPr>
            <p:ph type="sldNum" sz="quarter" idx="12"/>
          </p:nvPr>
        </p:nvSpPr>
        <p:spPr>
          <a:ln/>
        </p:spPr>
        <p:txBody>
          <a:bodyPr/>
          <a:lstStyle>
            <a:lvl1pPr>
              <a:defRPr/>
            </a:lvl1pPr>
          </a:lstStyle>
          <a:p>
            <a:fld id="{A0F464CE-368C-874F-A8BD-24C033931B8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fld id="{01CA1E41-B4DB-9142-B7EE-8493104F8550}" type="datetime1">
              <a:rPr lang="en-US"/>
              <a:pPr/>
              <a:t>10/14/2011</a:t>
            </a:fld>
            <a:endParaRPr lang="en-US"/>
          </a:p>
        </p:txBody>
      </p:sp>
      <p:sp>
        <p:nvSpPr>
          <p:cNvPr id="6" name="Rectangle 12"/>
          <p:cNvSpPr>
            <a:spLocks noGrp="1" noChangeArrowheads="1"/>
          </p:cNvSpPr>
          <p:nvPr>
            <p:ph type="ftr" sz="quarter" idx="11"/>
          </p:nvPr>
        </p:nvSpPr>
        <p:spPr>
          <a:ln/>
        </p:spPr>
        <p:txBody>
          <a:bodyPr/>
          <a:lstStyle>
            <a:lvl1pPr>
              <a:defRPr/>
            </a:lvl1pPr>
          </a:lstStyle>
          <a:p>
            <a:endParaRPr lang="en-US"/>
          </a:p>
        </p:txBody>
      </p:sp>
      <p:sp>
        <p:nvSpPr>
          <p:cNvPr id="7" name="Rectangle 13"/>
          <p:cNvSpPr>
            <a:spLocks noGrp="1" noChangeArrowheads="1"/>
          </p:cNvSpPr>
          <p:nvPr>
            <p:ph type="sldNum" sz="quarter" idx="12"/>
          </p:nvPr>
        </p:nvSpPr>
        <p:spPr>
          <a:ln/>
        </p:spPr>
        <p:txBody>
          <a:bodyPr/>
          <a:lstStyle>
            <a:lvl1pPr>
              <a:defRPr/>
            </a:lvl1pPr>
          </a:lstStyle>
          <a:p>
            <a:fld id="{59098991-8857-5740-8377-1DDCB2E2C55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62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480260"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prstTxWarp prst="textNoShape">
                  <a:avLst/>
                </a:prstTxWarp>
              </a:bodyPr>
              <a:lstStyle/>
              <a:p>
                <a:endParaRPr lang="en-US"/>
              </a:p>
            </p:txBody>
          </p:sp>
          <p:sp>
            <p:nvSpPr>
              <p:cNvPr id="480261"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prstTxWarp prst="textNoShape">
                  <a:avLst/>
                </a:prstTxWarp>
              </a:bodyPr>
              <a:lstStyle/>
              <a:p>
                <a:endParaRPr lang="en-US"/>
              </a:p>
            </p:txBody>
          </p:sp>
        </p:grpSp>
        <p:grpSp>
          <p:nvGrpSpPr>
            <p:cNvPr id="1033" name="Group 6"/>
            <p:cNvGrpSpPr>
              <a:grpSpLocks/>
            </p:cNvGrpSpPr>
            <p:nvPr/>
          </p:nvGrpSpPr>
          <p:grpSpPr bwMode="auto">
            <a:xfrm>
              <a:off x="144" y="1008"/>
              <a:ext cx="4656" cy="201"/>
              <a:chOff x="144" y="1008"/>
              <a:chExt cx="4656" cy="201"/>
            </a:xfrm>
          </p:grpSpPr>
          <p:sp>
            <p:nvSpPr>
              <p:cNvPr id="480263" name="AutoShape 7"/>
              <p:cNvSpPr>
                <a:spLocks noChangeArrowheads="1"/>
              </p:cNvSpPr>
              <p:nvPr/>
            </p:nvSpPr>
            <p:spPr bwMode="auto">
              <a:xfrm>
                <a:off x="384" y="1008"/>
                <a:ext cx="4416" cy="200"/>
              </a:xfrm>
              <a:prstGeom prst="roundRect">
                <a:avLst>
                  <a:gd name="adj" fmla="val 0"/>
                </a:avLst>
              </a:prstGeom>
              <a:solidFill>
                <a:schemeClr val="hlink"/>
              </a:solidFill>
              <a:ln w="9525">
                <a:noFill/>
                <a:round/>
                <a:headEnd/>
                <a:tailEnd/>
              </a:ln>
              <a:effectLst/>
            </p:spPr>
            <p:txBody>
              <a:bodyPr wrap="none" anchor="ctr">
                <a:prstTxWarp prst="textNoShape">
                  <a:avLst/>
                </a:prstTxWarp>
              </a:bodyPr>
              <a:lstStyle/>
              <a:p>
                <a:endParaRPr lang="en-US"/>
              </a:p>
            </p:txBody>
          </p:sp>
          <p:sp>
            <p:nvSpPr>
              <p:cNvPr id="480264" name="AutoShape 8"/>
              <p:cNvSpPr>
                <a:spLocks noChangeArrowheads="1"/>
              </p:cNvSpPr>
              <p:nvPr/>
            </p:nvSpPr>
            <p:spPr bwMode="auto">
              <a:xfrm flipH="1">
                <a:off x="144" y="1008"/>
                <a:ext cx="248" cy="201"/>
              </a:xfrm>
              <a:prstGeom prst="flowChartDelay">
                <a:avLst/>
              </a:prstGeom>
              <a:solidFill>
                <a:schemeClr val="hlink"/>
              </a:solidFill>
              <a:ln w="9525">
                <a:noFill/>
                <a:miter lim="800000"/>
                <a:headEnd/>
                <a:tailEnd/>
              </a:ln>
              <a:effectLst/>
            </p:spPr>
            <p:txBody>
              <a:bodyPr wrap="none" anchor="ctr">
                <a:prstTxWarp prst="textNoShape">
                  <a:avLst/>
                </a:prstTxWarp>
              </a:bodyPr>
              <a:lstStyle/>
              <a:p>
                <a:endParaRPr lang="en-US"/>
              </a:p>
            </p:txBody>
          </p:sp>
        </p:grpSp>
      </p:grpSp>
      <p:sp>
        <p:nvSpPr>
          <p:cNvPr id="1027" name="AutoShape 9"/>
          <p:cNvSpPr>
            <a:spLocks noGrp="1" noChangeArrowheads="1"/>
          </p:cNvSpPr>
          <p:nvPr>
            <p:ph type="title"/>
          </p:nvPr>
        </p:nvSpPr>
        <p:spPr bwMode="auto">
          <a:xfrm>
            <a:off x="762000" y="3048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8" name="Rectangle 10"/>
          <p:cNvSpPr>
            <a:spLocks noGrp="1" noChangeArrowheads="1"/>
          </p:cNvSpPr>
          <p:nvPr>
            <p:ph type="body" idx="1"/>
          </p:nvPr>
        </p:nvSpPr>
        <p:spPr bwMode="auto">
          <a:xfrm>
            <a:off x="838200" y="2219325"/>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0267"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fld id="{0ABAEA9C-5AAC-A94F-BB6C-5B18C2901DF6}" type="datetime1">
              <a:rPr lang="en-US"/>
              <a:pPr/>
              <a:t>10/14/2011</a:t>
            </a:fld>
            <a:endParaRPr lang="en-US"/>
          </a:p>
        </p:txBody>
      </p:sp>
      <p:sp>
        <p:nvSpPr>
          <p:cNvPr id="480268"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endParaRPr lang="en-US"/>
          </a:p>
        </p:txBody>
      </p:sp>
      <p:sp>
        <p:nvSpPr>
          <p:cNvPr id="480269"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defRPr>
            </a:lvl1pPr>
          </a:lstStyle>
          <a:p>
            <a:fld id="{55472E36-BCA9-BC47-97FD-E6C6F10EDD3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16"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Lst>
  <p:hf hdr="0" ftr="0" dt="0"/>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pitchFamily="-65" charset="-128"/>
          <a:cs typeface="ＭＳ Ｐゴシック" pitchFamily="-65" charset="-128"/>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pitchFamily="-65" charset="-128"/>
          <a:cs typeface="ＭＳ Ｐゴシック" pitchFamily="-65"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pitchFamily="-65" charset="-128"/>
          <a:cs typeface="ＭＳ Ｐゴシック" pitchFamily="-65"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pitchFamily="-65" charset="-128"/>
          <a:cs typeface="ＭＳ Ｐゴシック" pitchFamily="-65"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pitchFamily="-65" charset="-128"/>
          <a:cs typeface="ＭＳ Ｐゴシック" pitchFamily="-65" charset="-128"/>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107" charset="2"/>
        <a:buChar char="l"/>
        <a:defRPr sz="28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1"/>
        </a:buClr>
        <a:buSzPct val="75000"/>
        <a:buFont typeface="Wingdings" pitchFamily="-107" charset="2"/>
        <a:buChar char="l"/>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1"/>
        </a:buClr>
        <a:buSzPct val="65000"/>
        <a:buFont typeface="Wingdings" pitchFamily="-107" charset="2"/>
        <a:buChar char="l"/>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code.google.com/p/get-another-labe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Microsoft_Office_Excel_97-2003_Worksheet1.xls"/></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Excel_97-2003_Worksheet2.xls"/></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Microsoft_Office_Excel_97-2003_Worksheet3.xls"/></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Microsoft_Office_Excel_97-2003_Worksheet4.xls"/></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url-collector.appspot.com/allTopics.jsp"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adsafe-beatthemachine.appspot.com/_admin/category/?cookie_fix=1"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Microsoft_Office_Excel_97-2003_Worksheet5.xls"/><Relationship Id="rId2" Type="http://schemas.openxmlformats.org/officeDocument/2006/relationships/slideLayout" Target="../slideLayouts/slideLayout12.xml"/><Relationship Id="rId1" Type="http://schemas.openxmlformats.org/officeDocument/2006/relationships/vmlDrawing" Target="../drawings/vmlDrawing7.v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4.bin"/></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Microsoft_Office_Excel_97-2003_Worksheet6.xls"/></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Desktop/turk_hit_stock.htm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ctrTitle" idx="4294967295"/>
          </p:nvPr>
        </p:nvSpPr>
        <p:spPr>
          <a:xfrm>
            <a:off x="971600" y="1124744"/>
            <a:ext cx="8064896" cy="1296169"/>
          </a:xfrm>
        </p:spPr>
        <p:txBody>
          <a:bodyPr/>
          <a:lstStyle/>
          <a:p>
            <a:r>
              <a:rPr lang="en-US" altLang="zh-CN" sz="3200" dirty="0" smtClean="0">
                <a:solidFill>
                  <a:schemeClr val="tx1"/>
                </a:solidFill>
                <a:ea typeface="SimSun" charset="-122"/>
                <a:cs typeface="SimSun" charset="-122"/>
              </a:rPr>
              <a:t>Crowdsourcing using Mechanical Turk: </a:t>
            </a:r>
            <a:br>
              <a:rPr lang="en-US" altLang="zh-CN" sz="3200" dirty="0" smtClean="0">
                <a:solidFill>
                  <a:schemeClr val="tx1"/>
                </a:solidFill>
                <a:ea typeface="SimSun" charset="-122"/>
                <a:cs typeface="SimSun" charset="-122"/>
              </a:rPr>
            </a:br>
            <a:r>
              <a:rPr lang="en-US" altLang="zh-CN" sz="3200" dirty="0" smtClean="0">
                <a:solidFill>
                  <a:schemeClr val="tx1"/>
                </a:solidFill>
                <a:ea typeface="SimSun" charset="-122"/>
                <a:cs typeface="SimSun" charset="-122"/>
              </a:rPr>
              <a:t>Quality Management and Scalability</a:t>
            </a:r>
            <a:endParaRPr lang="en-US" altLang="zh-CN" sz="2400" dirty="0">
              <a:solidFill>
                <a:schemeClr val="tx1"/>
              </a:solidFill>
              <a:ea typeface="SimSun" charset="-122"/>
              <a:cs typeface="SimSun" charset="-122"/>
            </a:endParaRPr>
          </a:p>
        </p:txBody>
      </p:sp>
      <p:sp>
        <p:nvSpPr>
          <p:cNvPr id="16387" name="Rectangle 4"/>
          <p:cNvSpPr>
            <a:spLocks noChangeArrowheads="1"/>
          </p:cNvSpPr>
          <p:nvPr/>
        </p:nvSpPr>
        <p:spPr bwMode="auto">
          <a:xfrm>
            <a:off x="4572001" y="3501008"/>
            <a:ext cx="4572000" cy="1366837"/>
          </a:xfrm>
          <a:prstGeom prst="rect">
            <a:avLst/>
          </a:prstGeom>
          <a:noFill/>
          <a:ln w="9525">
            <a:noFill/>
            <a:miter lim="800000"/>
            <a:headEnd/>
            <a:tailEnd/>
          </a:ln>
        </p:spPr>
        <p:txBody>
          <a:bodyPr anchor="b">
            <a:prstTxWarp prst="textNoShape">
              <a:avLst/>
            </a:prstTxWarp>
          </a:bodyPr>
          <a:lstStyle/>
          <a:p>
            <a:pPr algn="ctr">
              <a:lnSpc>
                <a:spcPct val="80000"/>
              </a:lnSpc>
              <a:spcBef>
                <a:spcPct val="20000"/>
              </a:spcBef>
              <a:buClr>
                <a:schemeClr val="tx1"/>
              </a:buClr>
              <a:buSzPct val="75000"/>
              <a:buFont typeface="Wingdings" pitchFamily="-107" charset="2"/>
              <a:buNone/>
            </a:pPr>
            <a:r>
              <a:rPr lang="en-US" altLang="zh-CN" sz="2400" b="1" dirty="0" err="1" smtClean="0">
                <a:ea typeface="SimSun" charset="-122"/>
                <a:cs typeface="SimSun" charset="-122"/>
              </a:rPr>
              <a:t>Panos</a:t>
            </a:r>
            <a:r>
              <a:rPr lang="en-US" altLang="zh-CN" sz="2400" b="1" dirty="0" smtClean="0">
                <a:ea typeface="SimSun" charset="-122"/>
                <a:cs typeface="SimSun" charset="-122"/>
              </a:rPr>
              <a:t> </a:t>
            </a:r>
            <a:r>
              <a:rPr lang="en-US" altLang="zh-CN" sz="2400" b="1" dirty="0" err="1" smtClean="0">
                <a:ea typeface="SimSun" charset="-122"/>
                <a:cs typeface="SimSun" charset="-122"/>
              </a:rPr>
              <a:t>Ipeirotis</a:t>
            </a:r>
            <a:endParaRPr lang="en-US" altLang="zh-CN" sz="2400" b="1" dirty="0" smtClean="0">
              <a:ea typeface="SimSun" charset="-122"/>
              <a:cs typeface="SimSun" charset="-122"/>
            </a:endParaRPr>
          </a:p>
          <a:p>
            <a:pPr algn="ctr">
              <a:lnSpc>
                <a:spcPct val="80000"/>
              </a:lnSpc>
              <a:spcBef>
                <a:spcPct val="20000"/>
              </a:spcBef>
              <a:buClr>
                <a:schemeClr val="tx1"/>
              </a:buClr>
              <a:buSzPct val="75000"/>
              <a:buFont typeface="Wingdings" pitchFamily="-107" charset="2"/>
              <a:buNone/>
            </a:pPr>
            <a:r>
              <a:rPr lang="en-US" altLang="zh-CN" sz="2400" b="1" dirty="0" smtClean="0">
                <a:ea typeface="SimSun" charset="-122"/>
                <a:cs typeface="SimSun" charset="-122"/>
              </a:rPr>
              <a:t>Stern School of Business</a:t>
            </a:r>
            <a:endParaRPr lang="en-US" altLang="zh-CN" sz="2400" b="1" dirty="0">
              <a:ea typeface="SimSun" charset="-122"/>
              <a:cs typeface="SimSun" charset="-122"/>
            </a:endParaRPr>
          </a:p>
          <a:p>
            <a:pPr algn="ctr">
              <a:lnSpc>
                <a:spcPct val="80000"/>
              </a:lnSpc>
              <a:spcBef>
                <a:spcPct val="20000"/>
              </a:spcBef>
              <a:buClr>
                <a:schemeClr val="tx1"/>
              </a:buClr>
              <a:buSzPct val="75000"/>
              <a:buFont typeface="Wingdings" pitchFamily="-107" charset="2"/>
              <a:buNone/>
            </a:pPr>
            <a:r>
              <a:rPr lang="en-US" altLang="zh-CN" sz="2400" b="1" dirty="0">
                <a:ea typeface="SimSun" charset="-122"/>
                <a:cs typeface="SimSun" charset="-122"/>
              </a:rPr>
              <a:t>New York </a:t>
            </a:r>
            <a:r>
              <a:rPr lang="en-US" altLang="zh-CN" sz="2400" b="1" dirty="0" smtClean="0">
                <a:ea typeface="SimSun" charset="-122"/>
                <a:cs typeface="SimSun" charset="-122"/>
              </a:rPr>
              <a:t>University</a:t>
            </a:r>
          </a:p>
        </p:txBody>
      </p:sp>
      <p:sp>
        <p:nvSpPr>
          <p:cNvPr id="16388" name="Rectangle 3"/>
          <p:cNvSpPr>
            <a:spLocks noChangeArrowheads="1"/>
          </p:cNvSpPr>
          <p:nvPr/>
        </p:nvSpPr>
        <p:spPr bwMode="auto">
          <a:xfrm>
            <a:off x="0" y="5980837"/>
            <a:ext cx="4572000" cy="877163"/>
          </a:xfrm>
          <a:prstGeom prst="rect">
            <a:avLst/>
          </a:prstGeom>
          <a:noFill/>
          <a:ln w="9525">
            <a:noFill/>
            <a:miter lim="800000"/>
            <a:headEnd/>
            <a:tailEnd/>
          </a:ln>
        </p:spPr>
        <p:txBody>
          <a:bodyPr wrap="square">
            <a:prstTxWarp prst="textNoShape">
              <a:avLst/>
            </a:prstTxWarp>
            <a:spAutoFit/>
          </a:bodyPr>
          <a:lstStyle/>
          <a:p>
            <a:r>
              <a:rPr lang="en-US" altLang="zh-CN" sz="1700" dirty="0">
                <a:solidFill>
                  <a:schemeClr val="tx2"/>
                </a:solidFill>
                <a:ea typeface="SimSun" charset="-122"/>
                <a:cs typeface="SimSun" charset="-122"/>
              </a:rPr>
              <a:t>Joint work </a:t>
            </a:r>
            <a:r>
              <a:rPr lang="en-US" altLang="zh-CN" sz="1700" dirty="0" smtClean="0">
                <a:solidFill>
                  <a:schemeClr val="tx2"/>
                </a:solidFill>
                <a:ea typeface="SimSun" charset="-122"/>
                <a:cs typeface="SimSun" charset="-122"/>
              </a:rPr>
              <a:t>with: Jing Wang, Foster Provost, Josh </a:t>
            </a:r>
            <a:r>
              <a:rPr lang="en-US" altLang="zh-CN" sz="1700" dirty="0" err="1" smtClean="0">
                <a:solidFill>
                  <a:schemeClr val="tx2"/>
                </a:solidFill>
                <a:ea typeface="SimSun" charset="-122"/>
                <a:cs typeface="SimSun" charset="-122"/>
              </a:rPr>
              <a:t>Attenberg</a:t>
            </a:r>
            <a:r>
              <a:rPr lang="en-US" altLang="zh-CN" sz="1700" dirty="0" smtClean="0">
                <a:solidFill>
                  <a:schemeClr val="tx2"/>
                </a:solidFill>
                <a:ea typeface="SimSun" charset="-122"/>
                <a:cs typeface="SimSun" charset="-122"/>
              </a:rPr>
              <a:t>, and Victor </a:t>
            </a:r>
            <a:r>
              <a:rPr lang="en-US" altLang="zh-CN" sz="1700" dirty="0" err="1" smtClean="0">
                <a:solidFill>
                  <a:schemeClr val="tx2"/>
                </a:solidFill>
                <a:ea typeface="SimSun" charset="-122"/>
                <a:cs typeface="SimSun" charset="-122"/>
              </a:rPr>
              <a:t>Sheng</a:t>
            </a:r>
            <a:r>
              <a:rPr lang="en-US" altLang="zh-CN" sz="1700" dirty="0" smtClean="0">
                <a:solidFill>
                  <a:schemeClr val="tx2"/>
                </a:solidFill>
                <a:ea typeface="SimSun" charset="-122"/>
                <a:cs typeface="SimSun" charset="-122"/>
              </a:rPr>
              <a:t>; Special thanks to </a:t>
            </a:r>
            <a:r>
              <a:rPr lang="en-US" altLang="zh-CN" sz="1700" dirty="0" err="1" smtClean="0">
                <a:solidFill>
                  <a:schemeClr val="tx2"/>
                </a:solidFill>
                <a:ea typeface="SimSun" charset="-122"/>
                <a:cs typeface="SimSun" charset="-122"/>
              </a:rPr>
              <a:t>AdSafe</a:t>
            </a:r>
            <a:r>
              <a:rPr lang="en-US" altLang="zh-CN" sz="1700" dirty="0" smtClean="0">
                <a:solidFill>
                  <a:schemeClr val="tx2"/>
                </a:solidFill>
                <a:ea typeface="SimSun" charset="-122"/>
                <a:cs typeface="SimSun" charset="-122"/>
              </a:rPr>
              <a:t> Media</a:t>
            </a:r>
            <a:endParaRPr lang="en-US" sz="1700" dirty="0"/>
          </a:p>
        </p:txBody>
      </p:sp>
      <p:sp>
        <p:nvSpPr>
          <p:cNvPr id="5" name="Rectangle 4"/>
          <p:cNvSpPr/>
          <p:nvPr/>
        </p:nvSpPr>
        <p:spPr>
          <a:xfrm>
            <a:off x="4572000" y="5768471"/>
            <a:ext cx="4572000" cy="1034129"/>
          </a:xfrm>
          <a:prstGeom prst="rect">
            <a:avLst/>
          </a:prstGeom>
        </p:spPr>
        <p:txBody>
          <a:bodyPr wrap="square">
            <a:spAutoFit/>
          </a:bodyPr>
          <a:lstStyle/>
          <a:p>
            <a:pPr algn="ctr">
              <a:lnSpc>
                <a:spcPct val="80000"/>
              </a:lnSpc>
              <a:spcBef>
                <a:spcPct val="20000"/>
              </a:spcBef>
              <a:buClr>
                <a:schemeClr val="tx1"/>
              </a:buClr>
              <a:buSzPct val="75000"/>
              <a:buFont typeface="Wingdings" pitchFamily="-107" charset="2"/>
              <a:buNone/>
            </a:pPr>
            <a:r>
              <a:rPr lang="en-US" altLang="zh-CN" sz="1700" dirty="0" smtClean="0">
                <a:ea typeface="SimSun" charset="-122"/>
                <a:cs typeface="SimSun" charset="-122"/>
              </a:rPr>
              <a:t>Twitter: @</a:t>
            </a:r>
            <a:r>
              <a:rPr lang="en-US" altLang="zh-CN" sz="1700" dirty="0" err="1" smtClean="0">
                <a:ea typeface="SimSun" charset="-122"/>
                <a:cs typeface="SimSun" charset="-122"/>
              </a:rPr>
              <a:t>ipeirotis</a:t>
            </a:r>
            <a:endParaRPr lang="en-US" altLang="zh-CN" sz="1700" dirty="0" smtClean="0">
              <a:ea typeface="SimSun" charset="-122"/>
              <a:cs typeface="SimSun" charset="-122"/>
            </a:endParaRPr>
          </a:p>
          <a:p>
            <a:pPr algn="ctr">
              <a:lnSpc>
                <a:spcPct val="80000"/>
              </a:lnSpc>
              <a:spcBef>
                <a:spcPct val="20000"/>
              </a:spcBef>
              <a:buClr>
                <a:schemeClr val="tx1"/>
              </a:buClr>
              <a:buSzPct val="75000"/>
              <a:buFont typeface="Wingdings" pitchFamily="-107" charset="2"/>
              <a:buNone/>
            </a:pPr>
            <a:endParaRPr lang="en-US" altLang="zh-CN" sz="1700" dirty="0" smtClean="0">
              <a:ea typeface="SimSun" charset="-122"/>
              <a:cs typeface="SimSun" charset="-122"/>
            </a:endParaRPr>
          </a:p>
          <a:p>
            <a:pPr algn="ctr">
              <a:lnSpc>
                <a:spcPct val="80000"/>
              </a:lnSpc>
              <a:spcBef>
                <a:spcPct val="20000"/>
              </a:spcBef>
              <a:buClr>
                <a:schemeClr val="tx1"/>
              </a:buClr>
              <a:buSzPct val="75000"/>
              <a:buFont typeface="Wingdings" pitchFamily="-107" charset="2"/>
              <a:buNone/>
            </a:pPr>
            <a:r>
              <a:rPr lang="en-US" altLang="zh-CN" sz="1700" dirty="0" smtClean="0">
                <a:ea typeface="SimSun" charset="-122"/>
                <a:cs typeface="SimSun" charset="-122"/>
              </a:rPr>
              <a:t>“A Computer Scientist in a Business School”</a:t>
            </a:r>
            <a:br>
              <a:rPr lang="en-US" altLang="zh-CN" sz="1700" dirty="0" smtClean="0">
                <a:ea typeface="SimSun" charset="-122"/>
                <a:cs typeface="SimSun" charset="-122"/>
              </a:rPr>
            </a:br>
            <a:r>
              <a:rPr lang="en-US" altLang="zh-CN" sz="1700" dirty="0" smtClean="0">
                <a:ea typeface="SimSun" charset="-122"/>
                <a:cs typeface="SimSun" charset="-122"/>
              </a:rPr>
              <a:t>http://behind-the-enemy-lines.com</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a:xfrm>
            <a:off x="762000" y="232792"/>
            <a:ext cx="7924800" cy="1396008"/>
          </a:xfrm>
          <a:solidFill>
            <a:schemeClr val="bg1"/>
          </a:solidFill>
        </p:spPr>
        <p:txBody>
          <a:bodyPr/>
          <a:lstStyle/>
          <a:p>
            <a:r>
              <a:rPr lang="en-US" sz="3200" smtClean="0"/>
              <a:t>Bad news: Spammers! </a:t>
            </a:r>
            <a:br>
              <a:rPr lang="en-US" sz="3200" smtClean="0"/>
            </a:br>
            <a:endParaRPr lang="en-US" sz="3200" b="1" smtClean="0"/>
          </a:p>
        </p:txBody>
      </p:sp>
      <p:sp>
        <p:nvSpPr>
          <p:cNvPr id="18" name="AutoShape 32"/>
          <p:cNvSpPr>
            <a:spLocks/>
          </p:cNvSpPr>
          <p:nvPr/>
        </p:nvSpPr>
        <p:spPr bwMode="auto">
          <a:xfrm>
            <a:off x="0" y="1301899"/>
            <a:ext cx="9144000" cy="1081087"/>
          </a:xfrm>
          <a:prstGeom prst="roundRect">
            <a:avLst>
              <a:gd name="adj" fmla="val 14157"/>
            </a:avLst>
          </a:prstGeom>
          <a:gradFill rotWithShape="0">
            <a:gsLst>
              <a:gs pos="0">
                <a:schemeClr val="bg1"/>
              </a:gs>
              <a:gs pos="100000">
                <a:schemeClr val="accent2"/>
              </a:gs>
            </a:gsLst>
            <a:lin ang="5400000" scaled="1"/>
          </a:gradFill>
          <a:ln w="12700">
            <a:solidFill>
              <a:srgbClr val="E99923"/>
            </a:solidFill>
            <a:round/>
            <a:headEnd/>
            <a:tailEnd/>
          </a:ln>
          <a:effectLst>
            <a:outerShdw dist="12700" dir="2700000" algn="ctr" rotWithShape="0">
              <a:schemeClr val="bg2">
                <a:alpha val="75000"/>
              </a:schemeClr>
            </a:outerShdw>
          </a:effectLst>
        </p:spPr>
        <p:txBody>
          <a:bodyPr lIns="0" tIns="0" rIns="0" bIns="0"/>
          <a:lstStyle/>
          <a:p>
            <a:pPr marL="382588" indent="-382588">
              <a:spcBef>
                <a:spcPts val="300"/>
              </a:spcBef>
              <a:buClr>
                <a:srgbClr val="E99923"/>
              </a:buClr>
              <a:buSzPct val="100000"/>
              <a:defRPr/>
            </a:pPr>
            <a:endParaRPr lang="en-US" sz="2800" kern="0">
              <a:solidFill>
                <a:srgbClr val="464847"/>
              </a:solidFill>
              <a:latin typeface="Helvetica 55 Roman"/>
              <a:sym typeface="Helvetica 55 Roman"/>
            </a:endParaRPr>
          </a:p>
        </p:txBody>
      </p:sp>
      <p:pic>
        <p:nvPicPr>
          <p:cNvPr id="8" name="Picture 4"/>
          <p:cNvPicPr>
            <a:picLocks noChangeAspect="1" noChangeArrowheads="1"/>
          </p:cNvPicPr>
          <p:nvPr/>
        </p:nvPicPr>
        <p:blipFill>
          <a:blip r:embed="rId2" cstate="print"/>
          <a:srcRect l="77537" t="-2445"/>
          <a:stretch>
            <a:fillRect/>
          </a:stretch>
        </p:blipFill>
        <p:spPr bwMode="auto">
          <a:xfrm>
            <a:off x="4089138" y="1514905"/>
            <a:ext cx="4837158" cy="426330"/>
          </a:xfrm>
          <a:prstGeom prst="rect">
            <a:avLst/>
          </a:prstGeom>
          <a:noFill/>
          <a:ln w="9525">
            <a:noFill/>
            <a:miter lim="800000"/>
            <a:headEnd/>
            <a:tailEnd/>
          </a:ln>
          <a:effectLst>
            <a:softEdge rad="31750"/>
          </a:effectLst>
        </p:spPr>
      </p:pic>
      <p:pic>
        <p:nvPicPr>
          <p:cNvPr id="35845" name="Picture 5"/>
          <p:cNvPicPr>
            <a:picLocks noChangeAspect="1" noChangeArrowheads="1"/>
          </p:cNvPicPr>
          <p:nvPr/>
        </p:nvPicPr>
        <p:blipFill>
          <a:blip r:embed="rId3" cstate="print"/>
          <a:srcRect l="76016" t="889" r="1933"/>
          <a:stretch>
            <a:fillRect/>
          </a:stretch>
        </p:blipFill>
        <p:spPr bwMode="auto">
          <a:xfrm>
            <a:off x="4051314" y="1852556"/>
            <a:ext cx="4866543" cy="334291"/>
          </a:xfrm>
          <a:prstGeom prst="rect">
            <a:avLst/>
          </a:prstGeom>
          <a:noFill/>
          <a:ln w="9525">
            <a:noFill/>
            <a:miter lim="800000"/>
            <a:headEnd/>
            <a:tailEnd/>
          </a:ln>
          <a:effectLst>
            <a:softEdge rad="31750"/>
          </a:effectLst>
        </p:spPr>
      </p:pic>
      <p:pic>
        <p:nvPicPr>
          <p:cNvPr id="10" name="Picture 5"/>
          <p:cNvPicPr>
            <a:picLocks noChangeAspect="1" noChangeArrowheads="1"/>
          </p:cNvPicPr>
          <p:nvPr/>
        </p:nvPicPr>
        <p:blipFill>
          <a:blip r:embed="rId3" cstate="print"/>
          <a:srcRect l="672" t="20677" r="81314"/>
          <a:stretch>
            <a:fillRect/>
          </a:stretch>
        </p:blipFill>
        <p:spPr bwMode="auto">
          <a:xfrm>
            <a:off x="166072" y="1882048"/>
            <a:ext cx="4068511" cy="278110"/>
          </a:xfrm>
          <a:prstGeom prst="rect">
            <a:avLst/>
          </a:prstGeom>
          <a:noFill/>
          <a:ln w="9525">
            <a:noFill/>
            <a:miter lim="800000"/>
            <a:headEnd/>
            <a:tailEnd/>
          </a:ln>
          <a:effectLst>
            <a:softEdge rad="31750"/>
          </a:effectLst>
        </p:spPr>
      </p:pic>
      <p:pic>
        <p:nvPicPr>
          <p:cNvPr id="35844" name="Picture 4"/>
          <p:cNvPicPr>
            <a:picLocks noChangeAspect="1" noChangeArrowheads="1"/>
          </p:cNvPicPr>
          <p:nvPr/>
        </p:nvPicPr>
        <p:blipFill>
          <a:blip r:embed="rId2" cstate="print"/>
          <a:srcRect r="81556" b="10894"/>
          <a:stretch>
            <a:fillRect/>
          </a:stretch>
        </p:blipFill>
        <p:spPr bwMode="auto">
          <a:xfrm>
            <a:off x="157312" y="1539645"/>
            <a:ext cx="3996630" cy="370820"/>
          </a:xfrm>
          <a:prstGeom prst="rect">
            <a:avLst/>
          </a:prstGeom>
          <a:noFill/>
          <a:ln w="9525">
            <a:noFill/>
            <a:miter lim="800000"/>
            <a:headEnd/>
            <a:tailEnd/>
          </a:ln>
          <a:effectLst>
            <a:softEdge rad="31750"/>
          </a:effectLst>
        </p:spPr>
      </p:pic>
      <p:pic>
        <p:nvPicPr>
          <p:cNvPr id="35846" name="Picture 6"/>
          <p:cNvPicPr>
            <a:picLocks noGrp="1" noChangeAspect="1" noChangeArrowheads="1"/>
          </p:cNvPicPr>
          <p:nvPr>
            <p:ph idx="1"/>
          </p:nvPr>
        </p:nvPicPr>
        <p:blipFill>
          <a:blip r:embed="rId4" cstate="print"/>
          <a:srcRect/>
          <a:stretch>
            <a:fillRect/>
          </a:stretch>
        </p:blipFill>
        <p:spPr>
          <a:xfrm>
            <a:off x="549524" y="2867026"/>
            <a:ext cx="5450804" cy="1374760"/>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pic>
        <p:nvPicPr>
          <p:cNvPr id="35848" name="Picture 8"/>
          <p:cNvPicPr>
            <a:picLocks noChangeAspect="1" noChangeArrowheads="1"/>
          </p:cNvPicPr>
          <p:nvPr/>
        </p:nvPicPr>
        <p:blipFill>
          <a:blip r:embed="rId5" cstate="print"/>
          <a:srcRect r="66219"/>
          <a:stretch>
            <a:fillRect/>
          </a:stretch>
        </p:blipFill>
        <p:spPr bwMode="auto">
          <a:xfrm>
            <a:off x="6910997" y="2701042"/>
            <a:ext cx="1907458" cy="21475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6" name="Oval 15"/>
          <p:cNvSpPr/>
          <p:nvPr/>
        </p:nvSpPr>
        <p:spPr bwMode="auto">
          <a:xfrm>
            <a:off x="7116763" y="1527324"/>
            <a:ext cx="501650" cy="344487"/>
          </a:xfrm>
          <a:prstGeom prst="ellipse">
            <a:avLst/>
          </a:prstGeom>
          <a:solidFill>
            <a:schemeClr val="bg1">
              <a:lumMod val="85000"/>
              <a:alpha val="42000"/>
            </a:schemeClr>
          </a:solidFill>
          <a:ln w="38100" cap="flat" cmpd="sng" algn="ctr">
            <a:solidFill>
              <a:srgbClr val="C00000"/>
            </a:solidFill>
            <a:prstDash val="solid"/>
            <a:round/>
            <a:headEnd type="none" w="med" len="med"/>
            <a:tailEnd type="none" w="med" len="med"/>
          </a:ln>
          <a:effectLst/>
        </p:spPr>
        <p:txBody>
          <a:bodyPr/>
          <a:lstStyle/>
          <a:p>
            <a:pPr>
              <a:defRPr/>
            </a:pPr>
            <a:endParaRPr lang="en-US">
              <a:latin typeface="Times" charset="0"/>
              <a:ea typeface="ヒラギノ明朝 ProN W3" charset="-128"/>
              <a:cs typeface="ヒラギノ明朝 ProN W3" charset="-128"/>
              <a:sym typeface="Times" charset="0"/>
            </a:endParaRPr>
          </a:p>
        </p:txBody>
      </p:sp>
      <p:sp>
        <p:nvSpPr>
          <p:cNvPr id="17" name="Oval 16"/>
          <p:cNvSpPr/>
          <p:nvPr/>
        </p:nvSpPr>
        <p:spPr bwMode="auto">
          <a:xfrm>
            <a:off x="4124325" y="1503511"/>
            <a:ext cx="2382838" cy="388938"/>
          </a:xfrm>
          <a:prstGeom prst="ellipse">
            <a:avLst/>
          </a:prstGeom>
          <a:solidFill>
            <a:schemeClr val="bg1">
              <a:lumMod val="85000"/>
              <a:alpha val="42000"/>
            </a:schemeClr>
          </a:solidFill>
          <a:ln w="38100" cap="flat" cmpd="sng" algn="ctr">
            <a:solidFill>
              <a:srgbClr val="C00000"/>
            </a:solidFill>
            <a:prstDash val="solid"/>
            <a:round/>
            <a:headEnd type="none" w="med" len="med"/>
            <a:tailEnd type="none" w="med" len="med"/>
          </a:ln>
          <a:effectLst/>
        </p:spPr>
        <p:txBody>
          <a:bodyPr/>
          <a:lstStyle/>
          <a:p>
            <a:pPr>
              <a:defRPr/>
            </a:pPr>
            <a:endParaRPr lang="en-US">
              <a:latin typeface="Times" charset="0"/>
              <a:ea typeface="ヒラギノ明朝 ProN W3" charset="-128"/>
              <a:cs typeface="ヒラギノ明朝 ProN W3" charset="-128"/>
              <a:sym typeface="Times" charset="0"/>
            </a:endParaRPr>
          </a:p>
        </p:txBody>
      </p:sp>
      <p:cxnSp>
        <p:nvCxnSpPr>
          <p:cNvPr id="9228" name="Straight Arrow Connector 18"/>
          <p:cNvCxnSpPr>
            <a:cxnSpLocks noChangeShapeType="1"/>
            <a:stCxn id="17" idx="2"/>
          </p:cNvCxnSpPr>
          <p:nvPr/>
        </p:nvCxnSpPr>
        <p:spPr bwMode="auto">
          <a:xfrm rot="10800000" flipV="1">
            <a:off x="3275013" y="1697186"/>
            <a:ext cx="849312" cy="1169988"/>
          </a:xfrm>
          <a:prstGeom prst="straightConnector1">
            <a:avLst/>
          </a:prstGeom>
          <a:noFill/>
          <a:ln w="38100" algn="ctr">
            <a:solidFill>
              <a:srgbClr val="C00000"/>
            </a:solidFill>
            <a:round/>
            <a:headEnd/>
            <a:tailEnd type="arrow" w="med" len="med"/>
          </a:ln>
        </p:spPr>
      </p:cxnSp>
      <p:sp>
        <p:nvSpPr>
          <p:cNvPr id="23" name="Oval 22"/>
          <p:cNvSpPr/>
          <p:nvPr/>
        </p:nvSpPr>
        <p:spPr bwMode="auto">
          <a:xfrm>
            <a:off x="4148138" y="1822599"/>
            <a:ext cx="2384425" cy="388937"/>
          </a:xfrm>
          <a:prstGeom prst="ellipse">
            <a:avLst/>
          </a:prstGeom>
          <a:solidFill>
            <a:schemeClr val="bg1">
              <a:lumMod val="85000"/>
              <a:alpha val="42000"/>
            </a:schemeClr>
          </a:solidFill>
          <a:ln w="38100" cap="flat" cmpd="sng" algn="ctr">
            <a:solidFill>
              <a:srgbClr val="C00000"/>
            </a:solidFill>
            <a:prstDash val="solid"/>
            <a:round/>
            <a:headEnd type="none" w="med" len="med"/>
            <a:tailEnd type="none" w="med" len="med"/>
          </a:ln>
          <a:effectLst/>
        </p:spPr>
        <p:txBody>
          <a:bodyPr/>
          <a:lstStyle/>
          <a:p>
            <a:pPr>
              <a:defRPr/>
            </a:pPr>
            <a:endParaRPr lang="en-US">
              <a:latin typeface="Times" charset="0"/>
              <a:ea typeface="ヒラギノ明朝 ProN W3" charset="-128"/>
              <a:cs typeface="ヒラギノ明朝 ProN W3" charset="-128"/>
              <a:sym typeface="Times" charset="0"/>
            </a:endParaRPr>
          </a:p>
        </p:txBody>
      </p:sp>
      <p:sp>
        <p:nvSpPr>
          <p:cNvPr id="24" name="Oval 23"/>
          <p:cNvSpPr/>
          <p:nvPr/>
        </p:nvSpPr>
        <p:spPr bwMode="auto">
          <a:xfrm>
            <a:off x="7102475" y="1847999"/>
            <a:ext cx="501650" cy="344487"/>
          </a:xfrm>
          <a:prstGeom prst="ellipse">
            <a:avLst/>
          </a:prstGeom>
          <a:solidFill>
            <a:schemeClr val="bg1">
              <a:lumMod val="85000"/>
              <a:alpha val="42000"/>
            </a:schemeClr>
          </a:solidFill>
          <a:ln w="38100" cap="flat" cmpd="sng" algn="ctr">
            <a:solidFill>
              <a:srgbClr val="C00000"/>
            </a:solidFill>
            <a:prstDash val="solid"/>
            <a:round/>
            <a:headEnd type="none" w="med" len="med"/>
            <a:tailEnd type="none" w="med" len="med"/>
          </a:ln>
          <a:effectLst/>
        </p:spPr>
        <p:txBody>
          <a:bodyPr/>
          <a:lstStyle/>
          <a:p>
            <a:pPr>
              <a:defRPr/>
            </a:pPr>
            <a:endParaRPr lang="en-US">
              <a:latin typeface="Times" charset="0"/>
              <a:ea typeface="ヒラギノ明朝 ProN W3" charset="-128"/>
              <a:cs typeface="ヒラギノ明朝 ProN W3" charset="-128"/>
              <a:sym typeface="Times" charset="0"/>
            </a:endParaRPr>
          </a:p>
        </p:txBody>
      </p:sp>
      <p:cxnSp>
        <p:nvCxnSpPr>
          <p:cNvPr id="9231" name="Straight Arrow Connector 25"/>
          <p:cNvCxnSpPr>
            <a:cxnSpLocks noChangeShapeType="1"/>
            <a:stCxn id="23" idx="6"/>
          </p:cNvCxnSpPr>
          <p:nvPr/>
        </p:nvCxnSpPr>
        <p:spPr bwMode="auto">
          <a:xfrm>
            <a:off x="6532563" y="2017861"/>
            <a:ext cx="1331912" cy="682625"/>
          </a:xfrm>
          <a:prstGeom prst="straightConnector1">
            <a:avLst/>
          </a:prstGeom>
          <a:noFill/>
          <a:ln w="38100" algn="ctr">
            <a:solidFill>
              <a:srgbClr val="C00000"/>
            </a:solidFill>
            <a:round/>
            <a:headEnd/>
            <a:tailEnd type="arrow" w="med" len="med"/>
          </a:ln>
        </p:spPr>
      </p:cxnSp>
      <p:sp>
        <p:nvSpPr>
          <p:cNvPr id="31" name="Content Placeholder 21"/>
          <p:cNvSpPr txBox="1">
            <a:spLocks/>
          </p:cNvSpPr>
          <p:nvPr/>
        </p:nvSpPr>
        <p:spPr bwMode="auto">
          <a:xfrm>
            <a:off x="560388" y="5116661"/>
            <a:ext cx="7894637" cy="1336675"/>
          </a:xfrm>
          <a:prstGeom prst="rect">
            <a:avLst/>
          </a:prstGeom>
          <a:solidFill>
            <a:schemeClr val="lt1"/>
          </a:solidFill>
          <a:ln>
            <a:solidFill>
              <a:schemeClr val="accent4">
                <a:alpha val="18000"/>
              </a:schemeClr>
            </a:solidFill>
            <a:headEnd/>
            <a:tailEn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lIns="50800" tIns="50800" bIns="50800"/>
          <a:lstStyle/>
          <a:p>
            <a:pPr marL="382588" indent="-382588" algn="ctr">
              <a:lnSpc>
                <a:spcPct val="150000"/>
              </a:lnSpc>
              <a:spcBef>
                <a:spcPts val="300"/>
              </a:spcBef>
              <a:buClr>
                <a:srgbClr val="E99923"/>
              </a:buClr>
              <a:buSzPct val="100000"/>
              <a:defRPr/>
            </a:pPr>
            <a:r>
              <a:rPr lang="en-US" sz="2800" kern="0">
                <a:solidFill>
                  <a:srgbClr val="464847"/>
                </a:solidFill>
                <a:sym typeface="Helvetica 55 Roman"/>
              </a:rPr>
              <a:t>Worker </a:t>
            </a:r>
            <a:r>
              <a:rPr lang="en-US" b="1" kern="0">
                <a:solidFill>
                  <a:srgbClr val="464847"/>
                </a:solidFill>
                <a:sym typeface="Helvetica 55 Roman"/>
              </a:rPr>
              <a:t>ATAMRO447HWJQ</a:t>
            </a:r>
            <a:r>
              <a:rPr lang="en-US" kern="0">
                <a:solidFill>
                  <a:srgbClr val="464847"/>
                </a:solidFill>
                <a:sym typeface="Helvetica 55 Roman"/>
              </a:rPr>
              <a:t> </a:t>
            </a:r>
          </a:p>
          <a:p>
            <a:pPr marL="382588" indent="-382588" algn="ctr">
              <a:lnSpc>
                <a:spcPct val="150000"/>
              </a:lnSpc>
              <a:spcBef>
                <a:spcPts val="300"/>
              </a:spcBef>
              <a:buClr>
                <a:srgbClr val="E99923"/>
              </a:buClr>
              <a:buSzPct val="100000"/>
              <a:defRPr/>
            </a:pPr>
            <a:r>
              <a:rPr lang="en-US" sz="2800" kern="0">
                <a:solidFill>
                  <a:srgbClr val="464847"/>
                </a:solidFill>
                <a:sym typeface="Helvetica 55 Roman"/>
              </a:rPr>
              <a:t>labeled </a:t>
            </a:r>
            <a:r>
              <a:rPr lang="en-US" sz="2800" b="1" kern="0">
                <a:solidFill>
                  <a:srgbClr val="FF0000"/>
                </a:solidFill>
                <a:sym typeface="Helvetica 55 Roman"/>
              </a:rPr>
              <a:t>X (porn) </a:t>
            </a:r>
            <a:r>
              <a:rPr lang="en-US" sz="2800" kern="0">
                <a:solidFill>
                  <a:srgbClr val="464847"/>
                </a:solidFill>
                <a:sym typeface="Helvetica 55 Roman"/>
              </a:rPr>
              <a:t>sites as </a:t>
            </a:r>
            <a:r>
              <a:rPr lang="en-US" sz="2800" b="1" kern="0">
                <a:solidFill>
                  <a:srgbClr val="00B050"/>
                </a:solidFill>
                <a:sym typeface="Helvetica 55 Roman"/>
              </a:rPr>
              <a:t>G </a:t>
            </a:r>
            <a:r>
              <a:rPr lang="en-US" sz="2800" kern="0">
                <a:solidFill>
                  <a:srgbClr val="00B050"/>
                </a:solidFill>
                <a:sym typeface="Helvetica 55 Roman"/>
              </a:rPr>
              <a:t>(general audience)</a:t>
            </a:r>
          </a:p>
          <a:p>
            <a:pPr marL="382588" indent="-382588">
              <a:lnSpc>
                <a:spcPct val="150000"/>
              </a:lnSpc>
              <a:spcBef>
                <a:spcPts val="300"/>
              </a:spcBef>
              <a:buClr>
                <a:srgbClr val="E99923"/>
              </a:buClr>
              <a:buSzPct val="100000"/>
              <a:buFont typeface="Wingdings" pitchFamily="2" charset="2"/>
              <a:buNone/>
              <a:defRPr/>
            </a:pPr>
            <a:endParaRPr lang="en-US" sz="1800" i="1" kern="0">
              <a:solidFill>
                <a:srgbClr val="464847"/>
              </a:solidFill>
              <a:sym typeface="Helvetica 55 Roman"/>
            </a:endParaRPr>
          </a:p>
          <a:p>
            <a:pPr marL="382588" indent="-382588">
              <a:lnSpc>
                <a:spcPct val="150000"/>
              </a:lnSpc>
              <a:spcBef>
                <a:spcPts val="300"/>
              </a:spcBef>
              <a:buClr>
                <a:srgbClr val="E99923"/>
              </a:buClr>
              <a:buSzPct val="100000"/>
              <a:buFont typeface="Wingdings" pitchFamily="2" charset="2"/>
              <a:buChar char="§"/>
              <a:defRPr/>
            </a:pPr>
            <a:endParaRPr lang="en-US" sz="1800" i="1" kern="0">
              <a:solidFill>
                <a:srgbClr val="464847"/>
              </a:solidFill>
              <a:sym typeface="Helvetica 55 Roman"/>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32"/>
          <p:cNvSpPr>
            <a:spLocks/>
          </p:cNvSpPr>
          <p:nvPr/>
        </p:nvSpPr>
        <p:spPr bwMode="auto">
          <a:xfrm>
            <a:off x="1160908" y="3231231"/>
            <a:ext cx="7373938" cy="1957388"/>
          </a:xfrm>
          <a:prstGeom prst="roundRect">
            <a:avLst>
              <a:gd name="adj" fmla="val 14157"/>
            </a:avLst>
          </a:prstGeom>
          <a:gradFill rotWithShape="0">
            <a:gsLst>
              <a:gs pos="0">
                <a:schemeClr val="bg1"/>
              </a:gs>
              <a:gs pos="100000">
                <a:schemeClr val="accent6">
                  <a:lumMod val="40000"/>
                  <a:lumOff val="60000"/>
                </a:schemeClr>
              </a:gs>
            </a:gsLst>
            <a:lin ang="5400000" scaled="1"/>
          </a:gradFill>
          <a:ln w="12700">
            <a:solidFill>
              <a:srgbClr val="E99923"/>
            </a:solidFill>
            <a:round/>
            <a:headEnd/>
            <a:tailEnd/>
          </a:ln>
          <a:effectLst>
            <a:outerShdw dist="12700" dir="2700000" algn="ctr" rotWithShape="0">
              <a:schemeClr val="bg2">
                <a:alpha val="75000"/>
              </a:schemeClr>
            </a:outerShdw>
          </a:effectLst>
        </p:spPr>
        <p:txBody>
          <a:bodyPr lIns="0" tIns="0" rIns="0" bIns="0"/>
          <a:lstStyle/>
          <a:p>
            <a:pPr marL="382588" indent="-382588" algn="ctr">
              <a:lnSpc>
                <a:spcPct val="150000"/>
              </a:lnSpc>
              <a:spcBef>
                <a:spcPts val="300"/>
              </a:spcBef>
              <a:buClr>
                <a:srgbClr val="E99923"/>
              </a:buClr>
              <a:buSzPct val="100000"/>
              <a:defRPr/>
            </a:pPr>
            <a:endParaRPr lang="en-US" sz="1800" i="1" kern="0">
              <a:solidFill>
                <a:srgbClr val="464847"/>
              </a:solidFill>
              <a:latin typeface="Helvetica 55 Roman"/>
              <a:sym typeface="Helvetica 55 Roman"/>
            </a:endParaRPr>
          </a:p>
        </p:txBody>
      </p:sp>
      <p:pic>
        <p:nvPicPr>
          <p:cNvPr id="10" name="Picture 2"/>
          <p:cNvPicPr>
            <a:picLocks noChangeAspect="1" noChangeArrowheads="1"/>
          </p:cNvPicPr>
          <p:nvPr/>
        </p:nvPicPr>
        <p:blipFill>
          <a:blip r:embed="rId2" cstate="print"/>
          <a:srcRect l="72293"/>
          <a:stretch>
            <a:fillRect/>
          </a:stretch>
        </p:blipFill>
        <p:spPr bwMode="auto">
          <a:xfrm>
            <a:off x="5683414" y="3354193"/>
            <a:ext cx="2351446" cy="1647825"/>
          </a:xfrm>
          <a:prstGeom prst="rect">
            <a:avLst/>
          </a:prstGeom>
          <a:noFill/>
          <a:ln w="9525">
            <a:noFill/>
            <a:miter lim="800000"/>
            <a:headEnd/>
            <a:tailEnd/>
          </a:ln>
          <a:effectLst>
            <a:softEdge rad="31750"/>
          </a:effectLst>
        </p:spPr>
      </p:pic>
      <p:sp>
        <p:nvSpPr>
          <p:cNvPr id="10244" name="Title 1"/>
          <p:cNvSpPr>
            <a:spLocks noGrp="1"/>
          </p:cNvSpPr>
          <p:nvPr>
            <p:ph type="title"/>
          </p:nvPr>
        </p:nvSpPr>
        <p:spPr>
          <a:xfrm>
            <a:off x="761429" y="857398"/>
            <a:ext cx="8347075" cy="627386"/>
          </a:xfrm>
        </p:spPr>
        <p:txBody>
          <a:bodyPr/>
          <a:lstStyle/>
          <a:p>
            <a:r>
              <a:rPr lang="en-US" smtClean="0"/>
              <a:t>Redundant votes, infer quality</a:t>
            </a:r>
          </a:p>
        </p:txBody>
      </p:sp>
      <p:pic>
        <p:nvPicPr>
          <p:cNvPr id="36866" name="Picture 2"/>
          <p:cNvPicPr>
            <a:picLocks noChangeAspect="1" noChangeArrowheads="1"/>
          </p:cNvPicPr>
          <p:nvPr/>
        </p:nvPicPr>
        <p:blipFill>
          <a:blip r:embed="rId2" cstate="print"/>
          <a:srcRect r="50183"/>
          <a:stretch>
            <a:fillRect/>
          </a:stretch>
        </p:blipFill>
        <p:spPr bwMode="auto">
          <a:xfrm>
            <a:off x="1553865" y="3349277"/>
            <a:ext cx="4227871" cy="1647825"/>
          </a:xfrm>
          <a:prstGeom prst="rect">
            <a:avLst/>
          </a:prstGeom>
          <a:noFill/>
          <a:ln w="9525">
            <a:noFill/>
            <a:miter lim="800000"/>
            <a:headEnd/>
            <a:tailEnd/>
          </a:ln>
          <a:effectLst>
            <a:softEdge rad="31750"/>
          </a:effectLst>
        </p:spPr>
      </p:pic>
      <p:pic>
        <p:nvPicPr>
          <p:cNvPr id="10246" name="Picture 5"/>
          <p:cNvPicPr>
            <a:picLocks noChangeAspect="1" noChangeArrowheads="1"/>
          </p:cNvPicPr>
          <p:nvPr/>
        </p:nvPicPr>
        <p:blipFill>
          <a:blip r:embed="rId3" cstate="print"/>
          <a:srcRect l="11249" t="32574" r="81314"/>
          <a:stretch>
            <a:fillRect/>
          </a:stretch>
        </p:blipFill>
        <p:spPr bwMode="auto">
          <a:xfrm>
            <a:off x="3313558" y="4686969"/>
            <a:ext cx="1289050" cy="180975"/>
          </a:xfrm>
          <a:prstGeom prst="rect">
            <a:avLst/>
          </a:prstGeom>
          <a:noFill/>
          <a:ln w="9525">
            <a:noFill/>
            <a:miter lim="800000"/>
            <a:headEnd/>
            <a:tailEnd/>
          </a:ln>
        </p:spPr>
      </p:pic>
      <p:sp>
        <p:nvSpPr>
          <p:cNvPr id="10247" name="Content Placeholder 8"/>
          <p:cNvSpPr>
            <a:spLocks noGrp="1"/>
          </p:cNvSpPr>
          <p:nvPr>
            <p:ph idx="1"/>
          </p:nvPr>
        </p:nvSpPr>
        <p:spPr>
          <a:xfrm>
            <a:off x="412750" y="1933723"/>
            <a:ext cx="8731250" cy="831850"/>
          </a:xfrm>
        </p:spPr>
        <p:txBody>
          <a:bodyPr/>
          <a:lstStyle/>
          <a:p>
            <a:pPr>
              <a:buNone/>
            </a:pPr>
            <a:r>
              <a:rPr lang="en-US" smtClean="0"/>
              <a:t>	Look at our spammer friend </a:t>
            </a:r>
            <a:r>
              <a:rPr lang="en-US" b="1" smtClean="0"/>
              <a:t>ATAMRO447HWJQ</a:t>
            </a:r>
            <a:r>
              <a:rPr lang="en-US" smtClean="0"/>
              <a:t> together with other 9 workers</a:t>
            </a:r>
            <a:endParaRPr lang="en-US" b="1" smtClean="0"/>
          </a:p>
        </p:txBody>
      </p:sp>
      <p:pic>
        <p:nvPicPr>
          <p:cNvPr id="10248" name="Picture 4"/>
          <p:cNvPicPr>
            <a:picLocks noChangeAspect="1" noChangeArrowheads="1"/>
          </p:cNvPicPr>
          <p:nvPr/>
        </p:nvPicPr>
        <p:blipFill>
          <a:blip r:embed="rId4" cstate="print"/>
          <a:srcRect l="92278" t="26038" r="6842" b="28397"/>
          <a:stretch>
            <a:fillRect/>
          </a:stretch>
        </p:blipFill>
        <p:spPr bwMode="auto">
          <a:xfrm>
            <a:off x="7768083" y="4677444"/>
            <a:ext cx="157163" cy="157162"/>
          </a:xfrm>
          <a:prstGeom prst="rect">
            <a:avLst/>
          </a:prstGeom>
          <a:noFill/>
          <a:ln w="9525">
            <a:noFill/>
            <a:miter lim="800000"/>
            <a:headEnd/>
            <a:tailEnd/>
          </a:ln>
        </p:spPr>
      </p:pic>
      <p:sp>
        <p:nvSpPr>
          <p:cNvPr id="19" name="Rounded Rectangle 18"/>
          <p:cNvSpPr/>
          <p:nvPr/>
        </p:nvSpPr>
        <p:spPr bwMode="auto">
          <a:xfrm>
            <a:off x="816421" y="4647281"/>
            <a:ext cx="8220075" cy="196850"/>
          </a:xfrm>
          <a:prstGeom prst="roundRect">
            <a:avLst/>
          </a:prstGeom>
          <a:solidFill>
            <a:schemeClr val="bg1">
              <a:lumMod val="85000"/>
              <a:alpha val="11000"/>
            </a:schemeClr>
          </a:solidFill>
          <a:ln w="44450" cap="flat" cmpd="sng" algn="ctr">
            <a:solidFill>
              <a:srgbClr val="CA8014">
                <a:alpha val="62000"/>
              </a:srgbClr>
            </a:solidFill>
            <a:prstDash val="solid"/>
            <a:round/>
            <a:headEnd type="none" w="med" len="med"/>
            <a:tailEnd type="none" w="med" len="med"/>
          </a:ln>
          <a:effectLst/>
        </p:spPr>
        <p:txBody>
          <a:bodyPr/>
          <a:lstStyle/>
          <a:p>
            <a:pPr>
              <a:defRPr/>
            </a:pPr>
            <a:endParaRPr lang="en-US">
              <a:latin typeface="Times" charset="0"/>
              <a:ea typeface="ヒラギノ明朝 ProN W3" charset="-128"/>
              <a:cs typeface="ヒラギノ明朝 ProN W3" charset="-128"/>
              <a:sym typeface="Times" charset="0"/>
            </a:endParaRPr>
          </a:p>
        </p:txBody>
      </p:sp>
      <p:pic>
        <p:nvPicPr>
          <p:cNvPr id="10250" name="Picture 4"/>
          <p:cNvPicPr>
            <a:picLocks noChangeAspect="1" noChangeArrowheads="1"/>
          </p:cNvPicPr>
          <p:nvPr/>
        </p:nvPicPr>
        <p:blipFill>
          <a:blip r:embed="rId4" cstate="print"/>
          <a:srcRect l="92278" t="26038" r="6842" b="28397"/>
          <a:stretch>
            <a:fillRect/>
          </a:stretch>
        </p:blipFill>
        <p:spPr bwMode="auto">
          <a:xfrm>
            <a:off x="5772596" y="4672681"/>
            <a:ext cx="152400" cy="152400"/>
          </a:xfrm>
          <a:prstGeom prst="rect">
            <a:avLst/>
          </a:prstGeom>
          <a:noFill/>
          <a:ln w="9525">
            <a:noFill/>
            <a:miter lim="800000"/>
            <a:headEnd/>
            <a:tailEnd/>
          </a:ln>
        </p:spPr>
      </p:pic>
      <p:sp>
        <p:nvSpPr>
          <p:cNvPr id="13" name="Rectangle 12"/>
          <p:cNvSpPr/>
          <p:nvPr/>
        </p:nvSpPr>
        <p:spPr>
          <a:xfrm>
            <a:off x="427038" y="5733256"/>
            <a:ext cx="8412162" cy="1423467"/>
          </a:xfrm>
          <a:prstGeom prst="rect">
            <a:avLst/>
          </a:prstGeom>
        </p:spPr>
        <p:txBody>
          <a:bodyPr wrap="square">
            <a:spAutoFit/>
          </a:bodyPr>
          <a:lstStyle/>
          <a:p>
            <a:pPr marL="382588" indent="-382588" eaLnBrk="0" hangingPunct="0">
              <a:spcBef>
                <a:spcPts val="300"/>
              </a:spcBef>
              <a:buClr>
                <a:srgbClr val="E99923"/>
              </a:buClr>
              <a:buSzPct val="100000"/>
              <a:buFont typeface="Wingdings" pitchFamily="2" charset="2"/>
              <a:buChar char="§"/>
              <a:defRPr/>
            </a:pPr>
            <a:r>
              <a:rPr lang="en-US" sz="2800" kern="0" smtClean="0">
                <a:solidFill>
                  <a:srgbClr val="464847"/>
                </a:solidFill>
                <a:latin typeface="Helvetica 55 Roman"/>
                <a:sym typeface="Helvetica 55 Roman"/>
              </a:rPr>
              <a:t>Using </a:t>
            </a:r>
            <a:r>
              <a:rPr lang="en-US" sz="2800" kern="0">
                <a:solidFill>
                  <a:srgbClr val="464847"/>
                </a:solidFill>
                <a:latin typeface="Helvetica 55 Roman"/>
                <a:sym typeface="Helvetica 55 Roman"/>
              </a:rPr>
              <a:t>redundancy, we can compute error rates for each worker</a:t>
            </a:r>
          </a:p>
          <a:p>
            <a:pPr marL="382588" indent="-382588" eaLnBrk="0" hangingPunct="0">
              <a:spcBef>
                <a:spcPts val="300"/>
              </a:spcBef>
              <a:buClr>
                <a:srgbClr val="E99923"/>
              </a:buClr>
              <a:buSzPct val="100000"/>
              <a:buFont typeface="Wingdings" pitchFamily="2" charset="2"/>
              <a:buChar char="§"/>
              <a:defRPr/>
            </a:pPr>
            <a:endParaRPr lang="en-US" sz="2800" b="1" kern="0">
              <a:solidFill>
                <a:srgbClr val="464847"/>
              </a:solidFill>
              <a:latin typeface="Helvetica 55 Roman"/>
              <a:sym typeface="Helvetica 55 Roman"/>
            </a:endParaRPr>
          </a:p>
        </p:txBody>
      </p:sp>
      <p:sp>
        <p:nvSpPr>
          <p:cNvPr id="15" name="Rounded Rectangle 14"/>
          <p:cNvSpPr/>
          <p:nvPr/>
        </p:nvSpPr>
        <p:spPr bwMode="auto">
          <a:xfrm rot="5400000">
            <a:off x="6621908" y="4194844"/>
            <a:ext cx="2433637" cy="211138"/>
          </a:xfrm>
          <a:prstGeom prst="roundRect">
            <a:avLst/>
          </a:prstGeom>
          <a:solidFill>
            <a:schemeClr val="bg1">
              <a:lumMod val="85000"/>
              <a:alpha val="11000"/>
            </a:schemeClr>
          </a:solidFill>
          <a:ln w="44450" cap="flat" cmpd="sng" algn="ctr">
            <a:solidFill>
              <a:srgbClr val="CA8014">
                <a:alpha val="62000"/>
              </a:srgbClr>
            </a:solidFill>
            <a:prstDash val="solid"/>
            <a:round/>
            <a:headEnd type="none" w="med" len="med"/>
            <a:tailEnd type="none" w="med" len="med"/>
          </a:ln>
          <a:effectLst/>
        </p:spPr>
        <p:txBody>
          <a:bodyPr/>
          <a:lstStyle/>
          <a:p>
            <a:pPr>
              <a:defRPr/>
            </a:pPr>
            <a:endParaRPr lang="en-US">
              <a:latin typeface="Times" charset="0"/>
              <a:ea typeface="ヒラギノ明朝 ProN W3" charset="-128"/>
              <a:cs typeface="ヒラギノ明朝 ProN W3" charset="-128"/>
              <a:sym typeface="Times"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32"/>
          <p:cNvSpPr>
            <a:spLocks/>
          </p:cNvSpPr>
          <p:nvPr/>
        </p:nvSpPr>
        <p:spPr bwMode="auto">
          <a:xfrm>
            <a:off x="114300" y="2636912"/>
            <a:ext cx="8858250" cy="2454275"/>
          </a:xfrm>
          <a:prstGeom prst="roundRect">
            <a:avLst>
              <a:gd name="adj" fmla="val 14157"/>
            </a:avLst>
          </a:prstGeom>
          <a:gradFill rotWithShape="0">
            <a:gsLst>
              <a:gs pos="0">
                <a:schemeClr val="bg1"/>
              </a:gs>
              <a:gs pos="100000">
                <a:schemeClr val="accent6">
                  <a:lumMod val="60000"/>
                  <a:lumOff val="40000"/>
                </a:schemeClr>
              </a:gs>
            </a:gsLst>
            <a:lin ang="5400000" scaled="1"/>
          </a:gradFill>
          <a:ln w="12700">
            <a:solidFill>
              <a:srgbClr val="E99923"/>
            </a:solidFill>
            <a:round/>
            <a:headEnd/>
            <a:tailEnd/>
          </a:ln>
          <a:effectLst>
            <a:outerShdw dist="12700" dir="2700000" algn="ctr" rotWithShape="0">
              <a:schemeClr val="bg2">
                <a:alpha val="75000"/>
              </a:schemeClr>
            </a:outerShdw>
          </a:effectLst>
        </p:spPr>
        <p:txBody>
          <a:bodyPr lIns="0" tIns="0" rIns="0" bIns="0"/>
          <a:lstStyle/>
          <a:p>
            <a:pPr marL="446088" indent="-457200" eaLnBrk="0" hangingPunct="0">
              <a:spcBef>
                <a:spcPts val="300"/>
              </a:spcBef>
              <a:buSzPct val="100000"/>
              <a:buFont typeface="+mj-lt"/>
              <a:buAutoNum type="arabicPeriod"/>
              <a:defRPr/>
            </a:pPr>
            <a:r>
              <a:rPr lang="en-US" sz="2000" i="1" kern="0" err="1">
                <a:solidFill>
                  <a:srgbClr val="464847"/>
                </a:solidFill>
                <a:latin typeface="Helvetica 35 Thin" charset="0"/>
                <a:sym typeface="Helvetica 35 Thin"/>
              </a:rPr>
              <a:t>Initialize“correct</a:t>
            </a:r>
            <a:r>
              <a:rPr lang="en-US" sz="2000" i="1" kern="0">
                <a:solidFill>
                  <a:srgbClr val="464847"/>
                </a:solidFill>
                <a:latin typeface="Helvetica 35 Thin" charset="0"/>
                <a:sym typeface="Helvetica 35 Thin"/>
              </a:rPr>
              <a:t>” label for each object (e.g., use majority vote)</a:t>
            </a:r>
          </a:p>
          <a:p>
            <a:pPr marL="446088" indent="-457200" eaLnBrk="0" hangingPunct="0">
              <a:spcBef>
                <a:spcPts val="300"/>
              </a:spcBef>
              <a:buSzPct val="100000"/>
              <a:buFont typeface="+mj-lt"/>
              <a:buAutoNum type="arabicPeriod"/>
              <a:defRPr/>
            </a:pPr>
            <a:r>
              <a:rPr lang="en-US" sz="2400" kern="0">
                <a:solidFill>
                  <a:srgbClr val="464847"/>
                </a:solidFill>
                <a:latin typeface="Helvetica 35 Thin" charset="0"/>
                <a:sym typeface="Helvetica 35 Thin"/>
              </a:rPr>
              <a:t>Estimate </a:t>
            </a:r>
            <a:r>
              <a:rPr lang="en-US" sz="2400" b="1" kern="0">
                <a:solidFill>
                  <a:srgbClr val="464847"/>
                </a:solidFill>
                <a:latin typeface="Helvetica 35 Thin" charset="0"/>
                <a:sym typeface="Helvetica 35 Thin"/>
              </a:rPr>
              <a:t>error rates </a:t>
            </a:r>
            <a:r>
              <a:rPr lang="en-US" sz="2400" kern="0">
                <a:solidFill>
                  <a:srgbClr val="464847"/>
                </a:solidFill>
                <a:latin typeface="Helvetica 35 Thin" charset="0"/>
                <a:sym typeface="Helvetica 35 Thin"/>
              </a:rPr>
              <a:t>for workers (using “correct” labels)</a:t>
            </a:r>
          </a:p>
          <a:p>
            <a:pPr marL="446088" indent="-457200" eaLnBrk="0" hangingPunct="0">
              <a:spcBef>
                <a:spcPts val="300"/>
              </a:spcBef>
              <a:buSzPct val="100000"/>
              <a:buFont typeface="+mj-lt"/>
              <a:buAutoNum type="arabicPeriod"/>
              <a:defRPr/>
            </a:pPr>
            <a:r>
              <a:rPr lang="en-US" sz="2400" kern="0">
                <a:solidFill>
                  <a:srgbClr val="464847"/>
                </a:solidFill>
                <a:latin typeface="Helvetica 35 Thin" charset="0"/>
                <a:sym typeface="Helvetica 35 Thin"/>
              </a:rPr>
              <a:t>Estimate </a:t>
            </a:r>
            <a:r>
              <a:rPr lang="en-US" sz="2400" b="1" kern="0">
                <a:solidFill>
                  <a:srgbClr val="464847"/>
                </a:solidFill>
                <a:latin typeface="Helvetica 35 Thin" charset="0"/>
                <a:sym typeface="Helvetica 35 Thin"/>
              </a:rPr>
              <a:t>“correct” labels </a:t>
            </a:r>
            <a:r>
              <a:rPr lang="en-US" sz="2400" kern="0">
                <a:solidFill>
                  <a:srgbClr val="464847"/>
                </a:solidFill>
                <a:latin typeface="Helvetica 35 Thin" charset="0"/>
                <a:sym typeface="Helvetica 35 Thin"/>
              </a:rPr>
              <a:t>(using error rates, weight worker votes according to quality)</a:t>
            </a:r>
          </a:p>
          <a:p>
            <a:pPr marL="446088" indent="-457200" eaLnBrk="0" hangingPunct="0">
              <a:spcBef>
                <a:spcPts val="300"/>
              </a:spcBef>
              <a:buSzPct val="100000"/>
              <a:buFont typeface="+mj-lt"/>
              <a:buAutoNum type="arabicPeriod"/>
              <a:defRPr/>
            </a:pPr>
            <a:r>
              <a:rPr lang="en-US" sz="2400" kern="0">
                <a:solidFill>
                  <a:srgbClr val="464847"/>
                </a:solidFill>
                <a:latin typeface="Helvetica 35 Thin" charset="0"/>
                <a:sym typeface="Helvetica 35 Thin"/>
              </a:rPr>
              <a:t>Go to Step 2 and iterate until convergence</a:t>
            </a:r>
          </a:p>
        </p:txBody>
      </p:sp>
      <p:sp>
        <p:nvSpPr>
          <p:cNvPr id="19459" name="Title 1"/>
          <p:cNvSpPr>
            <a:spLocks noGrp="1"/>
          </p:cNvSpPr>
          <p:nvPr>
            <p:ph type="title"/>
          </p:nvPr>
        </p:nvSpPr>
        <p:spPr>
          <a:xfrm>
            <a:off x="755576" y="260648"/>
            <a:ext cx="8136904" cy="1210816"/>
          </a:xfrm>
          <a:solidFill>
            <a:schemeClr val="bg1"/>
          </a:solidFill>
        </p:spPr>
        <p:txBody>
          <a:bodyPr/>
          <a:lstStyle/>
          <a:p>
            <a:r>
              <a:rPr lang="en-US" sz="2800" smtClean="0"/>
              <a:t>Algorithm of (</a:t>
            </a:r>
            <a:r>
              <a:rPr lang="en-US" sz="2800" err="1" smtClean="0"/>
              <a:t>Dawid</a:t>
            </a:r>
            <a:r>
              <a:rPr lang="en-US" sz="2800" smtClean="0"/>
              <a:t> &amp; </a:t>
            </a:r>
            <a:r>
              <a:rPr lang="en-US" sz="2800" err="1" smtClean="0"/>
              <a:t>Skene</a:t>
            </a:r>
            <a:r>
              <a:rPr lang="en-US" sz="2800" smtClean="0"/>
              <a:t>, 1979) </a:t>
            </a:r>
            <a:r>
              <a:rPr lang="en-US" sz="2400" smtClean="0"/>
              <a:t/>
            </a:r>
            <a:br>
              <a:rPr lang="en-US" sz="2400" smtClean="0"/>
            </a:br>
            <a:r>
              <a:rPr lang="en-US" sz="2400" b="0" i="1" smtClean="0"/>
              <a:t>[and many recent variations on the same theme]</a:t>
            </a:r>
            <a:endParaRPr lang="en-US" b="0" i="1" smtClean="0"/>
          </a:p>
        </p:txBody>
      </p:sp>
      <p:sp>
        <p:nvSpPr>
          <p:cNvPr id="19460" name="Content Placeholder 8"/>
          <p:cNvSpPr>
            <a:spLocks noGrp="1"/>
          </p:cNvSpPr>
          <p:nvPr>
            <p:ph idx="1"/>
          </p:nvPr>
        </p:nvSpPr>
        <p:spPr>
          <a:xfrm>
            <a:off x="755576" y="1949078"/>
            <a:ext cx="7848872" cy="831850"/>
          </a:xfrm>
        </p:spPr>
        <p:txBody>
          <a:bodyPr/>
          <a:lstStyle/>
          <a:p>
            <a:pPr>
              <a:buFont typeface="Wingdings" pitchFamily="2" charset="2"/>
              <a:buNone/>
            </a:pPr>
            <a:r>
              <a:rPr lang="en-US" smtClean="0"/>
              <a:t>Iterative process to estimate worker error rates</a:t>
            </a:r>
          </a:p>
        </p:txBody>
      </p:sp>
      <p:sp>
        <p:nvSpPr>
          <p:cNvPr id="19461" name="Right Brace 21"/>
          <p:cNvSpPr>
            <a:spLocks/>
          </p:cNvSpPr>
          <p:nvPr/>
        </p:nvSpPr>
        <p:spPr bwMode="auto">
          <a:xfrm>
            <a:off x="5260975" y="5694312"/>
            <a:ext cx="215900" cy="1062038"/>
          </a:xfrm>
          <a:prstGeom prst="rightBrace">
            <a:avLst>
              <a:gd name="adj1" fmla="val 8358"/>
              <a:gd name="adj2" fmla="val 50000"/>
            </a:avLst>
          </a:prstGeom>
          <a:noFill/>
          <a:ln w="28575" algn="ctr">
            <a:solidFill>
              <a:srgbClr val="C00000"/>
            </a:solidFill>
            <a:round/>
            <a:headEnd/>
            <a:tailEnd/>
          </a:ln>
        </p:spPr>
        <p:txBody>
          <a:bodyPr/>
          <a:lstStyle/>
          <a:p>
            <a:endParaRPr lang="en-US">
              <a:ea typeface="ヒラギノ明朝 ProN W3"/>
              <a:cs typeface="ヒラギノ明朝 ProN W3"/>
            </a:endParaRPr>
          </a:p>
        </p:txBody>
      </p:sp>
      <p:sp>
        <p:nvSpPr>
          <p:cNvPr id="23" name="Rectangle 22"/>
          <p:cNvSpPr/>
          <p:nvPr/>
        </p:nvSpPr>
        <p:spPr>
          <a:xfrm>
            <a:off x="5422900" y="5735587"/>
            <a:ext cx="3709988" cy="1016000"/>
          </a:xfrm>
          <a:prstGeom prst="rect">
            <a:avLst/>
          </a:prstGeom>
        </p:spPr>
        <p:txBody>
          <a:bodyPr wrap="none">
            <a:spAutoFit/>
          </a:bodyPr>
          <a:lstStyle/>
          <a:p>
            <a:pPr algn="ctr">
              <a:defRPr/>
            </a:pPr>
            <a:r>
              <a:rPr lang="en-US" sz="2000" kern="0">
                <a:solidFill>
                  <a:srgbClr val="464847"/>
                </a:solidFill>
                <a:latin typeface="Helvetica 55 Roman"/>
                <a:sym typeface="Helvetica 55 Roman"/>
              </a:rPr>
              <a:t>Our friend </a:t>
            </a:r>
            <a:r>
              <a:rPr lang="en-US" sz="1800" kern="0">
                <a:solidFill>
                  <a:srgbClr val="464847"/>
                </a:solidFill>
                <a:latin typeface="Helvetica 55 Roman"/>
                <a:sym typeface="Helvetica 55 Roman"/>
              </a:rPr>
              <a:t>ATAMRO447HWJQ</a:t>
            </a:r>
            <a:r>
              <a:rPr lang="en-US" sz="1800" b="1" kern="0">
                <a:solidFill>
                  <a:srgbClr val="464847"/>
                </a:solidFill>
                <a:latin typeface="Helvetica 55 Roman"/>
                <a:sym typeface="Helvetica 55 Roman"/>
              </a:rPr>
              <a:t> </a:t>
            </a:r>
            <a:r>
              <a:rPr lang="en-US" sz="2000" b="1" kern="0">
                <a:solidFill>
                  <a:srgbClr val="464847"/>
                </a:solidFill>
                <a:latin typeface="Helvetica 55 Roman"/>
                <a:sym typeface="Helvetica 55 Roman"/>
              </a:rPr>
              <a:t/>
            </a:r>
            <a:br>
              <a:rPr lang="en-US" sz="2000" b="1" kern="0">
                <a:solidFill>
                  <a:srgbClr val="464847"/>
                </a:solidFill>
                <a:latin typeface="Helvetica 55 Roman"/>
                <a:sym typeface="Helvetica 55 Roman"/>
              </a:rPr>
            </a:br>
            <a:r>
              <a:rPr lang="en-US" sz="2000" kern="0">
                <a:solidFill>
                  <a:srgbClr val="464847"/>
                </a:solidFill>
                <a:latin typeface="Helvetica 55 Roman"/>
                <a:sym typeface="Helvetica 55 Roman"/>
              </a:rPr>
              <a:t>marked </a:t>
            </a:r>
            <a:r>
              <a:rPr lang="en-US" sz="2000" b="1" kern="0">
                <a:solidFill>
                  <a:srgbClr val="464847"/>
                </a:solidFill>
                <a:latin typeface="Helvetica 55 Roman"/>
                <a:sym typeface="Helvetica 55 Roman"/>
              </a:rPr>
              <a:t>almost all</a:t>
            </a:r>
            <a:r>
              <a:rPr lang="en-US" sz="2000" kern="0">
                <a:solidFill>
                  <a:srgbClr val="464847"/>
                </a:solidFill>
                <a:latin typeface="Helvetica 55 Roman"/>
                <a:sym typeface="Helvetica 55 Roman"/>
              </a:rPr>
              <a:t> sites as </a:t>
            </a:r>
            <a:r>
              <a:rPr lang="en-US" sz="2000" b="1" kern="0">
                <a:solidFill>
                  <a:srgbClr val="464847"/>
                </a:solidFill>
                <a:latin typeface="Helvetica 55 Roman"/>
                <a:sym typeface="Helvetica 55 Roman"/>
              </a:rPr>
              <a:t>G</a:t>
            </a:r>
            <a:r>
              <a:rPr lang="en-US" sz="2000" kern="0">
                <a:solidFill>
                  <a:srgbClr val="464847"/>
                </a:solidFill>
                <a:latin typeface="Helvetica 55 Roman"/>
                <a:sym typeface="Helvetica 55 Roman"/>
              </a:rPr>
              <a:t>.</a:t>
            </a:r>
            <a:br>
              <a:rPr lang="en-US" sz="2000" kern="0">
                <a:solidFill>
                  <a:srgbClr val="464847"/>
                </a:solidFill>
                <a:latin typeface="Helvetica 55 Roman"/>
                <a:sym typeface="Helvetica 55 Roman"/>
              </a:rPr>
            </a:br>
            <a:r>
              <a:rPr lang="en-US" sz="2000" kern="0">
                <a:solidFill>
                  <a:srgbClr val="464847"/>
                </a:solidFill>
                <a:latin typeface="Helvetica 55 Roman"/>
                <a:sym typeface="Helvetica 55 Roman"/>
              </a:rPr>
              <a:t>Seems like a spammer…</a:t>
            </a:r>
            <a:endParaRPr lang="en-US" sz="2000">
              <a:latin typeface="Times"/>
              <a:sym typeface="Times"/>
            </a:endParaRPr>
          </a:p>
        </p:txBody>
      </p:sp>
      <p:sp>
        <p:nvSpPr>
          <p:cNvPr id="24" name="Rectangle 23"/>
          <p:cNvSpPr/>
          <p:nvPr/>
        </p:nvSpPr>
        <p:spPr>
          <a:xfrm>
            <a:off x="398463" y="5275212"/>
            <a:ext cx="6946900" cy="1623521"/>
          </a:xfrm>
          <a:prstGeom prst="rect">
            <a:avLst/>
          </a:prstGeom>
        </p:spPr>
        <p:txBody>
          <a:bodyPr>
            <a:spAutoFit/>
          </a:bodyPr>
          <a:lstStyle/>
          <a:p>
            <a:pPr marL="382588" indent="-382588" eaLnBrk="0" hangingPunct="0">
              <a:spcBef>
                <a:spcPts val="300"/>
              </a:spcBef>
              <a:buClr>
                <a:srgbClr val="E99923"/>
              </a:buClr>
              <a:buSzPct val="100000"/>
              <a:defRPr/>
            </a:pPr>
            <a:endParaRPr lang="en-US" b="1" kern="0">
              <a:solidFill>
                <a:srgbClr val="464847"/>
              </a:solidFill>
              <a:latin typeface="Helvetica 55 Roman"/>
              <a:sym typeface="Helvetica 55 Roman"/>
            </a:endParaRPr>
          </a:p>
          <a:p>
            <a:pPr marL="382588" indent="-382588" eaLnBrk="0" hangingPunct="0">
              <a:spcBef>
                <a:spcPts val="300"/>
              </a:spcBef>
              <a:buClr>
                <a:srgbClr val="E99923"/>
              </a:buClr>
              <a:buSzPct val="100000"/>
              <a:defRPr/>
            </a:pPr>
            <a:r>
              <a:rPr lang="en-US" sz="2000" b="1" kern="0" smtClean="0">
                <a:solidFill>
                  <a:srgbClr val="464847"/>
                </a:solidFill>
                <a:latin typeface="Helvetica 55 Roman"/>
                <a:sym typeface="Helvetica 55 Roman"/>
              </a:rPr>
              <a:t>	Error </a:t>
            </a:r>
            <a:r>
              <a:rPr lang="en-US" sz="2000" b="1" kern="0">
                <a:solidFill>
                  <a:srgbClr val="464847"/>
                </a:solidFill>
                <a:latin typeface="Helvetica 55 Roman"/>
                <a:sym typeface="Helvetica 55 Roman"/>
              </a:rPr>
              <a:t>rates for ATAMRO447HWJQ</a:t>
            </a:r>
          </a:p>
          <a:p>
            <a:pPr marL="382588" indent="-382588" eaLnBrk="0" hangingPunct="0">
              <a:spcBef>
                <a:spcPts val="300"/>
              </a:spcBef>
              <a:buClr>
                <a:srgbClr val="E99923"/>
              </a:buClr>
              <a:buSzPct val="100000"/>
              <a:defRPr/>
            </a:pPr>
            <a:r>
              <a:rPr lang="en-US" sz="1800" b="1" kern="0" smtClean="0">
                <a:solidFill>
                  <a:srgbClr val="464847"/>
                </a:solidFill>
                <a:latin typeface="Helvetica 55 Roman"/>
                <a:sym typeface="Helvetica 55 Roman"/>
              </a:rPr>
              <a:t>	P[G</a:t>
            </a:r>
            <a:r>
              <a:rPr lang="en-US" sz="1800" b="1" kern="0" smtClean="0">
                <a:solidFill>
                  <a:srgbClr val="464847"/>
                </a:solidFill>
                <a:latin typeface="Times New Roman"/>
                <a:cs typeface="Times New Roman"/>
                <a:sym typeface="Helvetica 55 Roman"/>
              </a:rPr>
              <a:t> </a:t>
            </a:r>
            <a:r>
              <a:rPr lang="en-US" sz="1800" b="1" kern="0">
                <a:solidFill>
                  <a:srgbClr val="464847"/>
                </a:solidFill>
                <a:latin typeface="Times New Roman"/>
                <a:cs typeface="Times New Roman"/>
                <a:sym typeface="Helvetica 55 Roman"/>
              </a:rPr>
              <a:t>→ </a:t>
            </a:r>
            <a:r>
              <a:rPr lang="en-US" sz="1800" b="1" kern="0">
                <a:solidFill>
                  <a:srgbClr val="464847"/>
                </a:solidFill>
                <a:latin typeface="Helvetica 55 Roman"/>
                <a:sym typeface="Helvetica 55 Roman"/>
              </a:rPr>
              <a:t>G]=</a:t>
            </a:r>
            <a:r>
              <a:rPr lang="en-US" sz="1800" b="1" kern="0">
                <a:solidFill>
                  <a:srgbClr val="8FC146">
                    <a:lumMod val="75000"/>
                  </a:srgbClr>
                </a:solidFill>
                <a:latin typeface="Helvetica 55 Roman"/>
                <a:sym typeface="Helvetica 55 Roman"/>
              </a:rPr>
              <a:t>99.947% 	</a:t>
            </a:r>
            <a:r>
              <a:rPr lang="en-US" sz="1800" b="1" kern="0">
                <a:solidFill>
                  <a:srgbClr val="464847"/>
                </a:solidFill>
                <a:latin typeface="Helvetica 55 Roman"/>
                <a:sym typeface="Helvetica 55 Roman"/>
              </a:rPr>
              <a:t>P[G</a:t>
            </a:r>
            <a:r>
              <a:rPr lang="en-US" sz="1800" b="1" kern="0">
                <a:solidFill>
                  <a:srgbClr val="464847"/>
                </a:solidFill>
                <a:latin typeface="Times New Roman"/>
                <a:cs typeface="Times New Roman"/>
                <a:sym typeface="Helvetica 55 Roman"/>
              </a:rPr>
              <a:t> → </a:t>
            </a:r>
            <a:r>
              <a:rPr lang="en-US" sz="1800" b="1" kern="0">
                <a:solidFill>
                  <a:srgbClr val="464847"/>
                </a:solidFill>
                <a:latin typeface="Helvetica 55 Roman"/>
                <a:sym typeface="Helvetica 55 Roman"/>
              </a:rPr>
              <a:t>X]=</a:t>
            </a:r>
            <a:r>
              <a:rPr lang="en-US" sz="1800" b="1" kern="0">
                <a:solidFill>
                  <a:srgbClr val="FF0000"/>
                </a:solidFill>
                <a:latin typeface="Helvetica 55 Roman"/>
                <a:sym typeface="Helvetica 55 Roman"/>
              </a:rPr>
              <a:t>0.053%</a:t>
            </a:r>
            <a:endParaRPr lang="en-US" sz="1800" b="1" kern="0">
              <a:solidFill>
                <a:srgbClr val="464847"/>
              </a:solidFill>
              <a:latin typeface="Helvetica 55 Roman"/>
              <a:sym typeface="Helvetica 55 Roman"/>
            </a:endParaRPr>
          </a:p>
          <a:p>
            <a:pPr marL="382588" indent="-382588" eaLnBrk="0" hangingPunct="0">
              <a:spcBef>
                <a:spcPts val="300"/>
              </a:spcBef>
              <a:buClr>
                <a:srgbClr val="E99923"/>
              </a:buClr>
              <a:buSzPct val="100000"/>
              <a:defRPr/>
            </a:pPr>
            <a:r>
              <a:rPr lang="en-US" sz="1800" b="1" kern="0" smtClean="0">
                <a:solidFill>
                  <a:srgbClr val="464847"/>
                </a:solidFill>
                <a:latin typeface="Helvetica 55 Roman"/>
                <a:sym typeface="Helvetica 55 Roman"/>
              </a:rPr>
              <a:t>	P[X</a:t>
            </a:r>
            <a:r>
              <a:rPr lang="en-US" sz="1800" b="1" kern="0" smtClean="0">
                <a:solidFill>
                  <a:srgbClr val="464847"/>
                </a:solidFill>
                <a:latin typeface="Times New Roman"/>
                <a:cs typeface="Times New Roman"/>
                <a:sym typeface="Helvetica 55 Roman"/>
              </a:rPr>
              <a:t> </a:t>
            </a:r>
            <a:r>
              <a:rPr lang="en-US" sz="1800" b="1" kern="0">
                <a:solidFill>
                  <a:srgbClr val="464847"/>
                </a:solidFill>
                <a:latin typeface="Times New Roman"/>
                <a:cs typeface="Times New Roman"/>
                <a:sym typeface="Helvetica 55 Roman"/>
              </a:rPr>
              <a:t>→ </a:t>
            </a:r>
            <a:r>
              <a:rPr lang="en-US" sz="1800" b="1" kern="0">
                <a:solidFill>
                  <a:srgbClr val="464847"/>
                </a:solidFill>
                <a:latin typeface="Helvetica 55 Roman"/>
                <a:sym typeface="Helvetica 55 Roman"/>
              </a:rPr>
              <a:t>G]=</a:t>
            </a:r>
            <a:r>
              <a:rPr lang="en-US" sz="1800" b="1" kern="0">
                <a:solidFill>
                  <a:srgbClr val="FF0000"/>
                </a:solidFill>
                <a:latin typeface="Helvetica 55 Roman"/>
                <a:sym typeface="Helvetica 55 Roman"/>
              </a:rPr>
              <a:t>99.153% 	</a:t>
            </a:r>
            <a:r>
              <a:rPr lang="en-US" sz="1800" b="1" kern="0">
                <a:solidFill>
                  <a:srgbClr val="464847"/>
                </a:solidFill>
                <a:latin typeface="Helvetica 55 Roman"/>
                <a:sym typeface="Helvetica 55 Roman"/>
              </a:rPr>
              <a:t>P[X </a:t>
            </a:r>
            <a:r>
              <a:rPr lang="en-US" sz="1800" b="1" kern="0">
                <a:solidFill>
                  <a:srgbClr val="464847"/>
                </a:solidFill>
                <a:latin typeface="Times New Roman"/>
                <a:cs typeface="Times New Roman"/>
                <a:sym typeface="Helvetica 55 Roman"/>
              </a:rPr>
              <a:t>→ </a:t>
            </a:r>
            <a:r>
              <a:rPr lang="en-US" sz="1800" b="1" kern="0">
                <a:solidFill>
                  <a:srgbClr val="464847"/>
                </a:solidFill>
                <a:latin typeface="Helvetica 55 Roman"/>
                <a:sym typeface="Helvetica 55 Roman"/>
              </a:rPr>
              <a:t>X]=</a:t>
            </a:r>
            <a:r>
              <a:rPr lang="en-US" sz="1800" b="1" kern="0">
                <a:solidFill>
                  <a:srgbClr val="8FC146">
                    <a:lumMod val="75000"/>
                  </a:srgbClr>
                </a:solidFill>
                <a:latin typeface="Helvetica 55 Roman"/>
                <a:sym typeface="Helvetica 55 Roman"/>
              </a:rPr>
              <a:t>0.847%</a:t>
            </a:r>
            <a:r>
              <a:rPr lang="en-US" sz="1800" b="1" kern="0">
                <a:solidFill>
                  <a:srgbClr val="464847"/>
                </a:solidFill>
                <a:latin typeface="Helvetica 55 Roman"/>
                <a:sym typeface="Helvetica 55 Roman"/>
              </a:rPr>
              <a:t>			</a:t>
            </a:r>
            <a:endParaRPr lang="en-US" sz="2800" kern="0">
              <a:solidFill>
                <a:srgbClr val="464847"/>
              </a:solidFill>
              <a:latin typeface="Helvetica 55 Roman"/>
              <a:sym typeface="Helvetica 55 Roman"/>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55576" y="260648"/>
            <a:ext cx="8280920" cy="1282824"/>
          </a:xfrm>
          <a:solidFill>
            <a:schemeClr val="bg1"/>
          </a:solidFill>
        </p:spPr>
        <p:txBody>
          <a:bodyPr/>
          <a:lstStyle/>
          <a:p>
            <a:r>
              <a:rPr lang="en-US" smtClean="0"/>
              <a:t>Challenge: From Confusion Matrixes to Quality Scores</a:t>
            </a:r>
            <a:endParaRPr lang="en-US" b="1" smtClean="0"/>
          </a:p>
        </p:txBody>
      </p:sp>
      <p:sp>
        <p:nvSpPr>
          <p:cNvPr id="8" name="AutoShape 32"/>
          <p:cNvSpPr>
            <a:spLocks/>
          </p:cNvSpPr>
          <p:nvPr/>
        </p:nvSpPr>
        <p:spPr bwMode="auto">
          <a:xfrm>
            <a:off x="1452512" y="4664224"/>
            <a:ext cx="7079928" cy="1789112"/>
          </a:xfrm>
          <a:prstGeom prst="roundRect">
            <a:avLst>
              <a:gd name="adj" fmla="val 14157"/>
            </a:avLst>
          </a:prstGeom>
          <a:gradFill rotWithShape="0">
            <a:gsLst>
              <a:gs pos="0">
                <a:schemeClr val="bg1"/>
              </a:gs>
              <a:gs pos="100000">
                <a:schemeClr val="accent6">
                  <a:lumMod val="40000"/>
                  <a:lumOff val="60000"/>
                </a:schemeClr>
              </a:gs>
            </a:gsLst>
            <a:lin ang="5400000" scaled="1"/>
          </a:gradFill>
          <a:ln w="12700">
            <a:solidFill>
              <a:srgbClr val="E99923"/>
            </a:solidFill>
            <a:round/>
            <a:headEnd/>
            <a:tailEnd/>
          </a:ln>
          <a:effectLst>
            <a:outerShdw dist="12700" dir="2700000" algn="ctr" rotWithShape="0">
              <a:schemeClr val="bg2">
                <a:alpha val="75000"/>
              </a:schemeClr>
            </a:outerShdw>
          </a:effectLst>
        </p:spPr>
        <p:txBody>
          <a:bodyPr lIns="0" tIns="0" rIns="0" bIns="0" anchor="ctr"/>
          <a:lstStyle/>
          <a:p>
            <a:pPr marL="382588" indent="-382588" algn="ctr" eaLnBrk="0" hangingPunct="0">
              <a:spcBef>
                <a:spcPts val="300"/>
              </a:spcBef>
              <a:buClr>
                <a:srgbClr val="E99923"/>
              </a:buClr>
              <a:buSzPct val="100000"/>
              <a:defRPr/>
            </a:pPr>
            <a:r>
              <a:rPr lang="en-US" sz="2800" b="1" kern="0" dirty="0">
                <a:solidFill>
                  <a:srgbClr val="464847"/>
                </a:solidFill>
                <a:latin typeface="Helvetica 55 Roman"/>
                <a:sym typeface="Helvetica 55 Roman"/>
              </a:rPr>
              <a:t>How to </a:t>
            </a:r>
            <a:r>
              <a:rPr lang="en-US" sz="2800" b="1" kern="0" dirty="0" smtClean="0">
                <a:solidFill>
                  <a:srgbClr val="464847"/>
                </a:solidFill>
                <a:latin typeface="Helvetica 55 Roman"/>
                <a:sym typeface="Helvetica 55 Roman"/>
              </a:rPr>
              <a:t>check if </a:t>
            </a:r>
            <a:r>
              <a:rPr lang="en-US" sz="2800" b="1" kern="0" dirty="0">
                <a:solidFill>
                  <a:srgbClr val="464847"/>
                </a:solidFill>
                <a:latin typeface="Helvetica 55 Roman"/>
                <a:sym typeface="Helvetica 55 Roman"/>
              </a:rPr>
              <a:t>a worker is a spammer </a:t>
            </a:r>
            <a:br>
              <a:rPr lang="en-US" sz="2800" b="1" kern="0" dirty="0">
                <a:solidFill>
                  <a:srgbClr val="464847"/>
                </a:solidFill>
                <a:latin typeface="Helvetica 55 Roman"/>
                <a:sym typeface="Helvetica 55 Roman"/>
              </a:rPr>
            </a:br>
            <a:r>
              <a:rPr lang="en-US" sz="2800" b="1" kern="0" dirty="0">
                <a:solidFill>
                  <a:srgbClr val="464847"/>
                </a:solidFill>
                <a:latin typeface="Helvetica 55 Roman"/>
                <a:sym typeface="Helvetica 55 Roman"/>
              </a:rPr>
              <a:t>using the confusion matrix?</a:t>
            </a:r>
          </a:p>
          <a:p>
            <a:pPr marL="382588" indent="-382588" algn="ctr" eaLnBrk="0" hangingPunct="0">
              <a:spcBef>
                <a:spcPts val="300"/>
              </a:spcBef>
              <a:buClr>
                <a:srgbClr val="E99923"/>
              </a:buClr>
              <a:buSzPct val="100000"/>
              <a:defRPr/>
            </a:pPr>
            <a:r>
              <a:rPr lang="en-US" sz="2800" i="1" kern="0" dirty="0">
                <a:solidFill>
                  <a:srgbClr val="464847"/>
                </a:solidFill>
                <a:latin typeface="Helvetica 55 Roman"/>
                <a:sym typeface="Helvetica 55 Roman"/>
              </a:rPr>
              <a:t>(hint: error rate not enough)</a:t>
            </a:r>
          </a:p>
        </p:txBody>
      </p:sp>
      <p:sp>
        <p:nvSpPr>
          <p:cNvPr id="5" name="Rectangle 4"/>
          <p:cNvSpPr/>
          <p:nvPr/>
        </p:nvSpPr>
        <p:spPr>
          <a:xfrm>
            <a:off x="1403648" y="2564904"/>
            <a:ext cx="7128792" cy="1338828"/>
          </a:xfrm>
          <a:prstGeom prst="rect">
            <a:avLst/>
          </a:prstGeom>
        </p:spPr>
        <p:txBody>
          <a:bodyPr wrap="square">
            <a:spAutoFit/>
          </a:bodyPr>
          <a:lstStyle/>
          <a:p>
            <a:pPr marL="382588" indent="-382588" eaLnBrk="0" hangingPunct="0">
              <a:spcBef>
                <a:spcPts val="300"/>
              </a:spcBef>
              <a:buClr>
                <a:srgbClr val="E99923"/>
              </a:buClr>
              <a:buSzPct val="100000"/>
              <a:defRPr/>
            </a:pPr>
            <a:r>
              <a:rPr lang="en-US" sz="2800" b="1" kern="0" dirty="0" smtClean="0">
                <a:solidFill>
                  <a:srgbClr val="464847"/>
                </a:solidFill>
                <a:latin typeface="Helvetica 55 Roman"/>
                <a:sym typeface="Helvetica 55 Roman"/>
              </a:rPr>
              <a:t>Confusion Matrix for </a:t>
            </a:r>
            <a:r>
              <a:rPr lang="en-US" sz="2800" b="1" kern="0" dirty="0">
                <a:solidFill>
                  <a:srgbClr val="464847"/>
                </a:solidFill>
                <a:latin typeface="Helvetica 55 Roman"/>
                <a:sym typeface="Helvetica 55 Roman"/>
              </a:rPr>
              <a:t>ATAMRO447HWJQ</a:t>
            </a:r>
          </a:p>
          <a:p>
            <a:pPr marL="382588" indent="-382588" eaLnBrk="0" hangingPunct="0">
              <a:spcBef>
                <a:spcPts val="300"/>
              </a:spcBef>
              <a:buClr>
                <a:srgbClr val="E99923"/>
              </a:buClr>
              <a:buSzPct val="100000"/>
              <a:buFont typeface="Wingdings" pitchFamily="2" charset="2"/>
              <a:buChar char="§"/>
              <a:defRPr/>
            </a:pPr>
            <a:r>
              <a:rPr lang="en-US" sz="2400" b="1" kern="0" dirty="0">
                <a:solidFill>
                  <a:srgbClr val="464847"/>
                </a:solidFill>
                <a:latin typeface="Helvetica 55 Roman"/>
                <a:sym typeface="Helvetica 55 Roman"/>
              </a:rPr>
              <a:t>P[X </a:t>
            </a:r>
            <a:r>
              <a:rPr lang="en-US" sz="2400" b="1" kern="0" dirty="0">
                <a:solidFill>
                  <a:srgbClr val="464847"/>
                </a:solidFill>
                <a:latin typeface="Times New Roman"/>
                <a:cs typeface="Times New Roman"/>
                <a:sym typeface="Helvetica 55 Roman"/>
              </a:rPr>
              <a:t>→ </a:t>
            </a:r>
            <a:r>
              <a:rPr lang="en-US" sz="2400" b="1" kern="0" dirty="0">
                <a:solidFill>
                  <a:srgbClr val="464847"/>
                </a:solidFill>
                <a:latin typeface="Helvetica 55 Roman"/>
                <a:sym typeface="Helvetica 55 Roman"/>
              </a:rPr>
              <a:t>X]=</a:t>
            </a:r>
            <a:r>
              <a:rPr lang="en-US" sz="2400" b="1" kern="0" dirty="0">
                <a:solidFill>
                  <a:srgbClr val="8FC146">
                    <a:lumMod val="75000"/>
                  </a:srgbClr>
                </a:solidFill>
                <a:latin typeface="Helvetica 55 Roman"/>
                <a:sym typeface="Helvetica 55 Roman"/>
              </a:rPr>
              <a:t>0.847%</a:t>
            </a:r>
            <a:r>
              <a:rPr lang="en-US" sz="2400" b="1" kern="0" dirty="0">
                <a:solidFill>
                  <a:srgbClr val="464847"/>
                </a:solidFill>
                <a:latin typeface="Helvetica 55 Roman"/>
                <a:sym typeface="Helvetica 55 Roman"/>
              </a:rPr>
              <a:t>	P[X</a:t>
            </a:r>
            <a:r>
              <a:rPr lang="en-US" sz="2400" b="1" kern="0" dirty="0">
                <a:solidFill>
                  <a:srgbClr val="464847"/>
                </a:solidFill>
                <a:latin typeface="Times New Roman"/>
                <a:cs typeface="Times New Roman"/>
                <a:sym typeface="Helvetica 55 Roman"/>
              </a:rPr>
              <a:t> → </a:t>
            </a:r>
            <a:r>
              <a:rPr lang="en-US" sz="2400" b="1" kern="0" dirty="0">
                <a:solidFill>
                  <a:srgbClr val="464847"/>
                </a:solidFill>
                <a:latin typeface="Helvetica 55 Roman"/>
                <a:sym typeface="Helvetica 55 Roman"/>
              </a:rPr>
              <a:t>G]=</a:t>
            </a:r>
            <a:r>
              <a:rPr lang="en-US" sz="2400" b="1" kern="0" dirty="0">
                <a:solidFill>
                  <a:srgbClr val="FF0000"/>
                </a:solidFill>
                <a:latin typeface="Helvetica 55 Roman"/>
                <a:sym typeface="Helvetica 55 Roman"/>
              </a:rPr>
              <a:t>99.153%</a:t>
            </a:r>
            <a:r>
              <a:rPr lang="en-US" sz="2400" b="1" kern="0" dirty="0">
                <a:solidFill>
                  <a:srgbClr val="464847"/>
                </a:solidFill>
                <a:latin typeface="Helvetica 55 Roman"/>
                <a:sym typeface="Helvetica 55 Roman"/>
              </a:rPr>
              <a:t>	</a:t>
            </a:r>
          </a:p>
          <a:p>
            <a:pPr marL="382588" indent="-382588" eaLnBrk="0" hangingPunct="0">
              <a:spcBef>
                <a:spcPts val="300"/>
              </a:spcBef>
              <a:buClr>
                <a:srgbClr val="E99923"/>
              </a:buClr>
              <a:buSzPct val="100000"/>
              <a:buFont typeface="Wingdings" pitchFamily="2" charset="2"/>
              <a:buChar char="§"/>
              <a:defRPr/>
            </a:pPr>
            <a:r>
              <a:rPr lang="en-US" sz="2400" b="1" kern="0" dirty="0">
                <a:solidFill>
                  <a:srgbClr val="464847"/>
                </a:solidFill>
                <a:latin typeface="Helvetica 55 Roman"/>
                <a:sym typeface="Helvetica 55 Roman"/>
              </a:rPr>
              <a:t>P[G</a:t>
            </a:r>
            <a:r>
              <a:rPr lang="en-US" sz="2400" b="1" kern="0" dirty="0">
                <a:solidFill>
                  <a:srgbClr val="464847"/>
                </a:solidFill>
                <a:latin typeface="Times New Roman"/>
                <a:cs typeface="Times New Roman"/>
                <a:sym typeface="Helvetica 55 Roman"/>
              </a:rPr>
              <a:t> → </a:t>
            </a:r>
            <a:r>
              <a:rPr lang="en-US" sz="2400" b="1" kern="0" dirty="0">
                <a:solidFill>
                  <a:srgbClr val="464847"/>
                </a:solidFill>
                <a:latin typeface="Helvetica 55 Roman"/>
                <a:sym typeface="Helvetica 55 Roman"/>
              </a:rPr>
              <a:t>X]=</a:t>
            </a:r>
            <a:r>
              <a:rPr lang="en-US" sz="2400" b="1" kern="0" dirty="0">
                <a:solidFill>
                  <a:srgbClr val="FF0000"/>
                </a:solidFill>
                <a:latin typeface="Helvetica 55 Roman"/>
                <a:sym typeface="Helvetica 55 Roman"/>
              </a:rPr>
              <a:t>0.053%</a:t>
            </a:r>
            <a:r>
              <a:rPr lang="en-US" sz="2400" b="1" kern="0" dirty="0">
                <a:solidFill>
                  <a:srgbClr val="464847"/>
                </a:solidFill>
                <a:latin typeface="Helvetica 55 Roman"/>
                <a:sym typeface="Helvetica 55 Roman"/>
              </a:rPr>
              <a:t>	P[G</a:t>
            </a:r>
            <a:r>
              <a:rPr lang="en-US" sz="2400" b="1" kern="0" dirty="0">
                <a:solidFill>
                  <a:srgbClr val="464847"/>
                </a:solidFill>
                <a:latin typeface="Times New Roman"/>
                <a:cs typeface="Times New Roman"/>
                <a:sym typeface="Helvetica 55 Roman"/>
              </a:rPr>
              <a:t> → </a:t>
            </a:r>
            <a:r>
              <a:rPr lang="en-US" sz="2400" b="1" kern="0" dirty="0">
                <a:solidFill>
                  <a:srgbClr val="464847"/>
                </a:solidFill>
                <a:latin typeface="Helvetica 55 Roman"/>
                <a:sym typeface="Helvetica 55 Roman"/>
              </a:rPr>
              <a:t>G]=</a:t>
            </a:r>
            <a:r>
              <a:rPr lang="en-US" sz="2400" b="1" kern="0" dirty="0">
                <a:solidFill>
                  <a:srgbClr val="8FC146">
                    <a:lumMod val="75000"/>
                  </a:srgbClr>
                </a:solidFill>
                <a:latin typeface="Helvetica 55 Roman"/>
                <a:sym typeface="Helvetica 55 Roman"/>
              </a:rPr>
              <a:t>99.947%</a:t>
            </a:r>
            <a:r>
              <a:rPr lang="en-US" sz="2400" b="1" kern="0" dirty="0">
                <a:solidFill>
                  <a:srgbClr val="464847"/>
                </a:solidFill>
                <a:latin typeface="Helvetica 55 Roman"/>
                <a:sym typeface="Helvetica 55 Roman"/>
              </a:rPr>
              <a:t>	</a:t>
            </a:r>
            <a:endParaRPr lang="en-US" sz="3600" kern="0" dirty="0">
              <a:solidFill>
                <a:srgbClr val="464847"/>
              </a:solidFill>
              <a:latin typeface="Helvetica 55 Roman"/>
              <a:sym typeface="Helvetica 55 Roman"/>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le 1"/>
          <p:cNvSpPr>
            <a:spLocks noGrp="1"/>
          </p:cNvSpPr>
          <p:nvPr>
            <p:ph type="title"/>
          </p:nvPr>
        </p:nvSpPr>
        <p:spPr>
          <a:xfrm>
            <a:off x="755576" y="0"/>
            <a:ext cx="8388424" cy="1772816"/>
          </a:xfrm>
          <a:solidFill>
            <a:schemeClr val="bg1"/>
          </a:solidFill>
        </p:spPr>
        <p:txBody>
          <a:bodyPr/>
          <a:lstStyle/>
          <a:p>
            <a:r>
              <a:rPr lang="en-US" smtClean="0"/>
              <a:t>Challenge 1: </a:t>
            </a:r>
            <a:br>
              <a:rPr lang="en-US" smtClean="0"/>
            </a:br>
            <a:r>
              <a:rPr lang="en-US" smtClean="0"/>
              <a:t>Spammers are lazy and smart!</a:t>
            </a:r>
            <a:br>
              <a:rPr lang="en-US" smtClean="0"/>
            </a:br>
            <a:endParaRPr lang="en-US" smtClean="0"/>
          </a:p>
        </p:txBody>
      </p:sp>
      <p:sp>
        <p:nvSpPr>
          <p:cNvPr id="8" name="AutoShape 32"/>
          <p:cNvSpPr>
            <a:spLocks/>
          </p:cNvSpPr>
          <p:nvPr/>
        </p:nvSpPr>
        <p:spPr bwMode="auto">
          <a:xfrm>
            <a:off x="4448175" y="1246833"/>
            <a:ext cx="4695825" cy="1462087"/>
          </a:xfrm>
          <a:prstGeom prst="roundRect">
            <a:avLst>
              <a:gd name="adj" fmla="val 14157"/>
            </a:avLst>
          </a:prstGeom>
          <a:gradFill rotWithShape="0">
            <a:gsLst>
              <a:gs pos="0">
                <a:schemeClr val="bg1"/>
              </a:gs>
              <a:gs pos="100000">
                <a:schemeClr val="accent6">
                  <a:lumMod val="40000"/>
                  <a:lumOff val="60000"/>
                </a:schemeClr>
              </a:gs>
            </a:gsLst>
            <a:lin ang="5400000" scaled="1"/>
          </a:gradFill>
          <a:ln w="12700">
            <a:solidFill>
              <a:srgbClr val="E99923"/>
            </a:solidFill>
            <a:round/>
            <a:headEnd/>
            <a:tailEnd/>
          </a:ln>
          <a:effectLst>
            <a:outerShdw dist="12700" dir="2700000" algn="ctr" rotWithShape="0">
              <a:schemeClr val="bg2">
                <a:alpha val="75000"/>
              </a:schemeClr>
            </a:outerShdw>
          </a:effectLst>
        </p:spPr>
        <p:txBody>
          <a:bodyPr lIns="0" tIns="0" rIns="0" bIns="0"/>
          <a:lstStyle/>
          <a:p>
            <a:pPr marL="382588" indent="-382588" eaLnBrk="0" hangingPunct="0">
              <a:spcBef>
                <a:spcPts val="300"/>
              </a:spcBef>
              <a:buClr>
                <a:srgbClr val="E99923"/>
              </a:buClr>
              <a:buSzPct val="100000"/>
              <a:defRPr/>
            </a:pPr>
            <a:endParaRPr lang="en-US" sz="1600" b="1" kern="0">
              <a:solidFill>
                <a:srgbClr val="8FC146">
                  <a:lumMod val="75000"/>
                </a:srgbClr>
              </a:solidFill>
              <a:latin typeface="Helvetica 55 Roman"/>
              <a:sym typeface="Helvetica 55 Roman"/>
            </a:endParaRPr>
          </a:p>
        </p:txBody>
      </p:sp>
      <p:sp>
        <p:nvSpPr>
          <p:cNvPr id="7" name="AutoShape 32"/>
          <p:cNvSpPr>
            <a:spLocks/>
          </p:cNvSpPr>
          <p:nvPr/>
        </p:nvSpPr>
        <p:spPr bwMode="auto">
          <a:xfrm>
            <a:off x="0" y="1246833"/>
            <a:ext cx="4076700" cy="1433512"/>
          </a:xfrm>
          <a:prstGeom prst="roundRect">
            <a:avLst>
              <a:gd name="adj" fmla="val 14157"/>
            </a:avLst>
          </a:prstGeom>
          <a:gradFill rotWithShape="0">
            <a:gsLst>
              <a:gs pos="0">
                <a:schemeClr val="bg1"/>
              </a:gs>
              <a:gs pos="100000">
                <a:schemeClr val="accent6">
                  <a:lumMod val="40000"/>
                  <a:lumOff val="60000"/>
                </a:schemeClr>
              </a:gs>
            </a:gsLst>
            <a:lin ang="5400000" scaled="1"/>
          </a:gradFill>
          <a:ln w="12700">
            <a:solidFill>
              <a:srgbClr val="E99923"/>
            </a:solidFill>
            <a:round/>
            <a:headEnd/>
            <a:tailEnd/>
          </a:ln>
          <a:effectLst>
            <a:outerShdw dist="12700" dir="2700000" algn="ctr" rotWithShape="0">
              <a:schemeClr val="bg2">
                <a:alpha val="75000"/>
              </a:schemeClr>
            </a:outerShdw>
          </a:effectLst>
        </p:spPr>
        <p:txBody>
          <a:bodyPr lIns="0" tIns="0" rIns="0" bIns="0"/>
          <a:lstStyle/>
          <a:p>
            <a:pPr marL="382588" indent="-382588" eaLnBrk="0" hangingPunct="0">
              <a:spcBef>
                <a:spcPts val="300"/>
              </a:spcBef>
              <a:buClr>
                <a:srgbClr val="E99923"/>
              </a:buClr>
              <a:buSzPct val="100000"/>
              <a:defRPr/>
            </a:pPr>
            <a:endParaRPr lang="en-US" sz="1600" b="1" kern="0">
              <a:solidFill>
                <a:srgbClr val="8FC146">
                  <a:lumMod val="75000"/>
                </a:srgbClr>
              </a:solidFill>
              <a:latin typeface="Helvetica 55 Roman"/>
              <a:sym typeface="Helvetica 55 Roman"/>
            </a:endParaRPr>
          </a:p>
        </p:txBody>
      </p:sp>
      <p:sp>
        <p:nvSpPr>
          <p:cNvPr id="5" name="Rectangle 4"/>
          <p:cNvSpPr/>
          <p:nvPr/>
        </p:nvSpPr>
        <p:spPr>
          <a:xfrm>
            <a:off x="0" y="1381770"/>
            <a:ext cx="5059363" cy="1030288"/>
          </a:xfrm>
          <a:prstGeom prst="rect">
            <a:avLst/>
          </a:prstGeom>
        </p:spPr>
        <p:txBody>
          <a:bodyPr>
            <a:spAutoFit/>
          </a:bodyPr>
          <a:lstStyle/>
          <a:p>
            <a:pPr marL="382588" indent="-382588" eaLnBrk="0" hangingPunct="0">
              <a:spcBef>
                <a:spcPts val="300"/>
              </a:spcBef>
              <a:buClr>
                <a:srgbClr val="E99923"/>
              </a:buClr>
              <a:buSzPct val="100000"/>
              <a:defRPr/>
            </a:pPr>
            <a:r>
              <a:rPr lang="en-US" sz="2000" b="1" kern="0">
                <a:solidFill>
                  <a:srgbClr val="464847"/>
                </a:solidFill>
                <a:latin typeface="Helvetica 55 Roman"/>
                <a:sym typeface="Helvetica 55 Roman"/>
              </a:rPr>
              <a:t>Confusion matrix for </a:t>
            </a:r>
            <a:r>
              <a:rPr lang="en-US" sz="2000" b="1" kern="0">
                <a:solidFill>
                  <a:srgbClr val="C00000"/>
                </a:solidFill>
                <a:latin typeface="Helvetica 55 Roman"/>
                <a:sym typeface="Helvetica 55 Roman"/>
              </a:rPr>
              <a:t>spammer</a:t>
            </a:r>
          </a:p>
          <a:p>
            <a:pPr marL="382588" indent="-382588" eaLnBrk="0" hangingPunct="0">
              <a:spcBef>
                <a:spcPts val="300"/>
              </a:spcBef>
              <a:buClr>
                <a:srgbClr val="E99923"/>
              </a:buClr>
              <a:buSzPct val="100000"/>
              <a:buFont typeface="Wingdings" pitchFamily="2" charset="2"/>
              <a:buChar char="§"/>
              <a:defRPr/>
            </a:pPr>
            <a:r>
              <a:rPr lang="en-US" sz="1800" b="1" kern="0">
                <a:solidFill>
                  <a:srgbClr val="464847"/>
                </a:solidFill>
                <a:latin typeface="Helvetica 55 Roman"/>
                <a:sym typeface="Helvetica 55 Roman"/>
              </a:rPr>
              <a:t>P[X </a:t>
            </a:r>
            <a:r>
              <a:rPr lang="en-US" sz="1800" b="1" kern="0">
                <a:solidFill>
                  <a:srgbClr val="464847"/>
                </a:solidFill>
                <a:latin typeface="Times New Roman"/>
                <a:cs typeface="Times New Roman"/>
                <a:sym typeface="Helvetica 55 Roman"/>
              </a:rPr>
              <a:t>→ </a:t>
            </a:r>
            <a:r>
              <a:rPr lang="en-US" sz="1800" b="1" kern="0">
                <a:solidFill>
                  <a:srgbClr val="464847"/>
                </a:solidFill>
                <a:latin typeface="Helvetica 55 Roman"/>
                <a:sym typeface="Helvetica 55 Roman"/>
              </a:rPr>
              <a:t>X]=</a:t>
            </a:r>
            <a:r>
              <a:rPr lang="en-US" sz="1800" b="1" kern="0">
                <a:solidFill>
                  <a:srgbClr val="8FC146">
                    <a:lumMod val="75000"/>
                  </a:srgbClr>
                </a:solidFill>
                <a:latin typeface="Helvetica 55 Roman"/>
                <a:sym typeface="Helvetica 55 Roman"/>
              </a:rPr>
              <a:t>0%	</a:t>
            </a:r>
            <a:r>
              <a:rPr lang="en-US" sz="1800" b="1" kern="0">
                <a:solidFill>
                  <a:srgbClr val="464847"/>
                </a:solidFill>
                <a:latin typeface="Helvetica 55 Roman"/>
                <a:sym typeface="Helvetica 55 Roman"/>
              </a:rPr>
              <a:t>  P[X</a:t>
            </a:r>
            <a:r>
              <a:rPr lang="en-US" sz="1800" b="1" kern="0">
                <a:solidFill>
                  <a:srgbClr val="464847"/>
                </a:solidFill>
                <a:latin typeface="Times New Roman"/>
                <a:cs typeface="Times New Roman"/>
                <a:sym typeface="Helvetica 55 Roman"/>
              </a:rPr>
              <a:t> → </a:t>
            </a:r>
            <a:r>
              <a:rPr lang="en-US" sz="1800" b="1" kern="0">
                <a:solidFill>
                  <a:srgbClr val="464847"/>
                </a:solidFill>
                <a:latin typeface="Helvetica 55 Roman"/>
                <a:sym typeface="Helvetica 55 Roman"/>
              </a:rPr>
              <a:t>G]=</a:t>
            </a:r>
            <a:r>
              <a:rPr lang="en-US" sz="1800" b="1" kern="0">
                <a:solidFill>
                  <a:srgbClr val="FF0000"/>
                </a:solidFill>
                <a:latin typeface="Helvetica 55 Roman"/>
                <a:sym typeface="Helvetica 55 Roman"/>
              </a:rPr>
              <a:t>100%</a:t>
            </a:r>
            <a:r>
              <a:rPr lang="en-US" sz="1800" b="1" kern="0">
                <a:solidFill>
                  <a:srgbClr val="464847"/>
                </a:solidFill>
                <a:latin typeface="Helvetica 55 Roman"/>
                <a:sym typeface="Helvetica 55 Roman"/>
              </a:rPr>
              <a:t>	</a:t>
            </a:r>
          </a:p>
          <a:p>
            <a:pPr marL="382588" indent="-382588" eaLnBrk="0" hangingPunct="0">
              <a:spcBef>
                <a:spcPts val="300"/>
              </a:spcBef>
              <a:buClr>
                <a:srgbClr val="E99923"/>
              </a:buClr>
              <a:buSzPct val="100000"/>
              <a:buFont typeface="Wingdings" pitchFamily="2" charset="2"/>
              <a:buChar char="§"/>
              <a:defRPr/>
            </a:pPr>
            <a:r>
              <a:rPr lang="en-US" sz="1800" b="1" kern="0">
                <a:solidFill>
                  <a:srgbClr val="464847"/>
                </a:solidFill>
                <a:latin typeface="Helvetica 55 Roman"/>
                <a:sym typeface="Helvetica 55 Roman"/>
              </a:rPr>
              <a:t>P[G</a:t>
            </a:r>
            <a:r>
              <a:rPr lang="en-US" sz="1800" b="1" kern="0">
                <a:solidFill>
                  <a:srgbClr val="464847"/>
                </a:solidFill>
                <a:latin typeface="Times New Roman"/>
                <a:cs typeface="Times New Roman"/>
                <a:sym typeface="Helvetica 55 Roman"/>
              </a:rPr>
              <a:t> → </a:t>
            </a:r>
            <a:r>
              <a:rPr lang="en-US" sz="1800" b="1" kern="0">
                <a:solidFill>
                  <a:srgbClr val="464847"/>
                </a:solidFill>
                <a:latin typeface="Helvetica 55 Roman"/>
                <a:sym typeface="Helvetica 55 Roman"/>
              </a:rPr>
              <a:t>X]=</a:t>
            </a:r>
            <a:r>
              <a:rPr lang="en-US" sz="1800" b="1" kern="0">
                <a:solidFill>
                  <a:srgbClr val="FF0000"/>
                </a:solidFill>
                <a:latin typeface="Helvetica 55 Roman"/>
                <a:sym typeface="Helvetica 55 Roman"/>
              </a:rPr>
              <a:t>0%	  </a:t>
            </a:r>
            <a:r>
              <a:rPr lang="en-US" sz="1800" b="1" kern="0">
                <a:solidFill>
                  <a:srgbClr val="464847"/>
                </a:solidFill>
                <a:latin typeface="Helvetica 55 Roman"/>
                <a:sym typeface="Helvetica 55 Roman"/>
              </a:rPr>
              <a:t>P[G</a:t>
            </a:r>
            <a:r>
              <a:rPr lang="en-US" sz="1800" b="1" kern="0">
                <a:solidFill>
                  <a:srgbClr val="464847"/>
                </a:solidFill>
                <a:latin typeface="Times New Roman"/>
                <a:cs typeface="Times New Roman"/>
                <a:sym typeface="Helvetica 55 Roman"/>
              </a:rPr>
              <a:t> → </a:t>
            </a:r>
            <a:r>
              <a:rPr lang="en-US" sz="1800" b="1" kern="0">
                <a:solidFill>
                  <a:srgbClr val="464847"/>
                </a:solidFill>
                <a:latin typeface="Helvetica 55 Roman"/>
                <a:sym typeface="Helvetica 55 Roman"/>
              </a:rPr>
              <a:t>G]=</a:t>
            </a:r>
            <a:r>
              <a:rPr lang="en-US" sz="1800" b="1" kern="0">
                <a:solidFill>
                  <a:srgbClr val="8FC146">
                    <a:lumMod val="75000"/>
                  </a:srgbClr>
                </a:solidFill>
                <a:latin typeface="Helvetica 55 Roman"/>
                <a:sym typeface="Helvetica 55 Roman"/>
              </a:rPr>
              <a:t>100%</a:t>
            </a:r>
            <a:r>
              <a:rPr lang="en-US" sz="1800" b="1" kern="0">
                <a:solidFill>
                  <a:srgbClr val="464847"/>
                </a:solidFill>
                <a:latin typeface="Helvetica 55 Roman"/>
                <a:sym typeface="Helvetica 55 Roman"/>
              </a:rPr>
              <a:t>	</a:t>
            </a:r>
            <a:endParaRPr lang="en-US" sz="2800" kern="0">
              <a:solidFill>
                <a:srgbClr val="464847"/>
              </a:solidFill>
              <a:latin typeface="Helvetica 55 Roman"/>
              <a:sym typeface="Helvetica 55 Roman"/>
            </a:endParaRPr>
          </a:p>
        </p:txBody>
      </p:sp>
      <p:sp>
        <p:nvSpPr>
          <p:cNvPr id="6" name="Rectangle 5"/>
          <p:cNvSpPr/>
          <p:nvPr/>
        </p:nvSpPr>
        <p:spPr>
          <a:xfrm>
            <a:off x="4503738" y="1410345"/>
            <a:ext cx="4640262" cy="1030288"/>
          </a:xfrm>
          <a:prstGeom prst="rect">
            <a:avLst/>
          </a:prstGeom>
        </p:spPr>
        <p:txBody>
          <a:bodyPr>
            <a:spAutoFit/>
          </a:bodyPr>
          <a:lstStyle/>
          <a:p>
            <a:pPr marL="382588" indent="-382588" eaLnBrk="0" hangingPunct="0">
              <a:spcBef>
                <a:spcPts val="300"/>
              </a:spcBef>
              <a:buClr>
                <a:srgbClr val="E99923"/>
              </a:buClr>
              <a:buSzPct val="100000"/>
              <a:defRPr/>
            </a:pPr>
            <a:r>
              <a:rPr lang="en-US" sz="2000" b="1" kern="0">
                <a:solidFill>
                  <a:srgbClr val="464847"/>
                </a:solidFill>
                <a:latin typeface="Helvetica 55 Roman"/>
                <a:sym typeface="Helvetica 55 Roman"/>
              </a:rPr>
              <a:t>Confusion matrix for </a:t>
            </a:r>
            <a:r>
              <a:rPr lang="en-US" sz="2000" b="1" kern="0">
                <a:solidFill>
                  <a:schemeClr val="accent5">
                    <a:lumMod val="50000"/>
                  </a:schemeClr>
                </a:solidFill>
                <a:latin typeface="Helvetica 55 Roman"/>
                <a:sym typeface="Helvetica 55 Roman"/>
              </a:rPr>
              <a:t>good worker</a:t>
            </a:r>
          </a:p>
          <a:p>
            <a:pPr marL="382588" indent="-382588" eaLnBrk="0" hangingPunct="0">
              <a:spcBef>
                <a:spcPts val="300"/>
              </a:spcBef>
              <a:buClr>
                <a:srgbClr val="E99923"/>
              </a:buClr>
              <a:buSzPct val="100000"/>
              <a:buFont typeface="Wingdings" pitchFamily="2" charset="2"/>
              <a:buChar char="§"/>
              <a:defRPr/>
            </a:pPr>
            <a:r>
              <a:rPr lang="en-US" sz="1800" b="1" kern="0">
                <a:solidFill>
                  <a:srgbClr val="464847"/>
                </a:solidFill>
                <a:latin typeface="Helvetica 55 Roman"/>
                <a:sym typeface="Helvetica 55 Roman"/>
              </a:rPr>
              <a:t>P[X </a:t>
            </a:r>
            <a:r>
              <a:rPr lang="en-US" sz="1800" b="1" kern="0">
                <a:solidFill>
                  <a:srgbClr val="464847"/>
                </a:solidFill>
                <a:latin typeface="Times New Roman"/>
                <a:cs typeface="Times New Roman"/>
                <a:sym typeface="Helvetica 55 Roman"/>
              </a:rPr>
              <a:t>→ </a:t>
            </a:r>
            <a:r>
              <a:rPr lang="en-US" sz="1800" b="1" kern="0">
                <a:solidFill>
                  <a:srgbClr val="464847"/>
                </a:solidFill>
                <a:latin typeface="Helvetica 55 Roman"/>
                <a:sym typeface="Helvetica 55 Roman"/>
              </a:rPr>
              <a:t>X]=</a:t>
            </a:r>
            <a:r>
              <a:rPr lang="en-US" sz="1800" b="1" kern="0">
                <a:solidFill>
                  <a:srgbClr val="8FC146">
                    <a:lumMod val="75000"/>
                  </a:srgbClr>
                </a:solidFill>
                <a:latin typeface="Helvetica 55 Roman"/>
                <a:sym typeface="Helvetica 55 Roman"/>
              </a:rPr>
              <a:t>80%</a:t>
            </a:r>
            <a:r>
              <a:rPr lang="en-US" sz="1800" b="1" kern="0">
                <a:solidFill>
                  <a:srgbClr val="464847"/>
                </a:solidFill>
                <a:latin typeface="Helvetica 55 Roman"/>
                <a:sym typeface="Helvetica 55 Roman"/>
              </a:rPr>
              <a:t>	P[X</a:t>
            </a:r>
            <a:r>
              <a:rPr lang="en-US" sz="1800" b="1" kern="0">
                <a:solidFill>
                  <a:srgbClr val="464847"/>
                </a:solidFill>
                <a:latin typeface="Times New Roman"/>
                <a:cs typeface="Times New Roman"/>
                <a:sym typeface="Helvetica 55 Roman"/>
              </a:rPr>
              <a:t> → </a:t>
            </a:r>
            <a:r>
              <a:rPr lang="en-US" sz="1800" b="1" kern="0">
                <a:solidFill>
                  <a:srgbClr val="464847"/>
                </a:solidFill>
                <a:latin typeface="Helvetica 55 Roman"/>
                <a:sym typeface="Helvetica 55 Roman"/>
              </a:rPr>
              <a:t>G]=</a:t>
            </a:r>
            <a:r>
              <a:rPr lang="en-US" sz="1800" b="1" kern="0">
                <a:solidFill>
                  <a:srgbClr val="FF0000"/>
                </a:solidFill>
                <a:latin typeface="Helvetica 55 Roman"/>
                <a:sym typeface="Helvetica 55 Roman"/>
              </a:rPr>
              <a:t>20%</a:t>
            </a:r>
            <a:endParaRPr lang="en-US" sz="1800" b="1" kern="0">
              <a:solidFill>
                <a:srgbClr val="464847"/>
              </a:solidFill>
              <a:latin typeface="Helvetica 55 Roman"/>
              <a:sym typeface="Helvetica 55 Roman"/>
            </a:endParaRPr>
          </a:p>
          <a:p>
            <a:pPr marL="382588" indent="-382588" eaLnBrk="0" hangingPunct="0">
              <a:spcBef>
                <a:spcPts val="300"/>
              </a:spcBef>
              <a:buClr>
                <a:srgbClr val="E99923"/>
              </a:buClr>
              <a:buSzPct val="100000"/>
              <a:buFont typeface="Wingdings" pitchFamily="2" charset="2"/>
              <a:buChar char="§"/>
              <a:defRPr/>
            </a:pPr>
            <a:r>
              <a:rPr lang="en-US" sz="1800" b="1" kern="0">
                <a:solidFill>
                  <a:srgbClr val="464847"/>
                </a:solidFill>
                <a:latin typeface="Helvetica 55 Roman"/>
                <a:sym typeface="Helvetica 55 Roman"/>
              </a:rPr>
              <a:t>P[G</a:t>
            </a:r>
            <a:r>
              <a:rPr lang="en-US" sz="1800" b="1" kern="0">
                <a:solidFill>
                  <a:srgbClr val="464847"/>
                </a:solidFill>
                <a:latin typeface="Times New Roman"/>
                <a:cs typeface="Times New Roman"/>
                <a:sym typeface="Helvetica 55 Roman"/>
              </a:rPr>
              <a:t> → </a:t>
            </a:r>
            <a:r>
              <a:rPr lang="en-US" sz="1800" b="1" kern="0">
                <a:solidFill>
                  <a:srgbClr val="464847"/>
                </a:solidFill>
                <a:latin typeface="Helvetica 55 Roman"/>
                <a:sym typeface="Helvetica 55 Roman"/>
              </a:rPr>
              <a:t>X]=</a:t>
            </a:r>
            <a:r>
              <a:rPr lang="en-US" sz="1800" b="1" kern="0">
                <a:solidFill>
                  <a:srgbClr val="FF0000"/>
                </a:solidFill>
                <a:latin typeface="Helvetica 55 Roman"/>
                <a:sym typeface="Helvetica 55 Roman"/>
              </a:rPr>
              <a:t>20%</a:t>
            </a:r>
            <a:r>
              <a:rPr lang="en-US" sz="1800" b="1" kern="0">
                <a:solidFill>
                  <a:srgbClr val="464847"/>
                </a:solidFill>
                <a:latin typeface="Helvetica 55 Roman"/>
                <a:sym typeface="Helvetica 55 Roman"/>
              </a:rPr>
              <a:t>	P[G</a:t>
            </a:r>
            <a:r>
              <a:rPr lang="en-US" sz="1800" b="1" kern="0">
                <a:solidFill>
                  <a:srgbClr val="464847"/>
                </a:solidFill>
                <a:latin typeface="Times New Roman"/>
                <a:cs typeface="Times New Roman"/>
                <a:sym typeface="Helvetica 55 Roman"/>
              </a:rPr>
              <a:t> → </a:t>
            </a:r>
            <a:r>
              <a:rPr lang="en-US" sz="1800" b="1" kern="0">
                <a:solidFill>
                  <a:srgbClr val="464847"/>
                </a:solidFill>
                <a:latin typeface="Helvetica 55 Roman"/>
                <a:sym typeface="Helvetica 55 Roman"/>
              </a:rPr>
              <a:t>G]=</a:t>
            </a:r>
            <a:r>
              <a:rPr lang="en-US" sz="1800" b="1" kern="0">
                <a:solidFill>
                  <a:srgbClr val="8FC146">
                    <a:lumMod val="75000"/>
                  </a:srgbClr>
                </a:solidFill>
                <a:latin typeface="Helvetica 55 Roman"/>
                <a:sym typeface="Helvetica 55 Roman"/>
              </a:rPr>
              <a:t>80%</a:t>
            </a:r>
            <a:endParaRPr lang="en-US" sz="2800" kern="0">
              <a:solidFill>
                <a:srgbClr val="464847"/>
              </a:solidFill>
              <a:latin typeface="Helvetica 55 Roman"/>
              <a:sym typeface="Helvetica 55 Roman"/>
            </a:endParaRPr>
          </a:p>
        </p:txBody>
      </p:sp>
      <p:sp>
        <p:nvSpPr>
          <p:cNvPr id="9" name="Content Placeholder 2"/>
          <p:cNvSpPr>
            <a:spLocks noGrp="1"/>
          </p:cNvSpPr>
          <p:nvPr>
            <p:ph idx="1"/>
          </p:nvPr>
        </p:nvSpPr>
        <p:spPr>
          <a:xfrm>
            <a:off x="755576" y="2852936"/>
            <a:ext cx="8388424" cy="4005064"/>
          </a:xfrm>
        </p:spPr>
        <p:txBody>
          <a:bodyPr/>
          <a:lstStyle/>
          <a:p>
            <a:pPr>
              <a:defRPr/>
            </a:pPr>
            <a:r>
              <a:rPr lang="en-US" sz="2400" dirty="0" smtClean="0"/>
              <a:t>Spammers figure out how to fly under the radar…</a:t>
            </a:r>
          </a:p>
          <a:p>
            <a:pPr>
              <a:defRPr/>
            </a:pPr>
            <a:endParaRPr lang="en-US" sz="2400" dirty="0" smtClean="0"/>
          </a:p>
          <a:p>
            <a:pPr>
              <a:defRPr/>
            </a:pPr>
            <a:r>
              <a:rPr lang="en-US" sz="2400" dirty="0" smtClean="0"/>
              <a:t>In reality, we have </a:t>
            </a:r>
            <a:r>
              <a:rPr lang="en-US" sz="2400" dirty="0" smtClean="0">
                <a:solidFill>
                  <a:srgbClr val="C00000"/>
                </a:solidFill>
              </a:rPr>
              <a:t>85% G</a:t>
            </a:r>
            <a:r>
              <a:rPr lang="en-US" sz="2400" dirty="0" smtClean="0"/>
              <a:t> sites and </a:t>
            </a:r>
            <a:r>
              <a:rPr lang="en-US" sz="2400" dirty="0" smtClean="0">
                <a:solidFill>
                  <a:srgbClr val="C00000"/>
                </a:solidFill>
              </a:rPr>
              <a:t>15% X </a:t>
            </a:r>
            <a:r>
              <a:rPr lang="en-US" sz="2400" dirty="0" smtClean="0"/>
              <a:t>sites</a:t>
            </a:r>
          </a:p>
          <a:p>
            <a:pPr>
              <a:defRPr/>
            </a:pPr>
            <a:endParaRPr lang="en-US" sz="2400" dirty="0" smtClean="0"/>
          </a:p>
          <a:p>
            <a:pPr>
              <a:defRPr/>
            </a:pPr>
            <a:r>
              <a:rPr lang="en-US" sz="2400" dirty="0" smtClean="0"/>
              <a:t>Error rate </a:t>
            </a:r>
            <a:r>
              <a:rPr lang="en-US" sz="2400" dirty="0" smtClean="0"/>
              <a:t>of </a:t>
            </a:r>
            <a:r>
              <a:rPr lang="en-US" sz="2400" dirty="0" smtClean="0">
                <a:solidFill>
                  <a:srgbClr val="C00000"/>
                </a:solidFill>
              </a:rPr>
              <a:t>spammer</a:t>
            </a:r>
            <a:r>
              <a:rPr lang="en-US" sz="2400" dirty="0" smtClean="0"/>
              <a:t> = </a:t>
            </a:r>
            <a:r>
              <a:rPr lang="en-US" sz="1800" dirty="0" smtClean="0"/>
              <a:t>0% * 85% + 100% * 15% </a:t>
            </a:r>
            <a:r>
              <a:rPr lang="en-US" sz="2400" dirty="0" smtClean="0"/>
              <a:t>= </a:t>
            </a:r>
            <a:r>
              <a:rPr lang="en-US" sz="2400" dirty="0" smtClean="0">
                <a:solidFill>
                  <a:srgbClr val="C00000"/>
                </a:solidFill>
              </a:rPr>
              <a:t>15%</a:t>
            </a:r>
          </a:p>
          <a:p>
            <a:pPr>
              <a:defRPr/>
            </a:pPr>
            <a:r>
              <a:rPr lang="en-US" sz="2400" dirty="0" smtClean="0"/>
              <a:t>Error rate of </a:t>
            </a:r>
            <a:r>
              <a:rPr lang="en-US" sz="2400" dirty="0" smtClean="0">
                <a:solidFill>
                  <a:srgbClr val="C00000"/>
                </a:solidFill>
              </a:rPr>
              <a:t>good worker </a:t>
            </a:r>
            <a:r>
              <a:rPr lang="en-US" sz="2400" dirty="0" smtClean="0"/>
              <a:t>= </a:t>
            </a:r>
            <a:r>
              <a:rPr lang="en-US" sz="1800" dirty="0" smtClean="0"/>
              <a:t>85% * 20% + 85% * 20% </a:t>
            </a:r>
            <a:r>
              <a:rPr lang="en-US" sz="2400" dirty="0" smtClean="0"/>
              <a:t>= </a:t>
            </a:r>
            <a:r>
              <a:rPr lang="en-US" sz="2400" dirty="0" smtClean="0">
                <a:solidFill>
                  <a:srgbClr val="C00000"/>
                </a:solidFill>
              </a:rPr>
              <a:t>20%</a:t>
            </a:r>
          </a:p>
          <a:p>
            <a:pPr>
              <a:defRPr/>
            </a:pPr>
            <a:endParaRPr lang="en-US" sz="2000" dirty="0" smtClean="0"/>
          </a:p>
          <a:p>
            <a:pPr>
              <a:buFont typeface="Wingdings" pitchFamily="2" charset="2"/>
              <a:buNone/>
              <a:defRPr/>
            </a:pPr>
            <a:r>
              <a:rPr lang="en-US" b="1" dirty="0" smtClean="0">
                <a:solidFill>
                  <a:srgbClr val="C00000"/>
                </a:solidFill>
              </a:rPr>
              <a:t>False negatives</a:t>
            </a:r>
            <a:r>
              <a:rPr lang="en-US" dirty="0" smtClean="0">
                <a:solidFill>
                  <a:srgbClr val="C00000"/>
                </a:solidFill>
              </a:rPr>
              <a:t>: Spam workers pass as legitimate</a:t>
            </a:r>
          </a:p>
          <a:p>
            <a:pPr>
              <a:buFont typeface="Wingdings" pitchFamily="2" charset="2"/>
              <a:buNone/>
              <a:defRPr/>
            </a:pPr>
            <a:endParaRPr lang="en-US" sz="2000" dirty="0" smtClean="0">
              <a:solidFill>
                <a:srgbClr val="FF0000"/>
              </a:solidFill>
            </a:endParaRPr>
          </a:p>
          <a:p>
            <a:pPr>
              <a:buFont typeface="Wingdings" pitchFamily="2" charset="2"/>
              <a:buNone/>
              <a:defRPr/>
            </a:pPr>
            <a:endParaRPr lang="en-US" sz="1400" dirty="0" smtClean="0">
              <a:solidFill>
                <a:schemeClr val="accent1">
                  <a:lumMod val="75000"/>
                </a:schemeClr>
              </a:solidFill>
            </a:endParaRPr>
          </a:p>
          <a:p>
            <a:pPr>
              <a:buFont typeface="Wingdings" pitchFamily="2" charset="2"/>
              <a:buNone/>
              <a:defRPr/>
            </a:pPr>
            <a:endParaRPr lang="en-US" sz="1400" dirty="0" smtClean="0">
              <a:solidFill>
                <a:srgbClr val="FF0000"/>
              </a:solidFill>
            </a:endParaRPr>
          </a:p>
          <a:p>
            <a:pPr>
              <a:buFont typeface="Wingdings" pitchFamily="2" charset="2"/>
              <a:buNone/>
              <a:defRPr/>
            </a:pPr>
            <a:endParaRPr lang="en-US" sz="1400"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755576" y="72008"/>
            <a:ext cx="8388424" cy="1340768"/>
          </a:xfrm>
          <a:solidFill>
            <a:schemeClr val="bg1"/>
          </a:solidFill>
        </p:spPr>
        <p:txBody>
          <a:bodyPr/>
          <a:lstStyle/>
          <a:p>
            <a:r>
              <a:rPr lang="en-US" smtClean="0"/>
              <a:t>Challenge 2: </a:t>
            </a:r>
            <a:br>
              <a:rPr lang="en-US" smtClean="0"/>
            </a:br>
            <a:r>
              <a:rPr lang="en-US" smtClean="0"/>
              <a:t>Humans are biased!</a:t>
            </a:r>
          </a:p>
        </p:txBody>
      </p:sp>
      <p:sp>
        <p:nvSpPr>
          <p:cNvPr id="4" name="AutoShape 32"/>
          <p:cNvSpPr>
            <a:spLocks/>
          </p:cNvSpPr>
          <p:nvPr/>
        </p:nvSpPr>
        <p:spPr bwMode="auto">
          <a:xfrm>
            <a:off x="179512" y="1290639"/>
            <a:ext cx="8554913" cy="1634306"/>
          </a:xfrm>
          <a:prstGeom prst="roundRect">
            <a:avLst>
              <a:gd name="adj" fmla="val 14157"/>
            </a:avLst>
          </a:prstGeom>
          <a:gradFill rotWithShape="0">
            <a:gsLst>
              <a:gs pos="0">
                <a:schemeClr val="bg1"/>
              </a:gs>
              <a:gs pos="100000">
                <a:schemeClr val="accent6">
                  <a:lumMod val="40000"/>
                  <a:lumOff val="60000"/>
                </a:schemeClr>
              </a:gs>
            </a:gsLst>
            <a:lin ang="5400000" scaled="1"/>
          </a:gradFill>
          <a:ln w="12700">
            <a:solidFill>
              <a:srgbClr val="E99923"/>
            </a:solidFill>
            <a:round/>
            <a:headEnd/>
            <a:tailEnd/>
          </a:ln>
          <a:effectLst>
            <a:outerShdw dist="12700" dir="2700000" algn="ctr" rotWithShape="0">
              <a:schemeClr val="bg2">
                <a:alpha val="75000"/>
              </a:schemeClr>
            </a:outerShdw>
          </a:effectLst>
        </p:spPr>
        <p:txBody>
          <a:bodyPr lIns="0" tIns="0" rIns="0" bIns="0"/>
          <a:lstStyle/>
          <a:p>
            <a:pPr marL="382588" indent="-382588" eaLnBrk="0" hangingPunct="0">
              <a:spcBef>
                <a:spcPts val="300"/>
              </a:spcBef>
              <a:buClr>
                <a:srgbClr val="E99923"/>
              </a:buClr>
              <a:buSzPct val="100000"/>
              <a:defRPr/>
            </a:pPr>
            <a:r>
              <a:rPr lang="en-US" sz="2000" kern="0" dirty="0">
                <a:solidFill>
                  <a:srgbClr val="464847"/>
                </a:solidFill>
                <a:latin typeface="Helvetica 55 Roman"/>
                <a:sym typeface="Helvetica 55 Roman"/>
              </a:rPr>
              <a:t>Error rates for </a:t>
            </a:r>
            <a:r>
              <a:rPr lang="en-US" sz="2000" b="1" kern="0" dirty="0">
                <a:solidFill>
                  <a:srgbClr val="464847"/>
                </a:solidFill>
                <a:latin typeface="Helvetica 55 Roman"/>
                <a:sym typeface="Helvetica 55 Roman"/>
              </a:rPr>
              <a:t>CEO of </a:t>
            </a:r>
            <a:r>
              <a:rPr lang="en-US" sz="2000" b="1" kern="0" dirty="0" err="1" smtClean="0">
                <a:solidFill>
                  <a:srgbClr val="464847"/>
                </a:solidFill>
                <a:latin typeface="Helvetica 55 Roman"/>
                <a:sym typeface="Helvetica 55 Roman"/>
              </a:rPr>
              <a:t>AdSafe</a:t>
            </a:r>
            <a:endParaRPr lang="en-US" sz="1800" kern="0" dirty="0">
              <a:solidFill>
                <a:srgbClr val="464847"/>
              </a:solidFill>
              <a:latin typeface="Helvetica 55 Roman"/>
              <a:sym typeface="Helvetica 55 Roman"/>
            </a:endParaRPr>
          </a:p>
          <a:p>
            <a:pPr marL="839788" lvl="1" indent="-382588" eaLnBrk="0" hangingPunct="0">
              <a:spcBef>
                <a:spcPts val="300"/>
              </a:spcBef>
              <a:buClr>
                <a:srgbClr val="E99923"/>
              </a:buClr>
              <a:buSzPct val="100000"/>
              <a:defRPr/>
            </a:pPr>
            <a:r>
              <a:rPr lang="en-US" sz="1600" b="1" kern="0" dirty="0">
                <a:solidFill>
                  <a:srgbClr val="464847"/>
                </a:solidFill>
                <a:latin typeface="Helvetica 55 Roman"/>
                <a:sym typeface="Helvetica 55 Roman"/>
              </a:rPr>
              <a:t>P[G</a:t>
            </a:r>
            <a:r>
              <a:rPr lang="en-US" sz="1600" b="1" kern="0" dirty="0">
                <a:solidFill>
                  <a:srgbClr val="464847"/>
                </a:solidFill>
                <a:latin typeface="Times New Roman"/>
                <a:cs typeface="Times New Roman"/>
                <a:sym typeface="Helvetica 55 Roman"/>
              </a:rPr>
              <a:t> → </a:t>
            </a:r>
            <a:r>
              <a:rPr lang="en-US" sz="1600" b="1" kern="0" dirty="0">
                <a:solidFill>
                  <a:srgbClr val="464847"/>
                </a:solidFill>
                <a:latin typeface="Helvetica 55 Roman"/>
                <a:sym typeface="Helvetica 55 Roman"/>
              </a:rPr>
              <a:t>G]=</a:t>
            </a:r>
            <a:r>
              <a:rPr lang="en-US" sz="1600" b="1" kern="0" dirty="0">
                <a:solidFill>
                  <a:srgbClr val="8FC146">
                    <a:lumMod val="75000"/>
                  </a:srgbClr>
                </a:solidFill>
                <a:latin typeface="Helvetica 55 Roman"/>
                <a:sym typeface="Helvetica 55 Roman"/>
              </a:rPr>
              <a:t>20.0%</a:t>
            </a:r>
            <a:r>
              <a:rPr lang="en-US" sz="1600" b="1" kern="0" dirty="0">
                <a:solidFill>
                  <a:srgbClr val="464847"/>
                </a:solidFill>
                <a:latin typeface="Helvetica 55 Roman"/>
                <a:sym typeface="Helvetica 55 Roman"/>
              </a:rPr>
              <a:t>	P[G</a:t>
            </a:r>
            <a:r>
              <a:rPr lang="en-US" sz="1600" b="1" kern="0" dirty="0">
                <a:solidFill>
                  <a:srgbClr val="464847"/>
                </a:solidFill>
                <a:latin typeface="Times New Roman"/>
                <a:cs typeface="Times New Roman"/>
                <a:sym typeface="Helvetica 55 Roman"/>
              </a:rPr>
              <a:t> → </a:t>
            </a:r>
            <a:r>
              <a:rPr lang="en-US" sz="1600" b="1" kern="0" dirty="0">
                <a:solidFill>
                  <a:srgbClr val="464847"/>
                </a:solidFill>
                <a:latin typeface="Helvetica 55 Roman"/>
                <a:sym typeface="Helvetica 55 Roman"/>
              </a:rPr>
              <a:t>P]=</a:t>
            </a:r>
            <a:r>
              <a:rPr lang="en-US" sz="1600" b="1" kern="0" dirty="0">
                <a:solidFill>
                  <a:srgbClr val="FF0000"/>
                </a:solidFill>
                <a:latin typeface="Helvetica 55 Roman"/>
                <a:sym typeface="Helvetica 55 Roman"/>
              </a:rPr>
              <a:t>80.0%</a:t>
            </a:r>
            <a:r>
              <a:rPr lang="en-US" sz="1600" kern="0" dirty="0">
                <a:solidFill>
                  <a:srgbClr val="464847"/>
                </a:solidFill>
                <a:latin typeface="Helvetica 55 Roman"/>
                <a:sym typeface="Helvetica 55 Roman"/>
              </a:rPr>
              <a:t>	P[G</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R]=0.0%	P[G</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X]=0.0%</a:t>
            </a:r>
          </a:p>
          <a:p>
            <a:pPr marL="839788" lvl="1" indent="-382588" eaLnBrk="0" hangingPunct="0">
              <a:spcBef>
                <a:spcPts val="300"/>
              </a:spcBef>
              <a:buClr>
                <a:srgbClr val="E99923"/>
              </a:buClr>
              <a:buSzPct val="100000"/>
              <a:defRPr/>
            </a:pPr>
            <a:r>
              <a:rPr lang="en-US" sz="1600" kern="0" dirty="0">
                <a:solidFill>
                  <a:srgbClr val="464847"/>
                </a:solidFill>
                <a:latin typeface="Helvetica 55 Roman"/>
                <a:sym typeface="Helvetica 55 Roman"/>
              </a:rPr>
              <a:t>P[P</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G]=0.0%	P[P</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P]=</a:t>
            </a:r>
            <a:r>
              <a:rPr lang="en-US" sz="1600" b="1" kern="0" dirty="0">
                <a:solidFill>
                  <a:srgbClr val="8FC146">
                    <a:lumMod val="75000"/>
                  </a:srgbClr>
                </a:solidFill>
                <a:latin typeface="Helvetica 55 Roman"/>
                <a:sym typeface="Helvetica 55 Roman"/>
              </a:rPr>
              <a:t>0.0%</a:t>
            </a:r>
            <a:r>
              <a:rPr lang="en-US" sz="1600" kern="0" dirty="0">
                <a:solidFill>
                  <a:srgbClr val="464847"/>
                </a:solidFill>
                <a:latin typeface="Helvetica 55 Roman"/>
                <a:sym typeface="Helvetica 55 Roman"/>
              </a:rPr>
              <a:t>	</a:t>
            </a:r>
            <a:r>
              <a:rPr lang="en-US" sz="1600" b="1" kern="0" dirty="0">
                <a:solidFill>
                  <a:srgbClr val="464847"/>
                </a:solidFill>
                <a:latin typeface="Helvetica 55 Roman"/>
                <a:sym typeface="Helvetica 55 Roman"/>
              </a:rPr>
              <a:t>P[P</a:t>
            </a:r>
            <a:r>
              <a:rPr lang="en-US" sz="1600" b="1" kern="0" dirty="0">
                <a:solidFill>
                  <a:srgbClr val="464847"/>
                </a:solidFill>
                <a:latin typeface="Times New Roman"/>
                <a:cs typeface="Times New Roman"/>
                <a:sym typeface="Helvetica 55 Roman"/>
              </a:rPr>
              <a:t> → </a:t>
            </a:r>
            <a:r>
              <a:rPr lang="en-US" sz="1600" b="1" kern="0" dirty="0">
                <a:solidFill>
                  <a:srgbClr val="464847"/>
                </a:solidFill>
                <a:latin typeface="Helvetica 55 Roman"/>
                <a:sym typeface="Helvetica 55 Roman"/>
              </a:rPr>
              <a:t>R]=</a:t>
            </a:r>
            <a:r>
              <a:rPr lang="en-US" sz="1600" b="1" kern="0" dirty="0">
                <a:solidFill>
                  <a:srgbClr val="FF0000"/>
                </a:solidFill>
                <a:latin typeface="Helvetica 55 Roman"/>
                <a:sym typeface="Helvetica 55 Roman"/>
              </a:rPr>
              <a:t>100.0%</a:t>
            </a:r>
            <a:r>
              <a:rPr lang="en-US" sz="1600" kern="0" dirty="0">
                <a:solidFill>
                  <a:srgbClr val="464847"/>
                </a:solidFill>
                <a:latin typeface="Helvetica 55 Roman"/>
                <a:sym typeface="Helvetica 55 Roman"/>
              </a:rPr>
              <a:t>	P[P</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X]=0.0%</a:t>
            </a:r>
          </a:p>
          <a:p>
            <a:pPr marL="839788" lvl="1" indent="-382588" eaLnBrk="0" hangingPunct="0">
              <a:spcBef>
                <a:spcPts val="300"/>
              </a:spcBef>
              <a:buClr>
                <a:srgbClr val="E99923"/>
              </a:buClr>
              <a:buSzPct val="100000"/>
              <a:defRPr/>
            </a:pPr>
            <a:r>
              <a:rPr lang="en-US" sz="1600" kern="0" dirty="0">
                <a:solidFill>
                  <a:srgbClr val="464847"/>
                </a:solidFill>
                <a:latin typeface="Helvetica 55 Roman"/>
                <a:sym typeface="Helvetica 55 Roman"/>
              </a:rPr>
              <a:t>P[R</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G]=0.0%	P[R</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P]=0.0%	</a:t>
            </a:r>
            <a:r>
              <a:rPr lang="en-US" sz="1600" b="1" kern="0" dirty="0">
                <a:solidFill>
                  <a:srgbClr val="464847"/>
                </a:solidFill>
                <a:latin typeface="Helvetica 55 Roman"/>
                <a:sym typeface="Helvetica 55 Roman"/>
              </a:rPr>
              <a:t>P[R</a:t>
            </a:r>
            <a:r>
              <a:rPr lang="en-US" sz="1600" b="1" kern="0" dirty="0">
                <a:solidFill>
                  <a:srgbClr val="464847"/>
                </a:solidFill>
                <a:latin typeface="Times New Roman"/>
                <a:cs typeface="Times New Roman"/>
                <a:sym typeface="Helvetica 55 Roman"/>
              </a:rPr>
              <a:t> → </a:t>
            </a:r>
            <a:r>
              <a:rPr lang="en-US" sz="1600" b="1" kern="0" dirty="0">
                <a:solidFill>
                  <a:srgbClr val="464847"/>
                </a:solidFill>
                <a:latin typeface="Helvetica 55 Roman"/>
                <a:sym typeface="Helvetica 55 Roman"/>
              </a:rPr>
              <a:t>R]=</a:t>
            </a:r>
            <a:r>
              <a:rPr lang="en-US" sz="1600" b="1" kern="0" dirty="0">
                <a:solidFill>
                  <a:srgbClr val="8FC146">
                    <a:lumMod val="75000"/>
                  </a:srgbClr>
                </a:solidFill>
                <a:latin typeface="Helvetica 55 Roman"/>
                <a:sym typeface="Helvetica 55 Roman"/>
              </a:rPr>
              <a:t>100.0%</a:t>
            </a:r>
            <a:r>
              <a:rPr lang="en-US" sz="1600" kern="0" dirty="0">
                <a:solidFill>
                  <a:srgbClr val="464847"/>
                </a:solidFill>
                <a:latin typeface="Helvetica 55 Roman"/>
                <a:sym typeface="Helvetica 55 Roman"/>
              </a:rPr>
              <a:t>	P[R</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X]=0.0%</a:t>
            </a:r>
          </a:p>
          <a:p>
            <a:pPr marL="839788" lvl="1" indent="-382588" eaLnBrk="0" hangingPunct="0">
              <a:spcBef>
                <a:spcPts val="300"/>
              </a:spcBef>
              <a:buClr>
                <a:srgbClr val="E99923"/>
              </a:buClr>
              <a:buSzPct val="100000"/>
              <a:defRPr/>
            </a:pPr>
            <a:r>
              <a:rPr lang="en-US" sz="1600" kern="0" dirty="0">
                <a:solidFill>
                  <a:srgbClr val="464847"/>
                </a:solidFill>
                <a:latin typeface="Helvetica 55 Roman"/>
                <a:sym typeface="Helvetica 55 Roman"/>
              </a:rPr>
              <a:t>P[X</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G]=0.0%	P[X</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P]=0.0%	P[X</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R]=0.0%	</a:t>
            </a:r>
            <a:r>
              <a:rPr lang="en-US" sz="1600" b="1" kern="0" dirty="0">
                <a:solidFill>
                  <a:srgbClr val="464847"/>
                </a:solidFill>
                <a:latin typeface="Helvetica 55 Roman"/>
                <a:sym typeface="Helvetica 55 Roman"/>
              </a:rPr>
              <a:t>P[X</a:t>
            </a:r>
            <a:r>
              <a:rPr lang="en-US" sz="1600" b="1" kern="0" dirty="0">
                <a:solidFill>
                  <a:srgbClr val="464847"/>
                </a:solidFill>
                <a:latin typeface="Times New Roman"/>
                <a:cs typeface="Times New Roman"/>
                <a:sym typeface="Helvetica 55 Roman"/>
              </a:rPr>
              <a:t> → </a:t>
            </a:r>
            <a:r>
              <a:rPr lang="en-US" sz="1600" b="1" kern="0" dirty="0">
                <a:solidFill>
                  <a:srgbClr val="464847"/>
                </a:solidFill>
                <a:latin typeface="Helvetica 55 Roman"/>
                <a:sym typeface="Helvetica 55 Roman"/>
              </a:rPr>
              <a:t>X]=</a:t>
            </a:r>
            <a:r>
              <a:rPr lang="en-US" sz="1600" b="1" kern="0" dirty="0">
                <a:solidFill>
                  <a:srgbClr val="8FC146">
                    <a:lumMod val="75000"/>
                  </a:srgbClr>
                </a:solidFill>
                <a:latin typeface="Helvetica 55 Roman"/>
                <a:sym typeface="Helvetica 55 Roman"/>
              </a:rPr>
              <a:t>100.0%</a:t>
            </a:r>
          </a:p>
        </p:txBody>
      </p:sp>
      <p:sp>
        <p:nvSpPr>
          <p:cNvPr id="5" name="Rectangle 4"/>
          <p:cNvSpPr/>
          <p:nvPr/>
        </p:nvSpPr>
        <p:spPr>
          <a:xfrm>
            <a:off x="683568" y="3529013"/>
            <a:ext cx="8640960" cy="3162404"/>
          </a:xfrm>
          <a:prstGeom prst="rect">
            <a:avLst/>
          </a:prstGeom>
        </p:spPr>
        <p:txBody>
          <a:bodyPr wrap="square">
            <a:spAutoFit/>
          </a:bodyPr>
          <a:lstStyle/>
          <a:p>
            <a:pPr marL="382588" indent="-382588" eaLnBrk="0" hangingPunct="0">
              <a:spcBef>
                <a:spcPts val="300"/>
              </a:spcBef>
              <a:buClr>
                <a:srgbClr val="E99923"/>
              </a:buClr>
              <a:buSzPct val="100000"/>
              <a:buFont typeface="Wingdings" pitchFamily="2" charset="2"/>
              <a:buChar char="§"/>
              <a:defRPr/>
            </a:pPr>
            <a:r>
              <a:rPr lang="en-US" sz="2400" kern="0" dirty="0" smtClean="0">
                <a:solidFill>
                  <a:srgbClr val="464847"/>
                </a:solidFill>
                <a:latin typeface="Helvetica 55 Roman"/>
                <a:sym typeface="Helvetica 55 Roman"/>
              </a:rPr>
              <a:t>We </a:t>
            </a:r>
            <a:r>
              <a:rPr lang="en-US" sz="2400" kern="0" dirty="0">
                <a:solidFill>
                  <a:srgbClr val="464847"/>
                </a:solidFill>
                <a:latin typeface="Helvetica 55 Roman"/>
                <a:sym typeface="Helvetica 55 Roman"/>
              </a:rPr>
              <a:t>have </a:t>
            </a:r>
            <a:r>
              <a:rPr lang="en-US" sz="2400" kern="0" dirty="0">
                <a:solidFill>
                  <a:srgbClr val="C00000"/>
                </a:solidFill>
                <a:latin typeface="Helvetica 55 Roman"/>
                <a:sym typeface="Helvetica 55 Roman"/>
              </a:rPr>
              <a:t>85% G</a:t>
            </a:r>
            <a:r>
              <a:rPr lang="en-US" sz="2400" kern="0" dirty="0">
                <a:solidFill>
                  <a:srgbClr val="464847"/>
                </a:solidFill>
                <a:latin typeface="Helvetica 55 Roman"/>
                <a:sym typeface="Helvetica 55 Roman"/>
              </a:rPr>
              <a:t> sites, </a:t>
            </a:r>
            <a:r>
              <a:rPr lang="en-US" sz="2400" kern="0" dirty="0">
                <a:solidFill>
                  <a:srgbClr val="C00000"/>
                </a:solidFill>
                <a:latin typeface="Helvetica 55 Roman"/>
                <a:sym typeface="Helvetica 55 Roman"/>
              </a:rPr>
              <a:t>5% P </a:t>
            </a:r>
            <a:r>
              <a:rPr lang="en-US" sz="2400" kern="0" dirty="0">
                <a:solidFill>
                  <a:srgbClr val="464847"/>
                </a:solidFill>
                <a:latin typeface="Helvetica 55 Roman"/>
                <a:sym typeface="Helvetica 55 Roman"/>
              </a:rPr>
              <a:t>sites, </a:t>
            </a:r>
            <a:r>
              <a:rPr lang="en-US" sz="2400" kern="0" dirty="0">
                <a:solidFill>
                  <a:srgbClr val="C00000"/>
                </a:solidFill>
                <a:latin typeface="Helvetica 55 Roman"/>
                <a:sym typeface="Helvetica 55 Roman"/>
              </a:rPr>
              <a:t>5% R </a:t>
            </a:r>
            <a:r>
              <a:rPr lang="en-US" sz="2400" kern="0" dirty="0">
                <a:solidFill>
                  <a:srgbClr val="464847"/>
                </a:solidFill>
                <a:latin typeface="Helvetica 55 Roman"/>
                <a:sym typeface="Helvetica 55 Roman"/>
              </a:rPr>
              <a:t>sites, </a:t>
            </a:r>
            <a:r>
              <a:rPr lang="en-US" sz="2400" kern="0" dirty="0">
                <a:solidFill>
                  <a:srgbClr val="C00000"/>
                </a:solidFill>
                <a:latin typeface="Helvetica 55 Roman"/>
                <a:sym typeface="Helvetica 55 Roman"/>
              </a:rPr>
              <a:t>5% X </a:t>
            </a:r>
            <a:r>
              <a:rPr lang="en-US" sz="2400" kern="0" dirty="0">
                <a:solidFill>
                  <a:srgbClr val="464847"/>
                </a:solidFill>
                <a:latin typeface="Helvetica 55 Roman"/>
                <a:sym typeface="Helvetica 55 Roman"/>
              </a:rPr>
              <a:t>sites</a:t>
            </a:r>
          </a:p>
          <a:p>
            <a:pPr marL="382588" indent="-382588" eaLnBrk="0" hangingPunct="0">
              <a:spcBef>
                <a:spcPts val="300"/>
              </a:spcBef>
              <a:buClr>
                <a:srgbClr val="E99923"/>
              </a:buClr>
              <a:buSzPct val="100000"/>
              <a:buFont typeface="Wingdings" pitchFamily="2" charset="2"/>
              <a:buChar char="§"/>
              <a:defRPr/>
            </a:pPr>
            <a:endParaRPr lang="en-US" sz="2400" kern="0" dirty="0">
              <a:solidFill>
                <a:srgbClr val="464847"/>
              </a:solidFill>
              <a:latin typeface="Helvetica 55 Roman"/>
              <a:sym typeface="Helvetica 55 Roman"/>
            </a:endParaRPr>
          </a:p>
          <a:p>
            <a:pPr marL="382588" indent="-382588" eaLnBrk="0" hangingPunct="0">
              <a:spcBef>
                <a:spcPts val="300"/>
              </a:spcBef>
              <a:buClr>
                <a:srgbClr val="E99923"/>
              </a:buClr>
              <a:buSzPct val="100000"/>
              <a:buFont typeface="Wingdings" pitchFamily="2" charset="2"/>
              <a:buChar char="§"/>
              <a:defRPr/>
            </a:pPr>
            <a:r>
              <a:rPr lang="en-US" sz="2400" kern="0" dirty="0" smtClean="0">
                <a:solidFill>
                  <a:srgbClr val="464847"/>
                </a:solidFill>
                <a:latin typeface="Helvetica 55 Roman"/>
                <a:sym typeface="Helvetica 55 Roman"/>
              </a:rPr>
              <a:t>Error rate </a:t>
            </a:r>
            <a:r>
              <a:rPr lang="en-US" sz="2400" kern="0" dirty="0">
                <a:solidFill>
                  <a:srgbClr val="464847"/>
                </a:solidFill>
                <a:latin typeface="Helvetica 55 Roman"/>
                <a:sym typeface="Helvetica 55 Roman"/>
              </a:rPr>
              <a:t>of </a:t>
            </a:r>
            <a:r>
              <a:rPr lang="en-US" sz="2400" kern="0" dirty="0">
                <a:solidFill>
                  <a:srgbClr val="C00000"/>
                </a:solidFill>
                <a:latin typeface="Helvetica 55 Roman"/>
                <a:sym typeface="Helvetica 55 Roman"/>
              </a:rPr>
              <a:t>spammer</a:t>
            </a:r>
            <a:r>
              <a:rPr lang="en-US" sz="2400" kern="0" dirty="0">
                <a:solidFill>
                  <a:srgbClr val="464847"/>
                </a:solidFill>
                <a:latin typeface="Helvetica 55 Roman"/>
                <a:sym typeface="Helvetica 55 Roman"/>
              </a:rPr>
              <a:t> (all </a:t>
            </a:r>
            <a:r>
              <a:rPr lang="en-US" sz="2400" kern="0" dirty="0" smtClean="0">
                <a:solidFill>
                  <a:srgbClr val="464847"/>
                </a:solidFill>
                <a:latin typeface="Helvetica 55 Roman"/>
                <a:sym typeface="Helvetica 55 Roman"/>
              </a:rPr>
              <a:t>G</a:t>
            </a:r>
            <a:r>
              <a:rPr lang="en-US" sz="2400" kern="0" dirty="0">
                <a:solidFill>
                  <a:srgbClr val="464847"/>
                </a:solidFill>
                <a:latin typeface="Helvetica 55 Roman"/>
                <a:sym typeface="Helvetica 55 Roman"/>
              </a:rPr>
              <a:t>) = </a:t>
            </a:r>
            <a:r>
              <a:rPr lang="en-US" kern="0" dirty="0">
                <a:solidFill>
                  <a:srgbClr val="464847"/>
                </a:solidFill>
                <a:latin typeface="Helvetica 55 Roman"/>
                <a:sym typeface="Helvetica 55 Roman"/>
              </a:rPr>
              <a:t>0% * 85% + 100% * 15% </a:t>
            </a:r>
            <a:r>
              <a:rPr lang="en-US" sz="2400" kern="0" dirty="0">
                <a:solidFill>
                  <a:srgbClr val="464847"/>
                </a:solidFill>
                <a:latin typeface="Helvetica 55 Roman"/>
                <a:sym typeface="Helvetica 55 Roman"/>
              </a:rPr>
              <a:t>= </a:t>
            </a:r>
            <a:r>
              <a:rPr lang="en-US" sz="2400" kern="0" dirty="0">
                <a:solidFill>
                  <a:srgbClr val="C00000"/>
                </a:solidFill>
                <a:latin typeface="Helvetica 55 Roman"/>
                <a:sym typeface="Helvetica 55 Roman"/>
              </a:rPr>
              <a:t>15%</a:t>
            </a:r>
          </a:p>
          <a:p>
            <a:pPr marL="382588" indent="-382588" eaLnBrk="0" hangingPunct="0">
              <a:spcBef>
                <a:spcPts val="300"/>
              </a:spcBef>
              <a:buClr>
                <a:srgbClr val="E99923"/>
              </a:buClr>
              <a:buSzPct val="100000"/>
              <a:buFont typeface="Wingdings" pitchFamily="2" charset="2"/>
              <a:buChar char="§"/>
              <a:defRPr/>
            </a:pPr>
            <a:r>
              <a:rPr lang="en-US" sz="2400" kern="0" dirty="0">
                <a:solidFill>
                  <a:srgbClr val="464847"/>
                </a:solidFill>
                <a:latin typeface="Helvetica 55 Roman"/>
                <a:sym typeface="Helvetica 55 Roman"/>
              </a:rPr>
              <a:t>Error rate of </a:t>
            </a:r>
            <a:r>
              <a:rPr lang="en-US" sz="2400" kern="0" dirty="0">
                <a:solidFill>
                  <a:srgbClr val="C00000"/>
                </a:solidFill>
                <a:latin typeface="Helvetica 55 Roman"/>
                <a:sym typeface="Helvetica 55 Roman"/>
              </a:rPr>
              <a:t>biased worker </a:t>
            </a:r>
            <a:r>
              <a:rPr lang="en-US" sz="2400" kern="0" dirty="0">
                <a:solidFill>
                  <a:srgbClr val="464847"/>
                </a:solidFill>
                <a:latin typeface="Helvetica 55 Roman"/>
                <a:sym typeface="Helvetica 55 Roman"/>
              </a:rPr>
              <a:t>= </a:t>
            </a:r>
            <a:r>
              <a:rPr lang="en-US" kern="0" dirty="0">
                <a:solidFill>
                  <a:srgbClr val="464847"/>
                </a:solidFill>
                <a:latin typeface="Helvetica 55 Roman"/>
                <a:sym typeface="Helvetica 55 Roman"/>
              </a:rPr>
              <a:t>80% * 85% + 100% * 5% </a:t>
            </a:r>
            <a:r>
              <a:rPr lang="en-US" sz="2400" kern="0" dirty="0">
                <a:solidFill>
                  <a:srgbClr val="464847"/>
                </a:solidFill>
                <a:latin typeface="Helvetica 55 Roman"/>
                <a:sym typeface="Helvetica 55 Roman"/>
              </a:rPr>
              <a:t>= </a:t>
            </a:r>
            <a:r>
              <a:rPr lang="en-US" sz="2400" kern="0" dirty="0">
                <a:solidFill>
                  <a:srgbClr val="C00000"/>
                </a:solidFill>
                <a:latin typeface="Helvetica 55 Roman"/>
                <a:sym typeface="Helvetica 55 Roman"/>
              </a:rPr>
              <a:t>73%</a:t>
            </a:r>
          </a:p>
          <a:p>
            <a:pPr marL="382588" indent="-382588" eaLnBrk="0" hangingPunct="0">
              <a:spcBef>
                <a:spcPts val="300"/>
              </a:spcBef>
              <a:buClr>
                <a:srgbClr val="E99923"/>
              </a:buClr>
              <a:buSzPct val="100000"/>
              <a:buFont typeface="Wingdings" pitchFamily="2" charset="2"/>
              <a:buChar char="§"/>
              <a:defRPr/>
            </a:pPr>
            <a:endParaRPr lang="en-US" sz="2000" b="1" kern="0" dirty="0">
              <a:solidFill>
                <a:srgbClr val="C00000"/>
              </a:solidFill>
              <a:latin typeface="Helvetica 55 Roman"/>
              <a:sym typeface="Helvetica 55 Roman"/>
            </a:endParaRPr>
          </a:p>
          <a:p>
            <a:pPr marL="382588" indent="-382588" eaLnBrk="0" hangingPunct="0">
              <a:spcBef>
                <a:spcPts val="300"/>
              </a:spcBef>
              <a:buClr>
                <a:srgbClr val="E99923"/>
              </a:buClr>
              <a:buSzPct val="100000"/>
              <a:defRPr/>
            </a:pPr>
            <a:endParaRPr lang="en-US" sz="2300" b="1" kern="0" dirty="0" smtClean="0">
              <a:solidFill>
                <a:srgbClr val="C00000"/>
              </a:solidFill>
              <a:latin typeface="Helvetica 55 Roman"/>
              <a:sym typeface="Helvetica 55 Roman"/>
            </a:endParaRPr>
          </a:p>
          <a:p>
            <a:pPr marL="382588" indent="-382588" eaLnBrk="0" hangingPunct="0">
              <a:spcBef>
                <a:spcPts val="300"/>
              </a:spcBef>
              <a:buClr>
                <a:srgbClr val="E99923"/>
              </a:buClr>
              <a:buSzPct val="100000"/>
              <a:defRPr/>
            </a:pPr>
            <a:r>
              <a:rPr lang="en-US" sz="2300" b="1" kern="0" dirty="0" smtClean="0">
                <a:solidFill>
                  <a:srgbClr val="C00000"/>
                </a:solidFill>
                <a:latin typeface="Helvetica 55 Roman"/>
                <a:sym typeface="Helvetica 55 Roman"/>
              </a:rPr>
              <a:t>False </a:t>
            </a:r>
            <a:r>
              <a:rPr lang="en-US" sz="2300" b="1" kern="0" dirty="0">
                <a:solidFill>
                  <a:srgbClr val="C00000"/>
                </a:solidFill>
                <a:latin typeface="Helvetica 55 Roman"/>
                <a:sym typeface="Helvetica 55 Roman"/>
              </a:rPr>
              <a:t>positives: Legitimate workers appear to be </a:t>
            </a:r>
            <a:r>
              <a:rPr lang="en-US" sz="2300" b="1" kern="0" dirty="0" smtClean="0">
                <a:solidFill>
                  <a:srgbClr val="C00000"/>
                </a:solidFill>
                <a:latin typeface="Helvetica 55 Roman"/>
                <a:sym typeface="Helvetica 55 Roman"/>
              </a:rPr>
              <a:t>spammers</a:t>
            </a:r>
            <a:endParaRPr lang="en-US" sz="2300" b="1" kern="0" dirty="0">
              <a:solidFill>
                <a:srgbClr val="C00000"/>
              </a:solidFill>
              <a:latin typeface="Helvetica 55 Roman"/>
              <a:sym typeface="Helvetica 55 Roman"/>
            </a:endParaRPr>
          </a:p>
          <a:p>
            <a:pPr marL="382588" indent="-382588" eaLnBrk="0" hangingPunct="0">
              <a:spcBef>
                <a:spcPts val="300"/>
              </a:spcBef>
              <a:buClr>
                <a:srgbClr val="E99923"/>
              </a:buClr>
              <a:buSzPct val="100000"/>
              <a:defRPr/>
            </a:pPr>
            <a:endParaRPr lang="en-US" sz="2000" b="1" kern="0" dirty="0">
              <a:solidFill>
                <a:srgbClr val="C00000"/>
              </a:solidFill>
              <a:latin typeface="Helvetica 55 Roman"/>
              <a:sym typeface="Helvetica 55 Roman"/>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755576" y="144016"/>
            <a:ext cx="8136904" cy="1340768"/>
          </a:xfrm>
          <a:solidFill>
            <a:schemeClr val="bg1"/>
          </a:solidFill>
        </p:spPr>
        <p:txBody>
          <a:bodyPr/>
          <a:lstStyle/>
          <a:p>
            <a:r>
              <a:rPr lang="en-US" smtClean="0"/>
              <a:t>Solution: Reverse errors first, compute error rate afterwards</a:t>
            </a:r>
          </a:p>
        </p:txBody>
      </p:sp>
      <p:sp>
        <p:nvSpPr>
          <p:cNvPr id="3" name="Content Placeholder 2"/>
          <p:cNvSpPr>
            <a:spLocks noGrp="1"/>
          </p:cNvSpPr>
          <p:nvPr>
            <p:ph idx="1"/>
          </p:nvPr>
        </p:nvSpPr>
        <p:spPr>
          <a:xfrm>
            <a:off x="1155699" y="3402484"/>
            <a:ext cx="8024813" cy="2768600"/>
          </a:xfrm>
        </p:spPr>
        <p:txBody>
          <a:bodyPr/>
          <a:lstStyle/>
          <a:p>
            <a:pPr>
              <a:defRPr/>
            </a:pPr>
            <a:r>
              <a:rPr lang="en-US" sz="2000" smtClean="0"/>
              <a:t>When biased worker says G, it is </a:t>
            </a:r>
            <a:r>
              <a:rPr lang="en-US" sz="2000" b="1" smtClean="0"/>
              <a:t>100% G</a:t>
            </a:r>
          </a:p>
          <a:p>
            <a:pPr>
              <a:defRPr/>
            </a:pPr>
            <a:r>
              <a:rPr lang="en-US" sz="2000" smtClean="0"/>
              <a:t>When biased worker says P, it is </a:t>
            </a:r>
            <a:r>
              <a:rPr lang="en-US" sz="2000" b="1" smtClean="0"/>
              <a:t>100% G</a:t>
            </a:r>
          </a:p>
          <a:p>
            <a:pPr>
              <a:defRPr/>
            </a:pPr>
            <a:r>
              <a:rPr lang="en-US" sz="2000" smtClean="0"/>
              <a:t>When biased worker says R, it is </a:t>
            </a:r>
            <a:r>
              <a:rPr lang="en-US" sz="2000" b="1" smtClean="0"/>
              <a:t>50% P, 50% R</a:t>
            </a:r>
          </a:p>
          <a:p>
            <a:pPr>
              <a:defRPr/>
            </a:pPr>
            <a:r>
              <a:rPr lang="en-US" sz="2000" smtClean="0"/>
              <a:t>When biased worker says X, it is </a:t>
            </a:r>
            <a:r>
              <a:rPr lang="en-US" sz="2000" b="1" smtClean="0"/>
              <a:t>100% X</a:t>
            </a:r>
          </a:p>
          <a:p>
            <a:pPr>
              <a:buFont typeface="Wingdings" pitchFamily="2" charset="2"/>
              <a:buNone/>
              <a:defRPr/>
            </a:pPr>
            <a:endParaRPr lang="en-US" sz="2000" b="1" smtClean="0"/>
          </a:p>
          <a:p>
            <a:pPr>
              <a:buFont typeface="Wingdings" pitchFamily="2" charset="2"/>
              <a:buNone/>
              <a:defRPr/>
            </a:pPr>
            <a:r>
              <a:rPr lang="en-US" sz="2000" b="1" smtClean="0"/>
              <a:t>Small ambiguity for “R-rated” votes but other than that, fine!</a:t>
            </a:r>
          </a:p>
          <a:p>
            <a:pPr>
              <a:buFont typeface="Wingdings" pitchFamily="2" charset="2"/>
              <a:buNone/>
              <a:defRPr/>
            </a:pPr>
            <a:endParaRPr lang="en-US" sz="2000" b="1" smtClean="0">
              <a:solidFill>
                <a:srgbClr val="FF0000"/>
              </a:solidFill>
            </a:endParaRPr>
          </a:p>
          <a:p>
            <a:pPr>
              <a:buFont typeface="Wingdings" pitchFamily="2" charset="2"/>
              <a:buNone/>
              <a:defRPr/>
            </a:pPr>
            <a:endParaRPr lang="en-US" sz="1400" b="1" smtClean="0">
              <a:solidFill>
                <a:srgbClr val="FF0000"/>
              </a:solidFill>
            </a:endParaRPr>
          </a:p>
          <a:p>
            <a:pPr>
              <a:buFont typeface="Wingdings" pitchFamily="2" charset="2"/>
              <a:buNone/>
              <a:defRPr/>
            </a:pPr>
            <a:endParaRPr lang="en-US" sz="1400" b="1">
              <a:solidFill>
                <a:srgbClr val="FF0000"/>
              </a:solidFill>
            </a:endParaRPr>
          </a:p>
        </p:txBody>
      </p:sp>
      <p:sp>
        <p:nvSpPr>
          <p:cNvPr id="6" name="AutoShape 32"/>
          <p:cNvSpPr>
            <a:spLocks/>
          </p:cNvSpPr>
          <p:nvPr/>
        </p:nvSpPr>
        <p:spPr bwMode="auto">
          <a:xfrm>
            <a:off x="179512" y="1484784"/>
            <a:ext cx="8505825" cy="1536700"/>
          </a:xfrm>
          <a:prstGeom prst="roundRect">
            <a:avLst>
              <a:gd name="adj" fmla="val 14157"/>
            </a:avLst>
          </a:prstGeom>
          <a:gradFill rotWithShape="0">
            <a:gsLst>
              <a:gs pos="0">
                <a:schemeClr val="bg1"/>
              </a:gs>
              <a:gs pos="100000">
                <a:schemeClr val="accent6">
                  <a:lumMod val="40000"/>
                  <a:lumOff val="60000"/>
                </a:schemeClr>
              </a:gs>
            </a:gsLst>
            <a:lin ang="5400000" scaled="1"/>
          </a:gradFill>
          <a:ln w="12700">
            <a:solidFill>
              <a:srgbClr val="E99923"/>
            </a:solidFill>
            <a:round/>
            <a:headEnd/>
            <a:tailEnd/>
          </a:ln>
          <a:effectLst>
            <a:outerShdw dist="12700" dir="2700000" algn="ctr" rotWithShape="0">
              <a:schemeClr val="bg2">
                <a:alpha val="75000"/>
              </a:schemeClr>
            </a:outerShdw>
          </a:effectLst>
        </p:spPr>
        <p:txBody>
          <a:bodyPr lIns="0" tIns="0" rIns="0" bIns="0"/>
          <a:lstStyle/>
          <a:p>
            <a:pPr marL="382588" indent="-382588" eaLnBrk="0" hangingPunct="0">
              <a:spcBef>
                <a:spcPts val="300"/>
              </a:spcBef>
              <a:buClr>
                <a:srgbClr val="E99923"/>
              </a:buClr>
              <a:buSzPct val="100000"/>
              <a:defRPr/>
            </a:pPr>
            <a:r>
              <a:rPr lang="en-US" sz="1800" kern="0" dirty="0">
                <a:solidFill>
                  <a:srgbClr val="464847"/>
                </a:solidFill>
                <a:latin typeface="Helvetica 55 Roman"/>
                <a:sym typeface="Helvetica 55 Roman"/>
              </a:rPr>
              <a:t>Error Rates for </a:t>
            </a:r>
            <a:r>
              <a:rPr lang="en-US" sz="1800" kern="0" dirty="0" smtClean="0">
                <a:solidFill>
                  <a:srgbClr val="464847"/>
                </a:solidFill>
                <a:latin typeface="Helvetica 55 Roman"/>
                <a:sym typeface="Helvetica 55 Roman"/>
              </a:rPr>
              <a:t>CEO of </a:t>
            </a:r>
            <a:r>
              <a:rPr lang="en-US" sz="1800" kern="0" dirty="0" err="1" smtClean="0">
                <a:solidFill>
                  <a:srgbClr val="464847"/>
                </a:solidFill>
                <a:latin typeface="Helvetica 55 Roman"/>
                <a:sym typeface="Helvetica 55 Roman"/>
              </a:rPr>
              <a:t>AdSafe</a:t>
            </a:r>
            <a:endParaRPr lang="en-US" sz="1800" kern="0" dirty="0">
              <a:solidFill>
                <a:srgbClr val="464847"/>
              </a:solidFill>
              <a:latin typeface="Helvetica 55 Roman"/>
              <a:sym typeface="Helvetica 55 Roman"/>
            </a:endParaRPr>
          </a:p>
          <a:p>
            <a:pPr marL="839788" lvl="1" indent="-382588" eaLnBrk="0" hangingPunct="0">
              <a:spcBef>
                <a:spcPts val="300"/>
              </a:spcBef>
              <a:buClr>
                <a:srgbClr val="E99923"/>
              </a:buClr>
              <a:buSzPct val="100000"/>
              <a:defRPr/>
            </a:pPr>
            <a:r>
              <a:rPr lang="en-US" sz="1600" b="1" kern="0" dirty="0">
                <a:solidFill>
                  <a:srgbClr val="464847"/>
                </a:solidFill>
                <a:latin typeface="Helvetica 55 Roman"/>
                <a:sym typeface="Helvetica 55 Roman"/>
              </a:rPr>
              <a:t>P[G</a:t>
            </a:r>
            <a:r>
              <a:rPr lang="en-US" sz="1600" b="1" kern="0" dirty="0">
                <a:solidFill>
                  <a:srgbClr val="464847"/>
                </a:solidFill>
                <a:latin typeface="Times New Roman"/>
                <a:cs typeface="Times New Roman"/>
                <a:sym typeface="Helvetica 55 Roman"/>
              </a:rPr>
              <a:t> → </a:t>
            </a:r>
            <a:r>
              <a:rPr lang="en-US" sz="1600" b="1" kern="0" dirty="0">
                <a:solidFill>
                  <a:srgbClr val="464847"/>
                </a:solidFill>
                <a:latin typeface="Helvetica 55 Roman"/>
                <a:sym typeface="Helvetica 55 Roman"/>
              </a:rPr>
              <a:t>G]=</a:t>
            </a:r>
            <a:r>
              <a:rPr lang="en-US" sz="1600" b="1" kern="0" dirty="0">
                <a:solidFill>
                  <a:srgbClr val="8FC146">
                    <a:lumMod val="75000"/>
                  </a:srgbClr>
                </a:solidFill>
                <a:latin typeface="Helvetica 55 Roman"/>
                <a:sym typeface="Helvetica 55 Roman"/>
              </a:rPr>
              <a:t>20.0%</a:t>
            </a:r>
            <a:r>
              <a:rPr lang="en-US" sz="1600" b="1" kern="0" dirty="0">
                <a:solidFill>
                  <a:srgbClr val="464847"/>
                </a:solidFill>
                <a:latin typeface="Helvetica 55 Roman"/>
                <a:sym typeface="Helvetica 55 Roman"/>
              </a:rPr>
              <a:t>	P[G</a:t>
            </a:r>
            <a:r>
              <a:rPr lang="en-US" sz="1600" b="1" kern="0" dirty="0">
                <a:solidFill>
                  <a:srgbClr val="464847"/>
                </a:solidFill>
                <a:latin typeface="Times New Roman"/>
                <a:cs typeface="Times New Roman"/>
                <a:sym typeface="Helvetica 55 Roman"/>
              </a:rPr>
              <a:t> → </a:t>
            </a:r>
            <a:r>
              <a:rPr lang="en-US" sz="1600" b="1" kern="0" dirty="0">
                <a:solidFill>
                  <a:srgbClr val="464847"/>
                </a:solidFill>
                <a:latin typeface="Helvetica 55 Roman"/>
                <a:sym typeface="Helvetica 55 Roman"/>
              </a:rPr>
              <a:t>P]=</a:t>
            </a:r>
            <a:r>
              <a:rPr lang="en-US" sz="1600" b="1" kern="0" dirty="0">
                <a:solidFill>
                  <a:srgbClr val="FF0000"/>
                </a:solidFill>
                <a:latin typeface="Helvetica 55 Roman"/>
                <a:sym typeface="Helvetica 55 Roman"/>
              </a:rPr>
              <a:t>80.0%</a:t>
            </a:r>
            <a:r>
              <a:rPr lang="en-US" sz="1600" kern="0" dirty="0">
                <a:solidFill>
                  <a:srgbClr val="464847"/>
                </a:solidFill>
                <a:latin typeface="Helvetica 55 Roman"/>
                <a:sym typeface="Helvetica 55 Roman"/>
              </a:rPr>
              <a:t>	P[G</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R]=0.0%	P[G</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X]=0.0%</a:t>
            </a:r>
          </a:p>
          <a:p>
            <a:pPr marL="839788" lvl="1" indent="-382588" eaLnBrk="0" hangingPunct="0">
              <a:spcBef>
                <a:spcPts val="300"/>
              </a:spcBef>
              <a:buClr>
                <a:srgbClr val="E99923"/>
              </a:buClr>
              <a:buSzPct val="100000"/>
              <a:defRPr/>
            </a:pPr>
            <a:r>
              <a:rPr lang="en-US" sz="1600" kern="0" dirty="0">
                <a:solidFill>
                  <a:srgbClr val="464847"/>
                </a:solidFill>
                <a:latin typeface="Helvetica 55 Roman"/>
                <a:sym typeface="Helvetica 55 Roman"/>
              </a:rPr>
              <a:t>P[P</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G]=0.0%	P[P</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P]=</a:t>
            </a:r>
            <a:r>
              <a:rPr lang="en-US" sz="1600" b="1" kern="0" dirty="0">
                <a:solidFill>
                  <a:srgbClr val="8FC146">
                    <a:lumMod val="75000"/>
                  </a:srgbClr>
                </a:solidFill>
                <a:latin typeface="Helvetica 55 Roman"/>
                <a:sym typeface="Helvetica 55 Roman"/>
              </a:rPr>
              <a:t>0.0%</a:t>
            </a:r>
            <a:r>
              <a:rPr lang="en-US" sz="1600" kern="0" dirty="0">
                <a:solidFill>
                  <a:srgbClr val="464847"/>
                </a:solidFill>
                <a:latin typeface="Helvetica 55 Roman"/>
                <a:sym typeface="Helvetica 55 Roman"/>
              </a:rPr>
              <a:t>	</a:t>
            </a:r>
            <a:r>
              <a:rPr lang="en-US" sz="1600" b="1" kern="0" dirty="0">
                <a:solidFill>
                  <a:srgbClr val="464847"/>
                </a:solidFill>
                <a:latin typeface="Helvetica 55 Roman"/>
                <a:sym typeface="Helvetica 55 Roman"/>
              </a:rPr>
              <a:t>P[P</a:t>
            </a:r>
            <a:r>
              <a:rPr lang="en-US" sz="1600" b="1" kern="0" dirty="0">
                <a:solidFill>
                  <a:srgbClr val="464847"/>
                </a:solidFill>
                <a:latin typeface="Times New Roman"/>
                <a:cs typeface="Times New Roman"/>
                <a:sym typeface="Helvetica 55 Roman"/>
              </a:rPr>
              <a:t> → </a:t>
            </a:r>
            <a:r>
              <a:rPr lang="en-US" sz="1600" b="1" kern="0" dirty="0">
                <a:solidFill>
                  <a:srgbClr val="464847"/>
                </a:solidFill>
                <a:latin typeface="Helvetica 55 Roman"/>
                <a:sym typeface="Helvetica 55 Roman"/>
              </a:rPr>
              <a:t>R]=</a:t>
            </a:r>
            <a:r>
              <a:rPr lang="en-US" sz="1600" b="1" kern="0" dirty="0">
                <a:solidFill>
                  <a:srgbClr val="FF0000"/>
                </a:solidFill>
                <a:latin typeface="Helvetica 55 Roman"/>
                <a:sym typeface="Helvetica 55 Roman"/>
              </a:rPr>
              <a:t>100.0%</a:t>
            </a:r>
            <a:r>
              <a:rPr lang="en-US" sz="1600" kern="0" dirty="0">
                <a:solidFill>
                  <a:srgbClr val="464847"/>
                </a:solidFill>
                <a:latin typeface="Helvetica 55 Roman"/>
                <a:sym typeface="Helvetica 55 Roman"/>
              </a:rPr>
              <a:t>	P[P</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X]=0.0%</a:t>
            </a:r>
          </a:p>
          <a:p>
            <a:pPr marL="839788" lvl="1" indent="-382588" eaLnBrk="0" hangingPunct="0">
              <a:spcBef>
                <a:spcPts val="300"/>
              </a:spcBef>
              <a:buClr>
                <a:srgbClr val="E99923"/>
              </a:buClr>
              <a:buSzPct val="100000"/>
              <a:defRPr/>
            </a:pPr>
            <a:r>
              <a:rPr lang="en-US" sz="1600" kern="0" dirty="0">
                <a:solidFill>
                  <a:srgbClr val="464847"/>
                </a:solidFill>
                <a:latin typeface="Helvetica 55 Roman"/>
                <a:sym typeface="Helvetica 55 Roman"/>
              </a:rPr>
              <a:t>P[R</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G]=0.0%	P[R</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P]=0.0%	</a:t>
            </a:r>
            <a:r>
              <a:rPr lang="en-US" sz="1600" b="1" kern="0" dirty="0">
                <a:solidFill>
                  <a:srgbClr val="464847"/>
                </a:solidFill>
                <a:latin typeface="Helvetica 55 Roman"/>
                <a:sym typeface="Helvetica 55 Roman"/>
              </a:rPr>
              <a:t>P[R</a:t>
            </a:r>
            <a:r>
              <a:rPr lang="en-US" sz="1600" b="1" kern="0" dirty="0">
                <a:solidFill>
                  <a:srgbClr val="464847"/>
                </a:solidFill>
                <a:latin typeface="Times New Roman"/>
                <a:cs typeface="Times New Roman"/>
                <a:sym typeface="Helvetica 55 Roman"/>
              </a:rPr>
              <a:t> → </a:t>
            </a:r>
            <a:r>
              <a:rPr lang="en-US" sz="1600" b="1" kern="0" dirty="0">
                <a:solidFill>
                  <a:srgbClr val="464847"/>
                </a:solidFill>
                <a:latin typeface="Helvetica 55 Roman"/>
                <a:sym typeface="Helvetica 55 Roman"/>
              </a:rPr>
              <a:t>R]=</a:t>
            </a:r>
            <a:r>
              <a:rPr lang="en-US" sz="1600" b="1" kern="0" dirty="0">
                <a:solidFill>
                  <a:srgbClr val="8FC146">
                    <a:lumMod val="75000"/>
                  </a:srgbClr>
                </a:solidFill>
                <a:latin typeface="Helvetica 55 Roman"/>
                <a:sym typeface="Helvetica 55 Roman"/>
              </a:rPr>
              <a:t>100.0%</a:t>
            </a:r>
            <a:r>
              <a:rPr lang="en-US" sz="1600" kern="0" dirty="0">
                <a:solidFill>
                  <a:srgbClr val="464847"/>
                </a:solidFill>
                <a:latin typeface="Helvetica 55 Roman"/>
                <a:sym typeface="Helvetica 55 Roman"/>
              </a:rPr>
              <a:t>	P[R</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X]=0.0%</a:t>
            </a:r>
          </a:p>
          <a:p>
            <a:pPr marL="839788" lvl="1" indent="-382588" eaLnBrk="0" hangingPunct="0">
              <a:spcBef>
                <a:spcPts val="300"/>
              </a:spcBef>
              <a:buClr>
                <a:srgbClr val="E99923"/>
              </a:buClr>
              <a:buSzPct val="100000"/>
              <a:defRPr/>
            </a:pPr>
            <a:r>
              <a:rPr lang="en-US" sz="1600" kern="0" dirty="0">
                <a:solidFill>
                  <a:srgbClr val="464847"/>
                </a:solidFill>
                <a:latin typeface="Helvetica 55 Roman"/>
                <a:sym typeface="Helvetica 55 Roman"/>
              </a:rPr>
              <a:t>P[X</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G]=0.0%	P[X</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P]=0.0%	P[X</a:t>
            </a:r>
            <a:r>
              <a:rPr lang="en-US" sz="1600" b="1" kern="0" dirty="0">
                <a:solidFill>
                  <a:srgbClr val="464847"/>
                </a:solidFill>
                <a:latin typeface="Times New Roman"/>
                <a:cs typeface="Times New Roman"/>
                <a:sym typeface="Helvetica 55 Roman"/>
              </a:rPr>
              <a:t> → </a:t>
            </a:r>
            <a:r>
              <a:rPr lang="en-US" sz="1600" kern="0" dirty="0">
                <a:solidFill>
                  <a:srgbClr val="464847"/>
                </a:solidFill>
                <a:latin typeface="Helvetica 55 Roman"/>
                <a:sym typeface="Helvetica 55 Roman"/>
              </a:rPr>
              <a:t>R]=0.0%	</a:t>
            </a:r>
            <a:r>
              <a:rPr lang="en-US" sz="1600" b="1" kern="0" dirty="0">
                <a:solidFill>
                  <a:srgbClr val="464847"/>
                </a:solidFill>
                <a:latin typeface="Helvetica 55 Roman"/>
                <a:sym typeface="Helvetica 55 Roman"/>
              </a:rPr>
              <a:t>P[X</a:t>
            </a:r>
            <a:r>
              <a:rPr lang="en-US" sz="1600" b="1" kern="0" dirty="0">
                <a:solidFill>
                  <a:srgbClr val="464847"/>
                </a:solidFill>
                <a:latin typeface="Times New Roman"/>
                <a:cs typeface="Times New Roman"/>
                <a:sym typeface="Helvetica 55 Roman"/>
              </a:rPr>
              <a:t> → </a:t>
            </a:r>
            <a:r>
              <a:rPr lang="en-US" sz="1600" b="1" kern="0" dirty="0">
                <a:solidFill>
                  <a:srgbClr val="464847"/>
                </a:solidFill>
                <a:latin typeface="Helvetica 55 Roman"/>
                <a:sym typeface="Helvetica 55 Roman"/>
              </a:rPr>
              <a:t>X]=</a:t>
            </a:r>
            <a:r>
              <a:rPr lang="en-US" sz="1600" b="1" kern="0" dirty="0">
                <a:solidFill>
                  <a:srgbClr val="8FC146">
                    <a:lumMod val="75000"/>
                  </a:srgbClr>
                </a:solidFill>
                <a:latin typeface="Helvetica 55 Roman"/>
                <a:sym typeface="Helvetica 55 Roman"/>
              </a:rPr>
              <a:t>100.0%</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75" y="3849712"/>
            <a:ext cx="8024813" cy="2387600"/>
          </a:xfrm>
        </p:spPr>
        <p:txBody>
          <a:bodyPr/>
          <a:lstStyle/>
          <a:p>
            <a:pPr>
              <a:defRPr/>
            </a:pPr>
            <a:r>
              <a:rPr lang="en-US" sz="2000" smtClean="0"/>
              <a:t>When spammer says G, it is </a:t>
            </a:r>
            <a:r>
              <a:rPr lang="en-US" sz="2000" b="1" smtClean="0"/>
              <a:t>25% G, 25% P, 25% R, 25% X</a:t>
            </a:r>
          </a:p>
          <a:p>
            <a:pPr>
              <a:defRPr/>
            </a:pPr>
            <a:r>
              <a:rPr lang="en-US" sz="2000" smtClean="0">
                <a:solidFill>
                  <a:schemeClr val="bg1">
                    <a:lumMod val="75000"/>
                  </a:schemeClr>
                </a:solidFill>
              </a:rPr>
              <a:t>When spammer says P, it is </a:t>
            </a:r>
            <a:r>
              <a:rPr lang="en-US" sz="2000" b="1" smtClean="0">
                <a:solidFill>
                  <a:schemeClr val="bg1">
                    <a:lumMod val="75000"/>
                  </a:schemeClr>
                </a:solidFill>
              </a:rPr>
              <a:t>25% G, 25% P, 25% R, 25% X</a:t>
            </a:r>
          </a:p>
          <a:p>
            <a:pPr>
              <a:defRPr/>
            </a:pPr>
            <a:r>
              <a:rPr lang="en-US" sz="2000" smtClean="0">
                <a:solidFill>
                  <a:schemeClr val="bg1">
                    <a:lumMod val="75000"/>
                  </a:schemeClr>
                </a:solidFill>
              </a:rPr>
              <a:t>When spammer says R, it is </a:t>
            </a:r>
            <a:r>
              <a:rPr lang="en-US" sz="2000" b="1" smtClean="0">
                <a:solidFill>
                  <a:schemeClr val="bg1">
                    <a:lumMod val="75000"/>
                  </a:schemeClr>
                </a:solidFill>
              </a:rPr>
              <a:t>25% G, 25% P, 25% R, 25% X</a:t>
            </a:r>
          </a:p>
          <a:p>
            <a:pPr>
              <a:defRPr/>
            </a:pPr>
            <a:r>
              <a:rPr lang="en-US" sz="2000" smtClean="0">
                <a:solidFill>
                  <a:schemeClr val="bg1">
                    <a:lumMod val="75000"/>
                  </a:schemeClr>
                </a:solidFill>
              </a:rPr>
              <a:t>When spammer says X, it is </a:t>
            </a:r>
            <a:r>
              <a:rPr lang="en-US" sz="2000" b="1" smtClean="0">
                <a:solidFill>
                  <a:schemeClr val="bg1">
                    <a:lumMod val="75000"/>
                  </a:schemeClr>
                </a:solidFill>
              </a:rPr>
              <a:t>25% G, 25% P, 25% R, 25% X</a:t>
            </a:r>
          </a:p>
          <a:p>
            <a:pPr>
              <a:buFont typeface="Wingdings" pitchFamily="2" charset="2"/>
              <a:buNone/>
              <a:defRPr/>
            </a:pPr>
            <a:r>
              <a:rPr lang="en-US" sz="1600" smtClean="0"/>
              <a:t>[note: assume equal priors]</a:t>
            </a:r>
          </a:p>
          <a:p>
            <a:pPr>
              <a:defRPr/>
            </a:pPr>
            <a:endParaRPr lang="en-US" sz="2000" b="1" smtClean="0"/>
          </a:p>
          <a:p>
            <a:pPr>
              <a:buFont typeface="Wingdings" pitchFamily="2" charset="2"/>
              <a:buNone/>
              <a:defRPr/>
            </a:pPr>
            <a:r>
              <a:rPr lang="en-US" sz="2000" b="1" smtClean="0"/>
              <a:t>The results are highly ambiguous. No information provided!</a:t>
            </a:r>
          </a:p>
          <a:p>
            <a:pPr>
              <a:buFont typeface="Wingdings" pitchFamily="2" charset="2"/>
              <a:buNone/>
              <a:defRPr/>
            </a:pPr>
            <a:endParaRPr lang="en-US" sz="2000" b="1" smtClean="0">
              <a:solidFill>
                <a:srgbClr val="FF0000"/>
              </a:solidFill>
            </a:endParaRPr>
          </a:p>
          <a:p>
            <a:pPr>
              <a:buFont typeface="Wingdings" pitchFamily="2" charset="2"/>
              <a:buNone/>
              <a:defRPr/>
            </a:pPr>
            <a:endParaRPr lang="en-US" sz="1400" b="1" smtClean="0">
              <a:solidFill>
                <a:schemeClr val="accent1">
                  <a:lumMod val="75000"/>
                </a:schemeClr>
              </a:solidFill>
            </a:endParaRPr>
          </a:p>
          <a:p>
            <a:pPr>
              <a:buFont typeface="Wingdings" pitchFamily="2" charset="2"/>
              <a:buNone/>
              <a:defRPr/>
            </a:pPr>
            <a:endParaRPr lang="en-US" sz="1400" b="1" smtClean="0">
              <a:solidFill>
                <a:srgbClr val="FF0000"/>
              </a:solidFill>
            </a:endParaRPr>
          </a:p>
          <a:p>
            <a:pPr>
              <a:buFont typeface="Wingdings" pitchFamily="2" charset="2"/>
              <a:buNone/>
              <a:defRPr/>
            </a:pPr>
            <a:endParaRPr lang="en-US" sz="1400" b="1">
              <a:solidFill>
                <a:srgbClr val="FF0000"/>
              </a:solidFill>
            </a:endParaRPr>
          </a:p>
        </p:txBody>
      </p:sp>
      <p:sp>
        <p:nvSpPr>
          <p:cNvPr id="5" name="AutoShape 32"/>
          <p:cNvSpPr>
            <a:spLocks/>
          </p:cNvSpPr>
          <p:nvPr/>
        </p:nvSpPr>
        <p:spPr bwMode="auto">
          <a:xfrm>
            <a:off x="179512" y="1604268"/>
            <a:ext cx="8201025" cy="1536700"/>
          </a:xfrm>
          <a:prstGeom prst="roundRect">
            <a:avLst>
              <a:gd name="adj" fmla="val 14157"/>
            </a:avLst>
          </a:prstGeom>
          <a:gradFill rotWithShape="0">
            <a:gsLst>
              <a:gs pos="0">
                <a:schemeClr val="bg1"/>
              </a:gs>
              <a:gs pos="100000">
                <a:schemeClr val="accent6">
                  <a:lumMod val="40000"/>
                  <a:lumOff val="60000"/>
                </a:schemeClr>
              </a:gs>
            </a:gsLst>
            <a:lin ang="5400000" scaled="1"/>
          </a:gradFill>
          <a:ln w="12700">
            <a:solidFill>
              <a:srgbClr val="E99923"/>
            </a:solidFill>
            <a:round/>
            <a:headEnd/>
            <a:tailEnd/>
          </a:ln>
          <a:effectLst>
            <a:outerShdw dist="12700" dir="2700000" algn="ctr" rotWithShape="0">
              <a:schemeClr val="bg2">
                <a:alpha val="75000"/>
              </a:schemeClr>
            </a:outerShdw>
          </a:effectLst>
        </p:spPr>
        <p:txBody>
          <a:bodyPr lIns="0" tIns="0" rIns="0" bIns="0"/>
          <a:lstStyle/>
          <a:p>
            <a:pPr marL="382588" indent="-382588" eaLnBrk="0" hangingPunct="0">
              <a:spcBef>
                <a:spcPts val="300"/>
              </a:spcBef>
              <a:buClr>
                <a:srgbClr val="E99923"/>
              </a:buClr>
              <a:buSzPct val="100000"/>
              <a:defRPr/>
            </a:pPr>
            <a:r>
              <a:rPr lang="en-US" sz="1800" kern="0">
                <a:solidFill>
                  <a:srgbClr val="464847"/>
                </a:solidFill>
                <a:latin typeface="Helvetica 55 Roman"/>
                <a:sym typeface="Helvetica 55 Roman"/>
              </a:rPr>
              <a:t>Error Rates for spammer: ATAMRO447HWJQ</a:t>
            </a:r>
          </a:p>
          <a:p>
            <a:pPr marL="839788" lvl="1" indent="-382588" eaLnBrk="0" hangingPunct="0">
              <a:spcBef>
                <a:spcPts val="300"/>
              </a:spcBef>
              <a:buClr>
                <a:srgbClr val="E99923"/>
              </a:buClr>
              <a:buSzPct val="100000"/>
              <a:defRPr/>
            </a:pPr>
            <a:r>
              <a:rPr lang="en-US" sz="1600" b="1" kern="0">
                <a:solidFill>
                  <a:srgbClr val="464847"/>
                </a:solidFill>
                <a:latin typeface="Helvetica 55 Roman"/>
                <a:sym typeface="Helvetica 55 Roman"/>
              </a:rPr>
              <a:t>P[G</a:t>
            </a:r>
            <a:r>
              <a:rPr lang="en-US" sz="1600" b="1" kern="0">
                <a:solidFill>
                  <a:srgbClr val="464847"/>
                </a:solidFill>
                <a:latin typeface="Times New Roman"/>
                <a:cs typeface="Times New Roman"/>
                <a:sym typeface="Helvetica 55 Roman"/>
              </a:rPr>
              <a:t> → </a:t>
            </a:r>
            <a:r>
              <a:rPr lang="en-US" sz="1600" b="1" kern="0">
                <a:solidFill>
                  <a:srgbClr val="464847"/>
                </a:solidFill>
                <a:latin typeface="Helvetica 55 Roman"/>
                <a:sym typeface="Helvetica 55 Roman"/>
              </a:rPr>
              <a:t>G]=</a:t>
            </a:r>
            <a:r>
              <a:rPr lang="en-US" sz="1600" b="1" kern="0">
                <a:solidFill>
                  <a:srgbClr val="8FC146">
                    <a:lumMod val="75000"/>
                  </a:srgbClr>
                </a:solidFill>
                <a:latin typeface="Helvetica 55 Roman"/>
                <a:sym typeface="Helvetica 55 Roman"/>
              </a:rPr>
              <a:t>100.0%</a:t>
            </a:r>
            <a:r>
              <a:rPr lang="en-US" sz="1600" b="1" kern="0">
                <a:solidFill>
                  <a:srgbClr val="464847"/>
                </a:solidFill>
                <a:latin typeface="Helvetica 55 Roman"/>
                <a:sym typeface="Helvetica 55 Roman"/>
              </a:rPr>
              <a:t>	</a:t>
            </a:r>
            <a:r>
              <a:rPr lang="en-US" sz="1600" kern="0">
                <a:solidFill>
                  <a:srgbClr val="464847"/>
                </a:solidFill>
                <a:latin typeface="Helvetica 55 Roman"/>
                <a:sym typeface="Helvetica 55 Roman"/>
              </a:rPr>
              <a:t>P[G</a:t>
            </a:r>
            <a:r>
              <a:rPr lang="en-US" sz="1600" kern="0">
                <a:solidFill>
                  <a:srgbClr val="464847"/>
                </a:solidFill>
                <a:latin typeface="Times New Roman"/>
                <a:cs typeface="Times New Roman"/>
                <a:sym typeface="Helvetica 55 Roman"/>
              </a:rPr>
              <a:t> → </a:t>
            </a:r>
            <a:r>
              <a:rPr lang="en-US" sz="1600" kern="0">
                <a:solidFill>
                  <a:srgbClr val="464847"/>
                </a:solidFill>
                <a:latin typeface="Helvetica 55 Roman"/>
                <a:sym typeface="Helvetica 55 Roman"/>
              </a:rPr>
              <a:t>P]=0.0% 	P[G</a:t>
            </a:r>
            <a:r>
              <a:rPr lang="en-US" sz="1600" b="1" kern="0">
                <a:solidFill>
                  <a:srgbClr val="464847"/>
                </a:solidFill>
                <a:latin typeface="Times New Roman"/>
                <a:cs typeface="Times New Roman"/>
                <a:sym typeface="Helvetica 55 Roman"/>
              </a:rPr>
              <a:t> → </a:t>
            </a:r>
            <a:r>
              <a:rPr lang="en-US" sz="1600" kern="0">
                <a:solidFill>
                  <a:srgbClr val="464847"/>
                </a:solidFill>
                <a:latin typeface="Helvetica 55 Roman"/>
                <a:sym typeface="Helvetica 55 Roman"/>
              </a:rPr>
              <a:t>R]=0.0%	P[G</a:t>
            </a:r>
            <a:r>
              <a:rPr lang="en-US" sz="1600" b="1" kern="0">
                <a:solidFill>
                  <a:srgbClr val="464847"/>
                </a:solidFill>
                <a:latin typeface="Times New Roman"/>
                <a:cs typeface="Times New Roman"/>
                <a:sym typeface="Helvetica 55 Roman"/>
              </a:rPr>
              <a:t> → </a:t>
            </a:r>
            <a:r>
              <a:rPr lang="en-US" sz="1600" kern="0">
                <a:solidFill>
                  <a:srgbClr val="464847"/>
                </a:solidFill>
                <a:latin typeface="Helvetica 55 Roman"/>
                <a:sym typeface="Helvetica 55 Roman"/>
              </a:rPr>
              <a:t>X]=0.0%</a:t>
            </a:r>
          </a:p>
          <a:p>
            <a:pPr marL="839788" lvl="1" indent="-382588" eaLnBrk="0" hangingPunct="0">
              <a:spcBef>
                <a:spcPts val="300"/>
              </a:spcBef>
              <a:buClr>
                <a:srgbClr val="E99923"/>
              </a:buClr>
              <a:buSzPct val="100000"/>
              <a:defRPr/>
            </a:pPr>
            <a:r>
              <a:rPr lang="en-US" sz="1600" b="1" kern="0">
                <a:solidFill>
                  <a:srgbClr val="464847"/>
                </a:solidFill>
                <a:latin typeface="Helvetica 55 Roman"/>
                <a:sym typeface="Helvetica 55 Roman"/>
              </a:rPr>
              <a:t>P[P</a:t>
            </a:r>
            <a:r>
              <a:rPr lang="en-US" sz="1600" b="1" kern="0">
                <a:solidFill>
                  <a:srgbClr val="464847"/>
                </a:solidFill>
                <a:latin typeface="Times New Roman"/>
                <a:cs typeface="Times New Roman"/>
                <a:sym typeface="Helvetica 55 Roman"/>
              </a:rPr>
              <a:t> → </a:t>
            </a:r>
            <a:r>
              <a:rPr lang="en-US" sz="1600" b="1" kern="0">
                <a:solidFill>
                  <a:srgbClr val="464847"/>
                </a:solidFill>
                <a:latin typeface="Helvetica 55 Roman"/>
                <a:sym typeface="Helvetica 55 Roman"/>
              </a:rPr>
              <a:t>G]=</a:t>
            </a:r>
            <a:r>
              <a:rPr lang="en-US" sz="1600" b="1" kern="0">
                <a:solidFill>
                  <a:srgbClr val="FF0000"/>
                </a:solidFill>
                <a:latin typeface="Helvetica 55 Roman"/>
                <a:sym typeface="Helvetica 55 Roman"/>
              </a:rPr>
              <a:t>100.0% </a:t>
            </a:r>
            <a:r>
              <a:rPr lang="en-US" sz="1600" kern="0">
                <a:solidFill>
                  <a:srgbClr val="464847"/>
                </a:solidFill>
                <a:latin typeface="Helvetica 55 Roman"/>
                <a:sym typeface="Helvetica 55 Roman"/>
              </a:rPr>
              <a:t>	</a:t>
            </a:r>
            <a:r>
              <a:rPr lang="en-US" sz="1600" b="1" kern="0">
                <a:solidFill>
                  <a:srgbClr val="464847"/>
                </a:solidFill>
                <a:latin typeface="Helvetica 55 Roman"/>
                <a:sym typeface="Helvetica 55 Roman"/>
              </a:rPr>
              <a:t>P[P</a:t>
            </a:r>
            <a:r>
              <a:rPr lang="en-US" sz="1600" b="1" kern="0">
                <a:solidFill>
                  <a:srgbClr val="464847"/>
                </a:solidFill>
                <a:latin typeface="Times New Roman"/>
                <a:cs typeface="Times New Roman"/>
                <a:sym typeface="Helvetica 55 Roman"/>
              </a:rPr>
              <a:t> → </a:t>
            </a:r>
            <a:r>
              <a:rPr lang="en-US" sz="1600" b="1" kern="0">
                <a:solidFill>
                  <a:srgbClr val="464847"/>
                </a:solidFill>
                <a:latin typeface="Helvetica 55 Roman"/>
                <a:sym typeface="Helvetica 55 Roman"/>
              </a:rPr>
              <a:t>P]=</a:t>
            </a:r>
            <a:r>
              <a:rPr lang="en-US" sz="1600" b="1" kern="0">
                <a:solidFill>
                  <a:schemeClr val="accent5">
                    <a:lumMod val="50000"/>
                  </a:schemeClr>
                </a:solidFill>
                <a:latin typeface="Helvetica 55 Roman"/>
                <a:sym typeface="Helvetica 55 Roman"/>
              </a:rPr>
              <a:t>0.0%</a:t>
            </a:r>
            <a:r>
              <a:rPr lang="en-US" sz="1600" b="1" kern="0">
                <a:solidFill>
                  <a:srgbClr val="464847"/>
                </a:solidFill>
                <a:latin typeface="Helvetica 55 Roman"/>
                <a:sym typeface="Helvetica 55 Roman"/>
              </a:rPr>
              <a:t> </a:t>
            </a:r>
            <a:r>
              <a:rPr lang="en-US" sz="1600" kern="0">
                <a:solidFill>
                  <a:srgbClr val="464847"/>
                </a:solidFill>
                <a:latin typeface="Helvetica 55 Roman"/>
                <a:sym typeface="Helvetica 55 Roman"/>
              </a:rPr>
              <a:t>	P[P</a:t>
            </a:r>
            <a:r>
              <a:rPr lang="en-US" sz="1600" kern="0">
                <a:solidFill>
                  <a:srgbClr val="464847"/>
                </a:solidFill>
                <a:latin typeface="Times New Roman"/>
                <a:cs typeface="Times New Roman"/>
                <a:sym typeface="Helvetica 55 Roman"/>
              </a:rPr>
              <a:t> → </a:t>
            </a:r>
            <a:r>
              <a:rPr lang="en-US" sz="1600" kern="0">
                <a:solidFill>
                  <a:srgbClr val="464847"/>
                </a:solidFill>
                <a:latin typeface="Helvetica 55 Roman"/>
                <a:sym typeface="Helvetica 55 Roman"/>
              </a:rPr>
              <a:t>R]=0.0% 	P[P</a:t>
            </a:r>
            <a:r>
              <a:rPr lang="en-US" sz="1600" b="1" kern="0">
                <a:solidFill>
                  <a:srgbClr val="464847"/>
                </a:solidFill>
                <a:latin typeface="Times New Roman"/>
                <a:cs typeface="Times New Roman"/>
                <a:sym typeface="Helvetica 55 Roman"/>
              </a:rPr>
              <a:t> → </a:t>
            </a:r>
            <a:r>
              <a:rPr lang="en-US" sz="1600" kern="0">
                <a:solidFill>
                  <a:srgbClr val="464847"/>
                </a:solidFill>
                <a:latin typeface="Helvetica 55 Roman"/>
                <a:sym typeface="Helvetica 55 Roman"/>
              </a:rPr>
              <a:t>X]=0.0%</a:t>
            </a:r>
          </a:p>
          <a:p>
            <a:pPr marL="839788" lvl="1" indent="-382588" eaLnBrk="0" hangingPunct="0">
              <a:spcBef>
                <a:spcPts val="300"/>
              </a:spcBef>
              <a:buClr>
                <a:srgbClr val="E99923"/>
              </a:buClr>
              <a:buSzPct val="100000"/>
              <a:defRPr/>
            </a:pPr>
            <a:r>
              <a:rPr lang="en-US" sz="1600" b="1" kern="0">
                <a:solidFill>
                  <a:srgbClr val="464847"/>
                </a:solidFill>
                <a:latin typeface="Helvetica 55 Roman"/>
                <a:sym typeface="Helvetica 55 Roman"/>
              </a:rPr>
              <a:t>P[R</a:t>
            </a:r>
            <a:r>
              <a:rPr lang="en-US" sz="1600" b="1" kern="0">
                <a:solidFill>
                  <a:srgbClr val="464847"/>
                </a:solidFill>
                <a:latin typeface="Times New Roman"/>
                <a:cs typeface="Times New Roman"/>
                <a:sym typeface="Helvetica 55 Roman"/>
              </a:rPr>
              <a:t> → </a:t>
            </a:r>
            <a:r>
              <a:rPr lang="en-US" sz="1600" b="1" kern="0">
                <a:solidFill>
                  <a:srgbClr val="464847"/>
                </a:solidFill>
                <a:latin typeface="Helvetica 55 Roman"/>
                <a:sym typeface="Helvetica 55 Roman"/>
              </a:rPr>
              <a:t>G]=</a:t>
            </a:r>
            <a:r>
              <a:rPr lang="en-US" sz="1600" b="1" kern="0">
                <a:solidFill>
                  <a:srgbClr val="FF0000"/>
                </a:solidFill>
                <a:latin typeface="Helvetica 55 Roman"/>
                <a:sym typeface="Helvetica 55 Roman"/>
              </a:rPr>
              <a:t>100.0% </a:t>
            </a:r>
            <a:r>
              <a:rPr lang="en-US" sz="1600" kern="0">
                <a:solidFill>
                  <a:srgbClr val="464847"/>
                </a:solidFill>
                <a:latin typeface="Helvetica 55 Roman"/>
                <a:sym typeface="Helvetica 55 Roman"/>
              </a:rPr>
              <a:t>	P[R</a:t>
            </a:r>
            <a:r>
              <a:rPr lang="en-US" sz="1600" b="1" kern="0">
                <a:solidFill>
                  <a:srgbClr val="464847"/>
                </a:solidFill>
                <a:latin typeface="Times New Roman"/>
                <a:cs typeface="Times New Roman"/>
                <a:sym typeface="Helvetica 55 Roman"/>
              </a:rPr>
              <a:t> → </a:t>
            </a:r>
            <a:r>
              <a:rPr lang="en-US" sz="1600" kern="0">
                <a:solidFill>
                  <a:srgbClr val="464847"/>
                </a:solidFill>
                <a:latin typeface="Helvetica 55 Roman"/>
                <a:sym typeface="Helvetica 55 Roman"/>
              </a:rPr>
              <a:t>P]=0.0%	</a:t>
            </a:r>
            <a:r>
              <a:rPr lang="en-US" sz="1600" b="1" kern="0">
                <a:solidFill>
                  <a:srgbClr val="464847"/>
                </a:solidFill>
                <a:latin typeface="Helvetica 55 Roman"/>
                <a:sym typeface="Helvetica 55 Roman"/>
              </a:rPr>
              <a:t>P[R</a:t>
            </a:r>
            <a:r>
              <a:rPr lang="en-US" sz="1600" b="1" kern="0">
                <a:solidFill>
                  <a:srgbClr val="464847"/>
                </a:solidFill>
                <a:latin typeface="Times New Roman"/>
                <a:cs typeface="Times New Roman"/>
                <a:sym typeface="Helvetica 55 Roman"/>
              </a:rPr>
              <a:t> → </a:t>
            </a:r>
            <a:r>
              <a:rPr lang="en-US" sz="1600" b="1" kern="0">
                <a:solidFill>
                  <a:srgbClr val="464847"/>
                </a:solidFill>
                <a:latin typeface="Helvetica 55 Roman"/>
                <a:sym typeface="Helvetica 55 Roman"/>
              </a:rPr>
              <a:t>R]=</a:t>
            </a:r>
            <a:r>
              <a:rPr lang="en-US" sz="1600" b="1" kern="0">
                <a:solidFill>
                  <a:schemeClr val="accent5">
                    <a:lumMod val="50000"/>
                  </a:schemeClr>
                </a:solidFill>
                <a:latin typeface="Helvetica 55 Roman"/>
                <a:sym typeface="Helvetica 55 Roman"/>
              </a:rPr>
              <a:t>0.0%</a:t>
            </a:r>
            <a:r>
              <a:rPr lang="en-US" sz="1600" b="1" kern="0">
                <a:solidFill>
                  <a:srgbClr val="464847"/>
                </a:solidFill>
                <a:latin typeface="Helvetica 55 Roman"/>
                <a:sym typeface="Helvetica 55 Roman"/>
              </a:rPr>
              <a:t> </a:t>
            </a:r>
            <a:r>
              <a:rPr lang="en-US" sz="1600" kern="0">
                <a:solidFill>
                  <a:srgbClr val="464847"/>
                </a:solidFill>
                <a:latin typeface="Helvetica 55 Roman"/>
                <a:sym typeface="Helvetica 55 Roman"/>
              </a:rPr>
              <a:t>	P[R</a:t>
            </a:r>
            <a:r>
              <a:rPr lang="en-US" sz="1600" b="1" kern="0">
                <a:solidFill>
                  <a:srgbClr val="464847"/>
                </a:solidFill>
                <a:latin typeface="Times New Roman"/>
                <a:cs typeface="Times New Roman"/>
                <a:sym typeface="Helvetica 55 Roman"/>
              </a:rPr>
              <a:t> → </a:t>
            </a:r>
            <a:r>
              <a:rPr lang="en-US" sz="1600" kern="0">
                <a:solidFill>
                  <a:srgbClr val="464847"/>
                </a:solidFill>
                <a:latin typeface="Helvetica 55 Roman"/>
                <a:sym typeface="Helvetica 55 Roman"/>
              </a:rPr>
              <a:t>X]=0.0%</a:t>
            </a:r>
          </a:p>
          <a:p>
            <a:pPr marL="839788" lvl="1" indent="-382588" eaLnBrk="0" hangingPunct="0">
              <a:spcBef>
                <a:spcPts val="300"/>
              </a:spcBef>
              <a:buClr>
                <a:srgbClr val="E99923"/>
              </a:buClr>
              <a:buSzPct val="100000"/>
              <a:defRPr/>
            </a:pPr>
            <a:r>
              <a:rPr lang="en-US" sz="1600" b="1" kern="0">
                <a:solidFill>
                  <a:srgbClr val="464847"/>
                </a:solidFill>
                <a:latin typeface="Helvetica 55 Roman"/>
                <a:sym typeface="Helvetica 55 Roman"/>
              </a:rPr>
              <a:t>P[X</a:t>
            </a:r>
            <a:r>
              <a:rPr lang="en-US" sz="1600" b="1" kern="0">
                <a:solidFill>
                  <a:srgbClr val="464847"/>
                </a:solidFill>
                <a:latin typeface="Times New Roman"/>
                <a:cs typeface="Times New Roman"/>
                <a:sym typeface="Helvetica 55 Roman"/>
              </a:rPr>
              <a:t> → </a:t>
            </a:r>
            <a:r>
              <a:rPr lang="en-US" sz="1600" b="1" kern="0">
                <a:solidFill>
                  <a:srgbClr val="464847"/>
                </a:solidFill>
                <a:latin typeface="Helvetica 55 Roman"/>
                <a:sym typeface="Helvetica 55 Roman"/>
              </a:rPr>
              <a:t>G]=</a:t>
            </a:r>
            <a:r>
              <a:rPr lang="en-US" sz="1600" b="1" kern="0">
                <a:solidFill>
                  <a:srgbClr val="FF0000"/>
                </a:solidFill>
                <a:latin typeface="Helvetica 55 Roman"/>
                <a:sym typeface="Helvetica 55 Roman"/>
              </a:rPr>
              <a:t>100.0% </a:t>
            </a:r>
            <a:r>
              <a:rPr lang="en-US" sz="1600" kern="0">
                <a:solidFill>
                  <a:srgbClr val="464847"/>
                </a:solidFill>
                <a:latin typeface="Helvetica 55 Roman"/>
                <a:sym typeface="Helvetica 55 Roman"/>
              </a:rPr>
              <a:t>	P[X</a:t>
            </a:r>
            <a:r>
              <a:rPr lang="en-US" sz="1600" b="1" kern="0">
                <a:solidFill>
                  <a:srgbClr val="464847"/>
                </a:solidFill>
                <a:latin typeface="Times New Roman"/>
                <a:cs typeface="Times New Roman"/>
                <a:sym typeface="Helvetica 55 Roman"/>
              </a:rPr>
              <a:t> → </a:t>
            </a:r>
            <a:r>
              <a:rPr lang="en-US" sz="1600" kern="0">
                <a:solidFill>
                  <a:srgbClr val="464847"/>
                </a:solidFill>
                <a:latin typeface="Helvetica 55 Roman"/>
                <a:sym typeface="Helvetica 55 Roman"/>
              </a:rPr>
              <a:t>P]=0.0%	P[X</a:t>
            </a:r>
            <a:r>
              <a:rPr lang="en-US" sz="1600" b="1" kern="0">
                <a:solidFill>
                  <a:srgbClr val="464847"/>
                </a:solidFill>
                <a:latin typeface="Times New Roman"/>
                <a:cs typeface="Times New Roman"/>
                <a:sym typeface="Helvetica 55 Roman"/>
              </a:rPr>
              <a:t> → </a:t>
            </a:r>
            <a:r>
              <a:rPr lang="en-US" sz="1600" kern="0">
                <a:solidFill>
                  <a:srgbClr val="464847"/>
                </a:solidFill>
                <a:latin typeface="Helvetica 55 Roman"/>
                <a:sym typeface="Helvetica 55 Roman"/>
              </a:rPr>
              <a:t>R]=0.0%	</a:t>
            </a:r>
            <a:r>
              <a:rPr lang="en-US" sz="1600" b="1" kern="0">
                <a:solidFill>
                  <a:srgbClr val="464847"/>
                </a:solidFill>
                <a:latin typeface="Helvetica 55 Roman"/>
                <a:sym typeface="Helvetica 55 Roman"/>
              </a:rPr>
              <a:t>P[X</a:t>
            </a:r>
            <a:r>
              <a:rPr lang="en-US" sz="1600" b="1" kern="0">
                <a:solidFill>
                  <a:srgbClr val="464847"/>
                </a:solidFill>
                <a:latin typeface="Times New Roman"/>
                <a:cs typeface="Times New Roman"/>
                <a:sym typeface="Helvetica 55 Roman"/>
              </a:rPr>
              <a:t> → </a:t>
            </a:r>
            <a:r>
              <a:rPr lang="en-US" sz="1600" b="1" kern="0">
                <a:solidFill>
                  <a:srgbClr val="464847"/>
                </a:solidFill>
                <a:latin typeface="Helvetica 55 Roman"/>
                <a:sym typeface="Helvetica 55 Roman"/>
              </a:rPr>
              <a:t>X]=</a:t>
            </a:r>
            <a:r>
              <a:rPr lang="en-US" sz="1600" b="1" kern="0">
                <a:solidFill>
                  <a:schemeClr val="accent5">
                    <a:lumMod val="50000"/>
                  </a:schemeClr>
                </a:solidFill>
                <a:latin typeface="Helvetica 55 Roman"/>
                <a:sym typeface="Helvetica 55 Roman"/>
              </a:rPr>
              <a:t>0.0%</a:t>
            </a:r>
          </a:p>
        </p:txBody>
      </p:sp>
      <p:sp>
        <p:nvSpPr>
          <p:cNvPr id="6" name="Title 5"/>
          <p:cNvSpPr>
            <a:spLocks noGrp="1"/>
          </p:cNvSpPr>
          <p:nvPr>
            <p:ph type="title"/>
          </p:nvPr>
        </p:nvSpPr>
        <p:spPr/>
        <p:txBody>
          <a:bodyPr/>
          <a:lstStyle/>
          <a:p>
            <a:endParaRPr lang="en-US"/>
          </a:p>
        </p:txBody>
      </p:sp>
      <p:sp>
        <p:nvSpPr>
          <p:cNvPr id="7" name="Title 1"/>
          <p:cNvSpPr txBox="1">
            <a:spLocks/>
          </p:cNvSpPr>
          <p:nvPr/>
        </p:nvSpPr>
        <p:spPr bwMode="auto">
          <a:xfrm>
            <a:off x="755576" y="144016"/>
            <a:ext cx="8136904" cy="1340768"/>
          </a:xfrm>
          <a:prstGeom prst="roundRect">
            <a:avLst>
              <a:gd name="adj" fmla="val 21667"/>
            </a:avLst>
          </a:prstGeom>
          <a:solidFill>
            <a:schemeClr val="bg1"/>
          </a:solidFill>
          <a:ln w="9525">
            <a:noFill/>
            <a:round/>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3600" b="1" i="0" u="none" strike="noStrike" kern="0" cap="none" spc="0" normalizeH="0" baseline="0" noProof="0" smtClean="0">
                <a:ln>
                  <a:noFill/>
                </a:ln>
                <a:solidFill>
                  <a:schemeClr val="tx2"/>
                </a:solidFill>
                <a:effectLst/>
                <a:uLnTx/>
                <a:uFillTx/>
                <a:latin typeface="+mj-lt"/>
                <a:ea typeface="ＭＳ Ｐゴシック" pitchFamily="-65" charset="-128"/>
                <a:cs typeface="ＭＳ Ｐゴシック" pitchFamily="-65" charset="-128"/>
              </a:rPr>
              <a:t>Solution: Reverse errors first, compute error rate afterwards</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txBox="1">
            <a:spLocks/>
          </p:cNvSpPr>
          <p:nvPr/>
        </p:nvSpPr>
        <p:spPr>
          <a:xfrm>
            <a:off x="1043608" y="4869160"/>
            <a:ext cx="4349824" cy="381000"/>
          </a:xfrm>
          <a:prstGeom prst="rect">
            <a:avLst/>
          </a:prstGeom>
        </p:spPr>
        <p:txBody>
          <a:bodyPr/>
          <a:lstStyle/>
          <a:p>
            <a:pPr marL="342900" indent="-342900">
              <a:spcBef>
                <a:spcPct val="20000"/>
              </a:spcBef>
              <a:defRPr/>
            </a:pPr>
            <a:r>
              <a:rPr lang="en-US"/>
              <a:t>[***Assume equal misclassification costs]</a:t>
            </a:r>
          </a:p>
        </p:txBody>
      </p:sp>
      <p:sp>
        <p:nvSpPr>
          <p:cNvPr id="10" name="Rectangle 9"/>
          <p:cNvSpPr/>
          <p:nvPr/>
        </p:nvSpPr>
        <p:spPr>
          <a:xfrm>
            <a:off x="971600" y="2204864"/>
            <a:ext cx="7813375" cy="997196"/>
          </a:xfrm>
          <a:prstGeom prst="rect">
            <a:avLst/>
          </a:prstGeom>
        </p:spPr>
        <p:txBody>
          <a:bodyPr wrap="square">
            <a:spAutoFit/>
          </a:bodyPr>
          <a:lstStyle/>
          <a:p>
            <a:pPr marL="285750" indent="-285750" defTabSz="3657600">
              <a:lnSpc>
                <a:spcPct val="115000"/>
              </a:lnSpc>
              <a:spcAft>
                <a:spcPct val="15000"/>
              </a:spcAft>
              <a:buClr>
                <a:srgbClr val="7030A0"/>
              </a:buClr>
              <a:buSzPct val="100000"/>
              <a:buFont typeface="Arial" pitchFamily="34" charset="0"/>
              <a:buChar char="•"/>
            </a:pPr>
            <a:r>
              <a:rPr lang="en-US" sz="2400" b="1"/>
              <a:t>High </a:t>
            </a:r>
            <a:r>
              <a:rPr lang="en-US" sz="2400" b="1" smtClean="0"/>
              <a:t>cost: </a:t>
            </a:r>
            <a:r>
              <a:rPr lang="en-US" sz="2400" smtClean="0"/>
              <a:t>probability </a:t>
            </a:r>
            <a:r>
              <a:rPr lang="en-US" sz="2400"/>
              <a:t>spread across classes</a:t>
            </a:r>
          </a:p>
          <a:p>
            <a:pPr marL="285750" indent="-285750" defTabSz="3657600">
              <a:lnSpc>
                <a:spcPct val="115000"/>
              </a:lnSpc>
              <a:spcAft>
                <a:spcPct val="15000"/>
              </a:spcAft>
              <a:buClr>
                <a:srgbClr val="7030A0"/>
              </a:buClr>
              <a:buSzPct val="100000"/>
              <a:buFont typeface="Arial" pitchFamily="34" charset="0"/>
              <a:buChar char="•"/>
            </a:pPr>
            <a:r>
              <a:rPr lang="en-US" sz="2400" b="1"/>
              <a:t>Low </a:t>
            </a:r>
            <a:r>
              <a:rPr lang="en-US" sz="2400" b="1" smtClean="0"/>
              <a:t>cost: </a:t>
            </a:r>
            <a:r>
              <a:rPr lang="en-US" sz="2400" smtClean="0"/>
              <a:t>“probability </a:t>
            </a:r>
            <a:r>
              <a:rPr lang="en-US" sz="2400"/>
              <a:t>mass</a:t>
            </a:r>
            <a:r>
              <a:rPr lang="en-US" sz="2000"/>
              <a:t> </a:t>
            </a:r>
            <a:r>
              <a:rPr lang="en-US" sz="2400"/>
              <a:t>concentrated in one class</a:t>
            </a:r>
          </a:p>
        </p:txBody>
      </p:sp>
      <p:sp>
        <p:nvSpPr>
          <p:cNvPr id="2050"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1" name="Rectangle 3"/>
          <p:cNvSpPr>
            <a:spLocks noChangeArrowheads="1"/>
          </p:cNvSpPr>
          <p:nvPr/>
        </p:nvSpPr>
        <p:spPr bwMode="auto">
          <a:xfrm>
            <a:off x="0" y="8345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en-US"/>
          </a:p>
        </p:txBody>
      </p:sp>
      <p:graphicFrame>
        <p:nvGraphicFramePr>
          <p:cNvPr id="16" name="Table 15"/>
          <p:cNvGraphicFramePr>
            <a:graphicFrameLocks noGrp="1"/>
          </p:cNvGraphicFramePr>
          <p:nvPr>
            <p:extLst>
              <p:ext uri="{D42A27DB-BD31-4B8C-83A1-F6EECF244321}">
                <p14:modId xmlns="" xmlns:p14="http://schemas.microsoft.com/office/powerpoint/2010/main" val="924783059"/>
              </p:ext>
            </p:extLst>
          </p:nvPr>
        </p:nvGraphicFramePr>
        <p:xfrm>
          <a:off x="1043608" y="3573016"/>
          <a:ext cx="7713712" cy="1210383"/>
        </p:xfrm>
        <a:graphic>
          <a:graphicData uri="http://schemas.openxmlformats.org/drawingml/2006/table">
            <a:tbl>
              <a:tblPr firstRow="1" bandRow="1">
                <a:tableStyleId>{D27102A9-8310-4765-A935-A1911B00CA55}</a:tableStyleId>
              </a:tblPr>
              <a:tblGrid>
                <a:gridCol w="1928428"/>
                <a:gridCol w="3952324"/>
                <a:gridCol w="1832960"/>
              </a:tblGrid>
              <a:tr h="321749">
                <a:tc>
                  <a:txBody>
                    <a:bodyPr/>
                    <a:lstStyle/>
                    <a:p>
                      <a:r>
                        <a:rPr lang="en-US" sz="1800" dirty="0" smtClean="0">
                          <a:latin typeface="+mn-lt"/>
                        </a:rPr>
                        <a:t>Assigned</a:t>
                      </a:r>
                      <a:r>
                        <a:rPr lang="en-US" sz="1800" baseline="0" dirty="0" smtClean="0">
                          <a:latin typeface="+mn-lt"/>
                        </a:rPr>
                        <a:t> Label</a:t>
                      </a:r>
                      <a:endParaRPr lang="en-US" sz="1800" dirty="0">
                        <a:latin typeface="+mn-lt"/>
                      </a:endParaRPr>
                    </a:p>
                  </a:txBody>
                  <a:tcPr/>
                </a:tc>
                <a:tc>
                  <a:txBody>
                    <a:bodyPr/>
                    <a:lstStyle/>
                    <a:p>
                      <a:r>
                        <a:rPr lang="en-US" sz="1800" smtClean="0">
                          <a:latin typeface="+mn-lt"/>
                        </a:rPr>
                        <a:t>“Soft” Label</a:t>
                      </a:r>
                      <a:endParaRPr lang="en-US" sz="1800">
                        <a:latin typeface="+mn-lt"/>
                      </a:endParaRPr>
                    </a:p>
                  </a:txBody>
                  <a:tcPr/>
                </a:tc>
                <a:tc>
                  <a:txBody>
                    <a:bodyPr/>
                    <a:lstStyle/>
                    <a:p>
                      <a:r>
                        <a:rPr lang="en-US" sz="1800" smtClean="0">
                          <a:latin typeface="+mn-lt"/>
                        </a:rPr>
                        <a:t>Cost</a:t>
                      </a:r>
                      <a:endParaRPr lang="en-US" sz="1800">
                        <a:latin typeface="+mn-lt"/>
                      </a:endParaRPr>
                    </a:p>
                  </a:txBody>
                  <a:tcPr/>
                </a:tc>
              </a:tr>
              <a:tr h="426720">
                <a:tc>
                  <a:txBody>
                    <a:bodyPr/>
                    <a:lstStyle/>
                    <a:p>
                      <a:r>
                        <a:rPr lang="en-US" sz="1800" b="1" dirty="0" smtClean="0">
                          <a:solidFill>
                            <a:srgbClr val="C00000"/>
                          </a:solidFill>
                          <a:latin typeface="+mn-lt"/>
                        </a:rPr>
                        <a:t>Spammer: G</a:t>
                      </a:r>
                      <a:endParaRPr lang="en-US" sz="1800" b="1" dirty="0">
                        <a:solidFill>
                          <a:srgbClr val="C00000"/>
                        </a:solidFill>
                        <a:latin typeface="+mn-lt"/>
                      </a:endParaRPr>
                    </a:p>
                  </a:txBody>
                  <a:tcPr>
                    <a:solidFill>
                      <a:schemeClr val="accent6">
                        <a:lumMod val="40000"/>
                        <a:lumOff val="60000"/>
                        <a:alpha val="20000"/>
                      </a:schemeClr>
                    </a:solidFill>
                  </a:tcPr>
                </a:tc>
                <a:tc>
                  <a:txBody>
                    <a:bodyPr/>
                    <a:lstStyle/>
                    <a:p>
                      <a:r>
                        <a:rPr lang="en-US" sz="1800" b="1" smtClean="0">
                          <a:latin typeface="+mn-lt"/>
                        </a:rPr>
                        <a:t>&lt;</a:t>
                      </a:r>
                      <a:r>
                        <a:rPr lang="en-US" sz="1800" b="1" smtClean="0">
                          <a:solidFill>
                            <a:schemeClr val="accent5">
                              <a:lumMod val="75000"/>
                            </a:schemeClr>
                          </a:solidFill>
                          <a:latin typeface="+mn-lt"/>
                        </a:rPr>
                        <a:t>G</a:t>
                      </a:r>
                      <a:r>
                        <a:rPr lang="en-US" sz="1800" b="1" smtClean="0">
                          <a:latin typeface="+mn-lt"/>
                        </a:rPr>
                        <a:t>: 25%,</a:t>
                      </a:r>
                      <a:r>
                        <a:rPr lang="en-US" sz="1800" b="1" baseline="0" smtClean="0">
                          <a:latin typeface="+mn-lt"/>
                        </a:rPr>
                        <a:t> </a:t>
                      </a:r>
                      <a:r>
                        <a:rPr lang="en-US" sz="1800" b="1" baseline="0" smtClean="0">
                          <a:solidFill>
                            <a:schemeClr val="accent6">
                              <a:lumMod val="75000"/>
                            </a:schemeClr>
                          </a:solidFill>
                          <a:latin typeface="+mn-lt"/>
                        </a:rPr>
                        <a:t>P</a:t>
                      </a:r>
                      <a:r>
                        <a:rPr lang="en-US" sz="1800" b="1" baseline="0" smtClean="0">
                          <a:latin typeface="+mn-lt"/>
                        </a:rPr>
                        <a:t>: 25%, </a:t>
                      </a:r>
                      <a:r>
                        <a:rPr lang="en-US" sz="1800" b="1" baseline="0" smtClean="0">
                          <a:solidFill>
                            <a:srgbClr val="C00000"/>
                          </a:solidFill>
                          <a:latin typeface="+mn-lt"/>
                        </a:rPr>
                        <a:t>R</a:t>
                      </a:r>
                      <a:r>
                        <a:rPr lang="en-US" sz="1800" b="1" baseline="0" smtClean="0">
                          <a:latin typeface="+mn-lt"/>
                        </a:rPr>
                        <a:t>: 25%, </a:t>
                      </a:r>
                      <a:r>
                        <a:rPr lang="en-US" sz="1800" b="1" baseline="0" smtClean="0">
                          <a:solidFill>
                            <a:srgbClr val="FF0000"/>
                          </a:solidFill>
                          <a:latin typeface="+mn-lt"/>
                        </a:rPr>
                        <a:t>X</a:t>
                      </a:r>
                      <a:r>
                        <a:rPr lang="en-US" sz="1800" b="1" baseline="0" smtClean="0">
                          <a:latin typeface="+mn-lt"/>
                        </a:rPr>
                        <a:t>: 25%</a:t>
                      </a:r>
                      <a:r>
                        <a:rPr lang="en-US" sz="1800" b="1" smtClean="0">
                          <a:latin typeface="+mn-lt"/>
                        </a:rPr>
                        <a:t>&gt;</a:t>
                      </a:r>
                      <a:endParaRPr lang="en-US" sz="1800" b="1">
                        <a:latin typeface="+mn-lt"/>
                      </a:endParaRPr>
                    </a:p>
                  </a:txBody>
                  <a:tcPr>
                    <a:solidFill>
                      <a:schemeClr val="accent6">
                        <a:lumMod val="40000"/>
                        <a:lumOff val="60000"/>
                        <a:alpha val="20000"/>
                      </a:schemeClr>
                    </a:solidFill>
                  </a:tcPr>
                </a:tc>
                <a:tc>
                  <a:txBody>
                    <a:bodyPr/>
                    <a:lstStyle/>
                    <a:p>
                      <a:r>
                        <a:rPr lang="en-US" sz="1800" b="1" dirty="0" smtClean="0">
                          <a:solidFill>
                            <a:srgbClr val="FF0000"/>
                          </a:solidFill>
                          <a:latin typeface="+mn-lt"/>
                        </a:rPr>
                        <a:t>0.75</a:t>
                      </a:r>
                      <a:endParaRPr lang="en-US" sz="1800" b="1" dirty="0">
                        <a:solidFill>
                          <a:srgbClr val="FF0000"/>
                        </a:solidFill>
                        <a:latin typeface="+mn-lt"/>
                      </a:endParaRPr>
                    </a:p>
                  </a:txBody>
                  <a:tcPr>
                    <a:solidFill>
                      <a:schemeClr val="accent6">
                        <a:lumMod val="40000"/>
                        <a:lumOff val="60000"/>
                        <a:alpha val="20000"/>
                      </a:schemeClr>
                    </a:solidFill>
                  </a:tcPr>
                </a:tc>
              </a:tr>
              <a:tr h="417903">
                <a:tc>
                  <a:txBody>
                    <a:bodyPr/>
                    <a:lstStyle/>
                    <a:p>
                      <a:r>
                        <a:rPr lang="en-US" sz="1800" b="1" dirty="0" smtClean="0">
                          <a:solidFill>
                            <a:schemeClr val="accent2">
                              <a:lumMod val="50000"/>
                            </a:schemeClr>
                          </a:solidFill>
                          <a:latin typeface="+mn-lt"/>
                        </a:rPr>
                        <a:t>Good</a:t>
                      </a:r>
                      <a:r>
                        <a:rPr lang="en-US" sz="1800" b="1" baseline="0" dirty="0" smtClean="0">
                          <a:solidFill>
                            <a:schemeClr val="accent2">
                              <a:lumMod val="50000"/>
                            </a:schemeClr>
                          </a:solidFill>
                          <a:latin typeface="+mn-lt"/>
                        </a:rPr>
                        <a:t> worker: </a:t>
                      </a:r>
                      <a:r>
                        <a:rPr lang="en-US" sz="1800" b="1" dirty="0" smtClean="0">
                          <a:solidFill>
                            <a:schemeClr val="accent2">
                              <a:lumMod val="50000"/>
                            </a:schemeClr>
                          </a:solidFill>
                          <a:latin typeface="+mn-lt"/>
                        </a:rPr>
                        <a:t>G</a:t>
                      </a:r>
                      <a:endParaRPr lang="en-US" sz="1800" b="1" dirty="0">
                        <a:solidFill>
                          <a:schemeClr val="accent2">
                            <a:lumMod val="50000"/>
                          </a:schemeClr>
                        </a:solidFill>
                        <a:latin typeface="+mn-lt"/>
                      </a:endParaRPr>
                    </a:p>
                  </a:txBody>
                  <a:tcPr/>
                </a:tc>
                <a:tc>
                  <a:txBody>
                    <a:bodyPr/>
                    <a:lstStyle/>
                    <a:p>
                      <a:r>
                        <a:rPr lang="en-US" sz="1800" b="1" smtClean="0">
                          <a:latin typeface="+mn-lt"/>
                        </a:rPr>
                        <a:t>&lt;</a:t>
                      </a:r>
                      <a:r>
                        <a:rPr lang="en-US" sz="1800" b="1" smtClean="0">
                          <a:solidFill>
                            <a:schemeClr val="accent5">
                              <a:lumMod val="75000"/>
                            </a:schemeClr>
                          </a:solidFill>
                          <a:latin typeface="+mn-lt"/>
                        </a:rPr>
                        <a:t>G</a:t>
                      </a:r>
                      <a:r>
                        <a:rPr lang="en-US" sz="1800" b="1" smtClean="0">
                          <a:latin typeface="+mn-lt"/>
                        </a:rPr>
                        <a:t>: 99%,</a:t>
                      </a:r>
                      <a:r>
                        <a:rPr lang="en-US" sz="1800" b="1" baseline="0" smtClean="0">
                          <a:latin typeface="+mn-lt"/>
                        </a:rPr>
                        <a:t> </a:t>
                      </a:r>
                      <a:r>
                        <a:rPr lang="en-US" sz="1800" b="1" baseline="0" smtClean="0">
                          <a:solidFill>
                            <a:schemeClr val="accent6">
                              <a:lumMod val="75000"/>
                            </a:schemeClr>
                          </a:solidFill>
                          <a:latin typeface="+mn-lt"/>
                        </a:rPr>
                        <a:t>P</a:t>
                      </a:r>
                      <a:r>
                        <a:rPr lang="en-US" sz="1800" b="1" baseline="0" smtClean="0">
                          <a:latin typeface="+mn-lt"/>
                        </a:rPr>
                        <a:t>: 1%, </a:t>
                      </a:r>
                      <a:r>
                        <a:rPr lang="en-US" sz="1800" b="1" baseline="0" smtClean="0">
                          <a:solidFill>
                            <a:srgbClr val="C00000"/>
                          </a:solidFill>
                          <a:latin typeface="+mn-lt"/>
                        </a:rPr>
                        <a:t>R</a:t>
                      </a:r>
                      <a:r>
                        <a:rPr lang="en-US" sz="1800" b="1" baseline="0" smtClean="0">
                          <a:latin typeface="+mn-lt"/>
                        </a:rPr>
                        <a:t>: 0%, </a:t>
                      </a:r>
                      <a:r>
                        <a:rPr lang="en-US" sz="1800" b="1" baseline="0" smtClean="0">
                          <a:solidFill>
                            <a:srgbClr val="FF0000"/>
                          </a:solidFill>
                          <a:latin typeface="+mn-lt"/>
                        </a:rPr>
                        <a:t>X</a:t>
                      </a:r>
                      <a:r>
                        <a:rPr lang="en-US" sz="1800" b="1" baseline="0" smtClean="0">
                          <a:latin typeface="+mn-lt"/>
                        </a:rPr>
                        <a:t>: 0%</a:t>
                      </a:r>
                      <a:r>
                        <a:rPr lang="en-US" sz="1800" b="1" smtClean="0">
                          <a:latin typeface="+mn-lt"/>
                        </a:rPr>
                        <a:t>&gt;</a:t>
                      </a:r>
                      <a:endParaRPr lang="en-US" sz="1800" b="1">
                        <a:latin typeface="+mn-lt"/>
                      </a:endParaRPr>
                    </a:p>
                  </a:txBody>
                  <a:tcPr/>
                </a:tc>
                <a:tc>
                  <a:txBody>
                    <a:bodyPr/>
                    <a:lstStyle/>
                    <a:p>
                      <a:r>
                        <a:rPr lang="en-US" sz="1800" b="1" dirty="0" smtClean="0">
                          <a:solidFill>
                            <a:srgbClr val="00B050"/>
                          </a:solidFill>
                          <a:latin typeface="+mn-lt"/>
                        </a:rPr>
                        <a:t>0.0198</a:t>
                      </a:r>
                      <a:endParaRPr lang="en-US" sz="1800" b="1" dirty="0">
                        <a:solidFill>
                          <a:srgbClr val="00B050"/>
                        </a:solidFill>
                        <a:latin typeface="+mn-lt"/>
                      </a:endParaRPr>
                    </a:p>
                  </a:txBody>
                  <a:tcPr/>
                </a:tc>
              </a:tr>
            </a:tbl>
          </a:graphicData>
        </a:graphic>
      </p:graphicFrame>
      <p:sp>
        <p:nvSpPr>
          <p:cNvPr id="11" name="Title 1"/>
          <p:cNvSpPr txBox="1">
            <a:spLocks/>
          </p:cNvSpPr>
          <p:nvPr/>
        </p:nvSpPr>
        <p:spPr bwMode="auto">
          <a:xfrm>
            <a:off x="755576" y="548680"/>
            <a:ext cx="8136904" cy="1052736"/>
          </a:xfrm>
          <a:prstGeom prst="roundRect">
            <a:avLst>
              <a:gd name="adj" fmla="val 21667"/>
            </a:avLst>
          </a:prstGeom>
          <a:solidFill>
            <a:schemeClr val="bg1"/>
          </a:solidFill>
          <a:ln w="9525">
            <a:noFill/>
            <a:round/>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3600" b="1" i="0" u="none" strike="noStrike" kern="0" cap="none" spc="0" normalizeH="0" baseline="0" noProof="0" smtClean="0">
                <a:ln>
                  <a:noFill/>
                </a:ln>
                <a:solidFill>
                  <a:schemeClr val="tx2"/>
                </a:solidFill>
                <a:effectLst/>
                <a:uLnTx/>
                <a:uFillTx/>
                <a:latin typeface="+mj-lt"/>
                <a:ea typeface="ＭＳ Ｐゴシック" pitchFamily="-65" charset="-128"/>
                <a:cs typeface="ＭＳ Ｐゴシック" pitchFamily="-65" charset="-128"/>
              </a:rPr>
              <a:t>Expected Misclassification</a:t>
            </a:r>
            <a:r>
              <a:rPr kumimoji="0" lang="en-US" sz="3600" b="1" i="0" u="none" strike="noStrike" kern="0" cap="none" spc="0" normalizeH="0" noProof="0" smtClean="0">
                <a:ln>
                  <a:noFill/>
                </a:ln>
                <a:solidFill>
                  <a:schemeClr val="tx2"/>
                </a:solidFill>
                <a:effectLst/>
                <a:uLnTx/>
                <a:uFillTx/>
                <a:latin typeface="+mj-lt"/>
                <a:ea typeface="ＭＳ Ｐゴシック" pitchFamily="-65" charset="-128"/>
                <a:cs typeface="ＭＳ Ｐゴシック" pitchFamily="-65" charset="-128"/>
              </a:rPr>
              <a:t> Cost</a:t>
            </a:r>
            <a:endParaRPr kumimoji="0" lang="en-US" sz="3600" b="1" i="0" u="none" strike="noStrike" kern="0" cap="none" spc="0" normalizeH="0" baseline="0" noProof="0" smtClean="0">
              <a:ln>
                <a:noFill/>
              </a:ln>
              <a:solidFill>
                <a:schemeClr val="tx2"/>
              </a:solidFill>
              <a:effectLst/>
              <a:uLnTx/>
              <a:uFillTx/>
              <a:latin typeface="+mj-lt"/>
              <a:ea typeface="ＭＳ Ｐゴシック" pitchFamily="-65" charset="-128"/>
              <a:cs typeface="ＭＳ Ｐゴシック" pitchFamily="-65" charset="-128"/>
            </a:endParaRPr>
          </a:p>
        </p:txBody>
      </p:sp>
    </p:spTree>
    <p:extLst>
      <p:ext uri="{BB962C8B-B14F-4D97-AF65-F5344CB8AC3E}">
        <p14:creationId xmlns="" xmlns:p14="http://schemas.microsoft.com/office/powerpoint/2010/main" val="20342374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827584" y="836712"/>
            <a:ext cx="7488832" cy="707886"/>
          </a:xfrm>
          <a:prstGeom prst="rect">
            <a:avLst/>
          </a:prstGeom>
          <a:noFill/>
        </p:spPr>
        <p:txBody>
          <a:bodyPr wrap="square">
            <a:spAutoFit/>
          </a:bodyPr>
          <a:lstStyle/>
          <a:p>
            <a:pPr fontAlgn="auto">
              <a:spcBef>
                <a:spcPts val="0"/>
              </a:spcBef>
              <a:spcAft>
                <a:spcPts val="0"/>
              </a:spcAft>
              <a:defRPr/>
            </a:pPr>
            <a:r>
              <a:rPr lang="en-US" altLang="zh-CN" sz="4000" smtClean="0">
                <a:latin typeface="+mj-lt"/>
                <a:ea typeface="华文楷体" pitchFamily="2" charset="-122"/>
                <a:cs typeface="Arial" pitchFamily="34" charset="0"/>
              </a:rPr>
              <a:t>Quality Score</a:t>
            </a:r>
            <a:endParaRPr lang="zh-CN" altLang="en-US" sz="3600">
              <a:latin typeface="+mj-lt"/>
              <a:ea typeface="华文楷体" pitchFamily="2" charset="-122"/>
              <a:cs typeface="Arial" pitchFamily="34" charset="0"/>
            </a:endParaRPr>
          </a:p>
        </p:txBody>
      </p:sp>
      <p:sp>
        <p:nvSpPr>
          <p:cNvPr id="2050" name="Rectangle 2"/>
          <p:cNvSpPr>
            <a:spLocks noChangeArrowheads="1"/>
          </p:cNvSpPr>
          <p:nvPr/>
        </p:nvSpPr>
        <p:spPr bwMode="auto">
          <a:xfrm>
            <a:off x="0" y="28545"/>
            <a:ext cx="18473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000">
              <a:latin typeface="+mj-lt"/>
            </a:endParaRPr>
          </a:p>
        </p:txBody>
      </p:sp>
      <p:sp>
        <p:nvSpPr>
          <p:cNvPr id="2051" name="Rectangle 3"/>
          <p:cNvSpPr>
            <a:spLocks noChangeArrowheads="1"/>
          </p:cNvSpPr>
          <p:nvPr/>
        </p:nvSpPr>
        <p:spPr bwMode="auto">
          <a:xfrm>
            <a:off x="0" y="819120"/>
            <a:ext cx="18473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mj-lt"/>
              <a:cs typeface="Arial" pitchFamily="34" charset="0"/>
            </a:endParaRPr>
          </a:p>
        </p:txBody>
      </p:sp>
      <p:sp>
        <p:nvSpPr>
          <p:cNvPr id="13" name="Rectangle 12"/>
          <p:cNvSpPr/>
          <p:nvPr/>
        </p:nvSpPr>
        <p:spPr>
          <a:xfrm>
            <a:off x="720080" y="1989995"/>
            <a:ext cx="8532440" cy="4727448"/>
          </a:xfrm>
          <a:prstGeom prst="rect">
            <a:avLst/>
          </a:prstGeom>
        </p:spPr>
        <p:txBody>
          <a:bodyPr wrap="square">
            <a:spAutoFit/>
          </a:bodyPr>
          <a:lstStyle/>
          <a:p>
            <a:pPr marL="342900" indent="-342900" defTabSz="3657600">
              <a:lnSpc>
                <a:spcPct val="115000"/>
              </a:lnSpc>
              <a:spcAft>
                <a:spcPct val="15000"/>
              </a:spcAft>
              <a:buClr>
                <a:srgbClr val="7030A0"/>
              </a:buClr>
              <a:buSzPct val="100000"/>
              <a:buFont typeface="Arial" pitchFamily="34" charset="0"/>
              <a:buChar char="•"/>
            </a:pPr>
            <a:r>
              <a:rPr lang="en-US" sz="2400" dirty="0" smtClean="0">
                <a:cs typeface="Arial" pitchFamily="34" charset="0"/>
              </a:rPr>
              <a:t>A </a:t>
            </a:r>
            <a:r>
              <a:rPr lang="en-US" sz="2400" i="1" dirty="0" smtClean="0">
                <a:cs typeface="Arial" pitchFamily="34" charset="0"/>
              </a:rPr>
              <a:t>spammer</a:t>
            </a:r>
            <a:r>
              <a:rPr lang="en-US" sz="2400" dirty="0" smtClean="0">
                <a:cs typeface="Arial" pitchFamily="34" charset="0"/>
              </a:rPr>
              <a:t> is a worker who always assigns labels randomly, regardless of what the true class is.</a:t>
            </a:r>
          </a:p>
          <a:p>
            <a:pPr marL="285750" indent="-285750" defTabSz="3657600">
              <a:lnSpc>
                <a:spcPct val="115000"/>
              </a:lnSpc>
              <a:spcAft>
                <a:spcPct val="15000"/>
              </a:spcAft>
              <a:buClr>
                <a:srgbClr val="7030A0"/>
              </a:buClr>
              <a:buSzPct val="100000"/>
              <a:buFont typeface="Wingdings" pitchFamily="2" charset="2"/>
              <a:buChar char="Ø"/>
            </a:pPr>
            <a:endParaRPr lang="en-US" sz="2400" dirty="0" smtClean="0">
              <a:cs typeface="Arial" pitchFamily="34" charset="0"/>
            </a:endParaRPr>
          </a:p>
          <a:p>
            <a:pPr marL="285750" indent="-285750" defTabSz="3657600">
              <a:lnSpc>
                <a:spcPct val="115000"/>
              </a:lnSpc>
              <a:spcAft>
                <a:spcPct val="15000"/>
              </a:spcAft>
              <a:buClr>
                <a:srgbClr val="7030A0"/>
              </a:buClr>
              <a:buSzPct val="100000"/>
              <a:buFont typeface="Wingdings" pitchFamily="2" charset="2"/>
              <a:buChar char="Ø"/>
            </a:pPr>
            <a:endParaRPr lang="en-US" sz="2400" dirty="0" smtClean="0">
              <a:cs typeface="Arial" pitchFamily="34" charset="0"/>
            </a:endParaRPr>
          </a:p>
          <a:p>
            <a:pPr marL="285750" indent="-285750" defTabSz="3657600">
              <a:lnSpc>
                <a:spcPct val="115000"/>
              </a:lnSpc>
              <a:spcAft>
                <a:spcPct val="15000"/>
              </a:spcAft>
              <a:buClr>
                <a:srgbClr val="7030A0"/>
              </a:buClr>
              <a:buSzPct val="100000"/>
              <a:buFont typeface="Wingdings" pitchFamily="2" charset="2"/>
              <a:buChar char="Ø"/>
            </a:pPr>
            <a:endParaRPr lang="en-US" sz="2400" dirty="0" smtClean="0">
              <a:cs typeface="Arial" pitchFamily="34" charset="0"/>
            </a:endParaRPr>
          </a:p>
          <a:p>
            <a:pPr marL="285750" indent="-285750" defTabSz="3657600">
              <a:lnSpc>
                <a:spcPct val="115000"/>
              </a:lnSpc>
              <a:spcAft>
                <a:spcPct val="15000"/>
              </a:spcAft>
              <a:buClr>
                <a:srgbClr val="7030A0"/>
              </a:buClr>
              <a:buSzPct val="100000"/>
              <a:buFont typeface="Wingdings" pitchFamily="2" charset="2"/>
              <a:buChar char="Ø"/>
            </a:pPr>
            <a:endParaRPr lang="en-US" sz="2400" dirty="0" smtClean="0">
              <a:cs typeface="Arial" pitchFamily="34" charset="0"/>
            </a:endParaRPr>
          </a:p>
          <a:p>
            <a:pPr marL="342900" indent="-342900" defTabSz="3657600">
              <a:lnSpc>
                <a:spcPct val="115000"/>
              </a:lnSpc>
              <a:spcAft>
                <a:spcPct val="15000"/>
              </a:spcAft>
              <a:buClr>
                <a:srgbClr val="7030A0"/>
              </a:buClr>
              <a:buSzPct val="100000"/>
              <a:buFont typeface="Arial" pitchFamily="34" charset="0"/>
              <a:buChar char="•"/>
            </a:pPr>
            <a:r>
              <a:rPr lang="en-US" sz="2400" dirty="0" err="1" smtClean="0">
                <a:cs typeface="Arial" pitchFamily="34" charset="0"/>
              </a:rPr>
              <a:t>QualityScore</a:t>
            </a:r>
            <a:r>
              <a:rPr lang="en-US" sz="2400" dirty="0" smtClean="0">
                <a:cs typeface="Arial" pitchFamily="34" charset="0"/>
              </a:rPr>
              <a:t> is a scalar score, useful for the purpose of </a:t>
            </a:r>
            <a:r>
              <a:rPr lang="en-US" sz="2400" dirty="0" smtClean="0">
                <a:cs typeface="Arial" pitchFamily="34" charset="0"/>
              </a:rPr>
              <a:t>ranking workers (fire bad workers, reward </a:t>
            </a:r>
            <a:r>
              <a:rPr lang="en-US" sz="2400" dirty="0" smtClean="0">
                <a:cs typeface="Arial" pitchFamily="34" charset="0"/>
              </a:rPr>
              <a:t>good </a:t>
            </a:r>
            <a:r>
              <a:rPr lang="en-US" sz="2400" dirty="0" smtClean="0">
                <a:cs typeface="Arial" pitchFamily="34" charset="0"/>
              </a:rPr>
              <a:t>ones)</a:t>
            </a:r>
          </a:p>
          <a:p>
            <a:pPr marL="342900" indent="-342900" defTabSz="3657600">
              <a:lnSpc>
                <a:spcPct val="115000"/>
              </a:lnSpc>
              <a:spcAft>
                <a:spcPct val="15000"/>
              </a:spcAft>
              <a:buClr>
                <a:srgbClr val="7030A0"/>
              </a:buClr>
              <a:buSzPct val="100000"/>
              <a:buFont typeface="Arial" pitchFamily="34" charset="0"/>
              <a:buChar char="•"/>
            </a:pPr>
            <a:r>
              <a:rPr lang="en-US" sz="2400" dirty="0" smtClean="0">
                <a:cs typeface="Arial" pitchFamily="34" charset="0"/>
              </a:rPr>
              <a:t>Can </a:t>
            </a:r>
            <a:r>
              <a:rPr lang="en-US" sz="2400" b="1" dirty="0" smtClean="0">
                <a:cs typeface="Arial" pitchFamily="34" charset="0"/>
              </a:rPr>
              <a:t>estimate payment level </a:t>
            </a:r>
            <a:r>
              <a:rPr lang="en-US" sz="2400" dirty="0" smtClean="0">
                <a:cs typeface="Arial" pitchFamily="34" charset="0"/>
              </a:rPr>
              <a:t>(“</a:t>
            </a:r>
            <a:r>
              <a:rPr lang="en-US" sz="2400" dirty="0" err="1" smtClean="0">
                <a:cs typeface="Arial" pitchFamily="34" charset="0"/>
              </a:rPr>
              <a:t>iso</a:t>
            </a:r>
            <a:r>
              <a:rPr lang="en-US" sz="2400" dirty="0" smtClean="0">
                <a:cs typeface="Arial" pitchFamily="34" charset="0"/>
              </a:rPr>
              <a:t>-quality” workers)</a:t>
            </a:r>
            <a:endParaRPr lang="en-US" sz="2400" dirty="0" smtClean="0">
              <a:cs typeface="Arial" pitchFamily="34" charset="0"/>
            </a:endParaRPr>
          </a:p>
          <a:p>
            <a:pPr marL="342900" indent="-342900" defTabSz="3657600">
              <a:lnSpc>
                <a:spcPct val="115000"/>
              </a:lnSpc>
              <a:spcAft>
                <a:spcPct val="15000"/>
              </a:spcAft>
              <a:buClr>
                <a:srgbClr val="7030A0"/>
              </a:buClr>
              <a:buSzPct val="100000"/>
            </a:pPr>
            <a:endParaRPr lang="en-US" sz="2400" dirty="0">
              <a:cs typeface="Arial" pitchFamily="34" charset="0"/>
            </a:endParaRPr>
          </a:p>
        </p:txBody>
      </p:sp>
      <p:graphicFrame>
        <p:nvGraphicFramePr>
          <p:cNvPr id="7" name="Object 6"/>
          <p:cNvGraphicFramePr>
            <a:graphicFrameLocks noChangeAspect="1"/>
          </p:cNvGraphicFramePr>
          <p:nvPr/>
        </p:nvGraphicFramePr>
        <p:xfrm>
          <a:off x="0" y="2924944"/>
          <a:ext cx="9178925" cy="1284287"/>
        </p:xfrm>
        <a:graphic>
          <a:graphicData uri="http://schemas.openxmlformats.org/presentationml/2006/ole">
            <p:oleObj spid="_x0000_s183298" name="Equation" r:id="rId4" imgW="2997000" imgH="419040" progId="Equation.3">
              <p:embed/>
            </p:oleObj>
          </a:graphicData>
        </a:graphic>
      </p:graphicFrame>
      <p:sp>
        <p:nvSpPr>
          <p:cNvPr id="8" name="Title 1"/>
          <p:cNvSpPr txBox="1">
            <a:spLocks/>
          </p:cNvSpPr>
          <p:nvPr/>
        </p:nvSpPr>
        <p:spPr>
          <a:xfrm>
            <a:off x="755576" y="764704"/>
            <a:ext cx="8136904" cy="850776"/>
          </a:xfrm>
          <a:prstGeom prst="roundRect">
            <a:avLst>
              <a:gd name="adj" fmla="val 21667"/>
            </a:avLst>
          </a:prstGeom>
          <a:solidFill>
            <a:schemeClr val="bg1"/>
          </a:solidFill>
        </p:spPr>
        <p:txBody>
          <a:bodyPr>
            <a:norm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3600" b="1" i="0" u="none" strike="noStrike" kern="0" cap="none" spc="0" normalizeH="0" baseline="0" noProof="0" smtClean="0">
                <a:ln>
                  <a:noFill/>
                </a:ln>
                <a:solidFill>
                  <a:schemeClr val="tx2"/>
                </a:solidFill>
                <a:effectLst/>
                <a:uLnTx/>
                <a:uFillTx/>
                <a:latin typeface="+mj-lt"/>
                <a:ea typeface="ＭＳ Ｐゴシック" pitchFamily="-65" charset="-128"/>
                <a:cs typeface="ＭＳ Ｐゴシック" pitchFamily="-65" charset="-128"/>
              </a:rPr>
              <a:t>Quality Score</a:t>
            </a:r>
            <a:endParaRPr kumimoji="0" lang="en-US" sz="5400" b="0" i="1" u="none" strike="noStrike" kern="0" cap="none" spc="0" normalizeH="0" baseline="0" noProof="0" smtClean="0">
              <a:ln>
                <a:noFill/>
              </a:ln>
              <a:solidFill>
                <a:schemeClr val="tx2"/>
              </a:solidFill>
              <a:effectLst/>
              <a:uLnTx/>
              <a:uFillTx/>
              <a:latin typeface="+mj-lt"/>
              <a:ea typeface="ＭＳ Ｐゴシック" pitchFamily="-65" charset="-128"/>
              <a:cs typeface="ＭＳ Ｐゴシック" pitchFamily="-65" charset="-128"/>
            </a:endParaRPr>
          </a:p>
        </p:txBody>
      </p:sp>
    </p:spTree>
    <p:extLst>
      <p:ext uri="{BB962C8B-B14F-4D97-AF65-F5344CB8AC3E}">
        <p14:creationId xmlns="" xmlns:p14="http://schemas.microsoft.com/office/powerpoint/2010/main" val="1307801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381000" y="0"/>
            <a:ext cx="10591800" cy="7162800"/>
          </a:xfrm>
          <a:prstGeom prst="rect">
            <a:avLst/>
          </a:prstGeom>
          <a:solidFill>
            <a:schemeClr val="bg1"/>
          </a:solidFill>
          <a:ln w="9525">
            <a:solidFill>
              <a:schemeClr val="tx1"/>
            </a:solidFill>
            <a:round/>
            <a:headEnd/>
            <a:tailEnd/>
          </a:ln>
        </p:spPr>
        <p:txBody>
          <a:bodyPr>
            <a:prstTxWarp prst="textNoShape">
              <a:avLst/>
            </a:prstTxWarp>
          </a:bodyPr>
          <a:lstStyle/>
          <a:p>
            <a:endParaRPr lang="en-US"/>
          </a:p>
          <a:p>
            <a:endParaRPr lang="en-US"/>
          </a:p>
        </p:txBody>
      </p:sp>
      <p:pic>
        <p:nvPicPr>
          <p:cNvPr id="18435" name="Picture 3"/>
          <p:cNvPicPr>
            <a:picLocks noChangeAspect="1" noChangeArrowheads="1"/>
          </p:cNvPicPr>
          <p:nvPr/>
        </p:nvPicPr>
        <p:blipFill>
          <a:blip r:embed="rId3" cstate="print"/>
          <a:srcRect/>
          <a:stretch>
            <a:fillRect/>
          </a:stretch>
        </p:blipFill>
        <p:spPr bwMode="auto">
          <a:xfrm>
            <a:off x="1270000" y="0"/>
            <a:ext cx="5892800" cy="6858000"/>
          </a:xfrm>
          <a:prstGeom prst="rect">
            <a:avLst/>
          </a:prstGeom>
          <a:noFill/>
          <a:ln w="12700">
            <a:noFill/>
            <a:miter lim="800000"/>
            <a:headEnd/>
            <a:tailEnd/>
          </a:ln>
        </p:spPr>
      </p:pic>
    </p:spTree>
  </p:cSld>
  <p:clrMapOvr>
    <a:masterClrMapping/>
  </p:clrMapOvr>
  <p:transition advClick="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762000" y="304800"/>
            <a:ext cx="8382000" cy="1143000"/>
          </a:xfrm>
        </p:spPr>
        <p:txBody>
          <a:bodyPr/>
          <a:lstStyle/>
          <a:p>
            <a:r>
              <a:rPr lang="en-US" smtClean="0"/>
              <a:t>Empirical Results and Observations</a:t>
            </a:r>
          </a:p>
        </p:txBody>
      </p:sp>
      <p:sp>
        <p:nvSpPr>
          <p:cNvPr id="18435" name="Content Placeholder 4"/>
          <p:cNvSpPr>
            <a:spLocks noGrp="1"/>
          </p:cNvSpPr>
          <p:nvPr>
            <p:ph idx="1"/>
          </p:nvPr>
        </p:nvSpPr>
        <p:spPr>
          <a:xfrm>
            <a:off x="755576" y="1919188"/>
            <a:ext cx="8388424" cy="4938812"/>
          </a:xfrm>
        </p:spPr>
        <p:txBody>
          <a:bodyPr/>
          <a:lstStyle/>
          <a:p>
            <a:r>
              <a:rPr lang="en-US" sz="2400" dirty="0" smtClean="0"/>
              <a:t>500 web pages in G, P, R, X, manually labeled </a:t>
            </a:r>
          </a:p>
          <a:p>
            <a:r>
              <a:rPr lang="en-US" sz="2400" dirty="0" smtClean="0"/>
              <a:t>100 workers per page</a:t>
            </a:r>
          </a:p>
          <a:p>
            <a:r>
              <a:rPr lang="en-US" sz="2400" dirty="0" smtClean="0"/>
              <a:t>339 workers</a:t>
            </a:r>
          </a:p>
          <a:p>
            <a:endParaRPr lang="en-US" sz="2400" dirty="0" smtClean="0"/>
          </a:p>
          <a:p>
            <a:r>
              <a:rPr lang="en-US" sz="2400" dirty="0" smtClean="0"/>
              <a:t>Lots of noise on </a:t>
            </a:r>
            <a:r>
              <a:rPr lang="en-US" sz="2400" dirty="0" err="1" smtClean="0"/>
              <a:t>MTurk</a:t>
            </a:r>
            <a:r>
              <a:rPr lang="en-US" sz="2400" dirty="0" smtClean="0"/>
              <a:t>. 100 votes per page:</a:t>
            </a:r>
          </a:p>
          <a:p>
            <a:pPr lvl="1"/>
            <a:r>
              <a:rPr lang="en-US" sz="2000" dirty="0" smtClean="0"/>
              <a:t>95% accuracy with majority </a:t>
            </a:r>
            <a:r>
              <a:rPr lang="en-US" sz="1600" dirty="0" smtClean="0"/>
              <a:t>(only! -- </a:t>
            </a:r>
            <a:r>
              <a:rPr lang="en-US" sz="1600" dirty="0" smtClean="0">
                <a:solidFill>
                  <a:srgbClr val="003366"/>
                </a:solidFill>
              </a:rPr>
              <a:t>Note massive amount of redundancy)</a:t>
            </a:r>
            <a:endParaRPr lang="en-US" sz="2000" dirty="0" smtClean="0"/>
          </a:p>
          <a:p>
            <a:pPr lvl="1"/>
            <a:r>
              <a:rPr lang="en-US" sz="2000" dirty="0" smtClean="0"/>
              <a:t>99.8% accuracy after modeling worker quality</a:t>
            </a:r>
          </a:p>
          <a:p>
            <a:pPr lvl="0">
              <a:buClr>
                <a:srgbClr val="003366"/>
              </a:buClr>
              <a:buNone/>
            </a:pPr>
            <a:r>
              <a:rPr lang="en-US" sz="1600" dirty="0" smtClean="0">
                <a:solidFill>
                  <a:srgbClr val="003366"/>
                </a:solidFill>
              </a:rPr>
              <a:t>	</a:t>
            </a:r>
          </a:p>
          <a:p>
            <a:pPr>
              <a:buNone/>
            </a:pPr>
            <a:endParaRPr lang="en-US" sz="2400" dirty="0" smtClean="0"/>
          </a:p>
          <a:p>
            <a:r>
              <a:rPr lang="en-US" sz="2400" dirty="0" smtClean="0"/>
              <a:t>Blocking based on error rate: Only 1% of labels dropped</a:t>
            </a:r>
          </a:p>
          <a:p>
            <a:r>
              <a:rPr lang="en-US" sz="2400" dirty="0" smtClean="0"/>
              <a:t>Blocking based on quality scores: 30% of labels </a:t>
            </a:r>
            <a:r>
              <a:rPr lang="en-US" sz="2400" dirty="0" smtClean="0"/>
              <a:t>dropped</a:t>
            </a:r>
            <a:endParaRPr lang="en-US" sz="2400" dirty="0" smtClean="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en-US" smtClean="0">
                <a:ea typeface="ＭＳ Ｐゴシック" pitchFamily="-107" charset="-128"/>
                <a:cs typeface="ＭＳ Ｐゴシック" pitchFamily="-107" charset="-128"/>
              </a:rPr>
              <a:t>Too much theory?</a:t>
            </a:r>
          </a:p>
        </p:txBody>
      </p:sp>
      <p:sp>
        <p:nvSpPr>
          <p:cNvPr id="124931" name="Content Placeholder 2"/>
          <p:cNvSpPr>
            <a:spLocks noGrp="1"/>
          </p:cNvSpPr>
          <p:nvPr>
            <p:ph idx="1"/>
          </p:nvPr>
        </p:nvSpPr>
        <p:spPr>
          <a:xfrm>
            <a:off x="755576" y="2060848"/>
            <a:ext cx="7693025" cy="3724275"/>
          </a:xfrm>
        </p:spPr>
        <p:txBody>
          <a:bodyPr/>
          <a:lstStyle/>
          <a:p>
            <a:pPr algn="ctr">
              <a:buFont typeface="Wingdings" pitchFamily="-107" charset="2"/>
              <a:buNone/>
            </a:pPr>
            <a:r>
              <a:rPr lang="en-US" sz="2400" dirty="0" smtClean="0">
                <a:ea typeface="ＭＳ Ｐゴシック" pitchFamily="-107" charset="-128"/>
                <a:cs typeface="ＭＳ Ｐゴシック" pitchFamily="-107" charset="-128"/>
              </a:rPr>
              <a:t>Open source implementation available at:</a:t>
            </a:r>
          </a:p>
          <a:p>
            <a:pPr algn="ctr">
              <a:buFont typeface="Wingdings" pitchFamily="-107" charset="2"/>
              <a:buNone/>
            </a:pPr>
            <a:r>
              <a:rPr lang="en-US" sz="2400" dirty="0" smtClean="0">
                <a:ea typeface="ＭＳ Ｐゴシック" pitchFamily="-107" charset="-128"/>
                <a:cs typeface="ＭＳ Ｐゴシック" pitchFamily="-107" charset="-128"/>
                <a:hlinkClick r:id="rId2"/>
              </a:rPr>
              <a:t>http://code.google.com/p/get-another-label/</a:t>
            </a:r>
            <a:endParaRPr lang="en-US" sz="2400" dirty="0" smtClean="0">
              <a:ea typeface="ＭＳ Ｐゴシック" pitchFamily="-107" charset="-128"/>
              <a:cs typeface="ＭＳ Ｐゴシック" pitchFamily="-107" charset="-128"/>
            </a:endParaRPr>
          </a:p>
          <a:p>
            <a:r>
              <a:rPr lang="en-US" sz="2400" dirty="0" smtClean="0">
                <a:ea typeface="ＭＳ Ｐゴシック" pitchFamily="-107" charset="-128"/>
                <a:cs typeface="ＭＳ Ｐゴシック" pitchFamily="-107" charset="-128"/>
              </a:rPr>
              <a:t>Input: </a:t>
            </a:r>
          </a:p>
          <a:p>
            <a:pPr lvl="1"/>
            <a:r>
              <a:rPr lang="en-US" sz="2000" i="1" dirty="0" smtClean="0">
                <a:latin typeface="Helvetica 35 Thin" charset="0"/>
              </a:rPr>
              <a:t>Labels from Mechanical </a:t>
            </a:r>
            <a:r>
              <a:rPr lang="en-US" sz="2000" i="1" dirty="0" smtClean="0">
                <a:latin typeface="Helvetica 35 Thin" charset="0"/>
              </a:rPr>
              <a:t>Turk</a:t>
            </a:r>
          </a:p>
          <a:p>
            <a:pPr lvl="1"/>
            <a:r>
              <a:rPr lang="en-US" sz="2000" i="1" dirty="0" smtClean="0">
                <a:latin typeface="Helvetica 35 Thin" charset="0"/>
              </a:rPr>
              <a:t>[Optional] Some “gold” labels from trusted labelers</a:t>
            </a:r>
            <a:endParaRPr lang="en-US" sz="2000" i="1" dirty="0" smtClean="0">
              <a:latin typeface="Helvetica 35 Thin" charset="0"/>
            </a:endParaRPr>
          </a:p>
          <a:p>
            <a:pPr lvl="1"/>
            <a:r>
              <a:rPr lang="en-US" sz="2000" i="1" dirty="0" smtClean="0">
                <a:latin typeface="Helvetica 35 Thin" charset="0"/>
              </a:rPr>
              <a:t>Cost of incorrect </a:t>
            </a:r>
            <a:r>
              <a:rPr lang="en-US" sz="2000" i="1" dirty="0" err="1" smtClean="0">
                <a:latin typeface="Helvetica 35 Thin" charset="0"/>
              </a:rPr>
              <a:t>labelings</a:t>
            </a:r>
            <a:r>
              <a:rPr lang="en-US" sz="2000" i="1" dirty="0" smtClean="0">
                <a:latin typeface="Helvetica 35 Thin" charset="0"/>
              </a:rPr>
              <a:t> </a:t>
            </a:r>
            <a:r>
              <a:rPr lang="en-US" sz="1600" i="1" dirty="0" smtClean="0">
                <a:latin typeface="Helvetica 35 Thin" charset="0"/>
              </a:rPr>
              <a:t>(e.g., X</a:t>
            </a:r>
            <a:r>
              <a:rPr lang="en-US" sz="1600" i="1" dirty="0" smtClean="0">
                <a:latin typeface="Helvetica 35 Thin" charset="0"/>
                <a:sym typeface="Wingdings" pitchFamily="-107" charset="2"/>
              </a:rPr>
              <a:t>G costlier than GX</a:t>
            </a:r>
            <a:r>
              <a:rPr lang="en-US" sz="1600" i="1" dirty="0" smtClean="0">
                <a:latin typeface="Helvetica 35 Thin" charset="0"/>
                <a:sym typeface="Wingdings" pitchFamily="-107" charset="2"/>
              </a:rPr>
              <a:t>)</a:t>
            </a:r>
            <a:endParaRPr lang="en-US" sz="2000" i="1" dirty="0" smtClean="0">
              <a:latin typeface="Helvetica 35 Thin" charset="0"/>
            </a:endParaRPr>
          </a:p>
          <a:p>
            <a:r>
              <a:rPr lang="en-US" sz="2400" dirty="0" smtClean="0">
                <a:ea typeface="ＭＳ Ｐゴシック" pitchFamily="-107" charset="-128"/>
                <a:cs typeface="ＭＳ Ｐゴシック" pitchFamily="-107" charset="-128"/>
              </a:rPr>
              <a:t>Output: </a:t>
            </a:r>
          </a:p>
          <a:p>
            <a:pPr lvl="1"/>
            <a:r>
              <a:rPr lang="en-US" sz="2000" i="1" dirty="0" smtClean="0">
                <a:latin typeface="Helvetica 35 Thin" charset="0"/>
              </a:rPr>
              <a:t>Corrected labels</a:t>
            </a:r>
          </a:p>
          <a:p>
            <a:pPr lvl="1"/>
            <a:r>
              <a:rPr lang="en-US" sz="2000" i="1" dirty="0" smtClean="0">
                <a:latin typeface="Helvetica 35 Thin" charset="0"/>
              </a:rPr>
              <a:t>Worker error rates</a:t>
            </a:r>
          </a:p>
          <a:p>
            <a:pPr lvl="1"/>
            <a:r>
              <a:rPr lang="en-US" sz="2000" i="1" dirty="0" smtClean="0">
                <a:latin typeface="Helvetica 35 Thin" charset="0"/>
              </a:rPr>
              <a:t>Ranking of workers according to their </a:t>
            </a:r>
            <a:r>
              <a:rPr lang="en-US" sz="2000" i="1" dirty="0" smtClean="0">
                <a:latin typeface="Helvetica 35 Thin" charset="0"/>
              </a:rPr>
              <a:t>quality</a:t>
            </a:r>
          </a:p>
          <a:p>
            <a:pPr lvl="1"/>
            <a:r>
              <a:rPr lang="en-US" sz="2000" i="1" dirty="0" smtClean="0">
                <a:latin typeface="Helvetica 35 Thin" charset="0"/>
                <a:ea typeface="ＭＳ Ｐゴシック" pitchFamily="-107" charset="-128"/>
                <a:cs typeface="ＭＳ Ｐゴシック" pitchFamily="-107" charset="-128"/>
              </a:rPr>
              <a:t>[Coming soon] Quality-sensitive payment</a:t>
            </a:r>
          </a:p>
          <a:p>
            <a:pPr lvl="1"/>
            <a:r>
              <a:rPr lang="en-US" sz="2000" i="1" dirty="0" smtClean="0">
                <a:latin typeface="Helvetica 35 Thin" charset="0"/>
                <a:ea typeface="ＭＳ Ｐゴシック" pitchFamily="-107" charset="-128"/>
                <a:cs typeface="ＭＳ Ｐゴシック" pitchFamily="-107" charset="-128"/>
              </a:rPr>
              <a:t>[Coming soon] Risk-adjusted quality-sensitive payment</a:t>
            </a:r>
            <a:endParaRPr lang="en-US" sz="2400" dirty="0" smtClean="0">
              <a:ea typeface="ＭＳ Ｐゴシック" pitchFamily="-107" charset="-128"/>
              <a:cs typeface="ＭＳ Ｐゴシック" pitchFamily="-107" charset="-128"/>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ChangeArrowheads="1"/>
          </p:cNvSpPr>
          <p:nvPr/>
        </p:nvSpPr>
        <p:spPr bwMode="auto">
          <a:xfrm>
            <a:off x="233363" y="2828925"/>
            <a:ext cx="9409112" cy="1200150"/>
          </a:xfrm>
          <a:prstGeom prst="rect">
            <a:avLst/>
          </a:prstGeom>
          <a:noFill/>
          <a:ln w="9525">
            <a:noFill/>
            <a:miter lim="800000"/>
            <a:headEnd/>
            <a:tailEnd/>
          </a:ln>
        </p:spPr>
        <p:txBody>
          <a:bodyPr>
            <a:spAutoFit/>
          </a:bodyPr>
          <a:lstStyle/>
          <a:p>
            <a:endParaRPr lang="en-US"/>
          </a:p>
          <a:p>
            <a:endParaRPr lang="en-US"/>
          </a:p>
          <a:p>
            <a:endParaRPr lang="en-US"/>
          </a:p>
        </p:txBody>
      </p:sp>
      <p:sp>
        <p:nvSpPr>
          <p:cNvPr id="8195" name="Title 8"/>
          <p:cNvSpPr>
            <a:spLocks noGrp="1"/>
          </p:cNvSpPr>
          <p:nvPr>
            <p:ph type="title"/>
          </p:nvPr>
        </p:nvSpPr>
        <p:spPr>
          <a:xfrm>
            <a:off x="609600" y="548680"/>
            <a:ext cx="8534400" cy="1066800"/>
          </a:xfrm>
        </p:spPr>
        <p:txBody>
          <a:bodyPr/>
          <a:lstStyle/>
          <a:p>
            <a:pPr eaLnBrk="1" hangingPunct="1"/>
            <a:r>
              <a:rPr lang="en-US" sz="2800" smtClean="0"/>
              <a:t>Example: Build an “Adult Web Site” </a:t>
            </a:r>
            <a:r>
              <a:rPr lang="en-US" smtClean="0">
                <a:solidFill>
                  <a:srgbClr val="C00000"/>
                </a:solidFill>
              </a:rPr>
              <a:t>Classifier</a:t>
            </a:r>
            <a:endParaRPr lang="en-US" sz="2800" smtClean="0">
              <a:solidFill>
                <a:srgbClr val="C00000"/>
              </a:solidFill>
            </a:endParaRPr>
          </a:p>
        </p:txBody>
      </p:sp>
      <p:sp>
        <p:nvSpPr>
          <p:cNvPr id="12292" name="Content Placeholder 9"/>
          <p:cNvSpPr>
            <a:spLocks noGrp="1"/>
          </p:cNvSpPr>
          <p:nvPr>
            <p:ph idx="1"/>
          </p:nvPr>
        </p:nvSpPr>
        <p:spPr>
          <a:xfrm>
            <a:off x="756592" y="2328465"/>
            <a:ext cx="9144000" cy="1892623"/>
          </a:xfrm>
        </p:spPr>
        <p:txBody>
          <a:bodyPr/>
          <a:lstStyle/>
          <a:p>
            <a:pPr eaLnBrk="1" hangingPunct="1">
              <a:defRPr/>
            </a:pPr>
            <a:r>
              <a:rPr lang="en-US" sz="2800" smtClean="0"/>
              <a:t>Get people to look at sites and classify them as:</a:t>
            </a:r>
          </a:p>
          <a:p>
            <a:pPr eaLnBrk="1" hangingPunct="1">
              <a:buFont typeface="Wingdings" pitchFamily="2" charset="2"/>
              <a:buNone/>
              <a:defRPr/>
            </a:pPr>
            <a:r>
              <a:rPr lang="en-US" b="1" smtClean="0">
                <a:solidFill>
                  <a:schemeClr val="accent5">
                    <a:lumMod val="50000"/>
                  </a:schemeClr>
                </a:solidFill>
              </a:rPr>
              <a:t>G</a:t>
            </a:r>
            <a:r>
              <a:rPr lang="en-US" sz="2000" smtClean="0">
                <a:solidFill>
                  <a:schemeClr val="accent5">
                    <a:lumMod val="50000"/>
                  </a:schemeClr>
                </a:solidFill>
              </a:rPr>
              <a:t> (general audience)</a:t>
            </a:r>
            <a:r>
              <a:rPr lang="en-US" sz="2000" smtClean="0"/>
              <a:t>  </a:t>
            </a:r>
            <a:r>
              <a:rPr lang="en-US" sz="2800" b="1" smtClean="0">
                <a:solidFill>
                  <a:srgbClr val="F6A616"/>
                </a:solidFill>
              </a:rPr>
              <a:t>PG</a:t>
            </a:r>
            <a:r>
              <a:rPr lang="en-US" sz="2000" smtClean="0">
                <a:solidFill>
                  <a:srgbClr val="F6A616"/>
                </a:solidFill>
              </a:rPr>
              <a:t> (parental guidance) </a:t>
            </a:r>
            <a:r>
              <a:rPr lang="en-US" sz="2000" smtClean="0"/>
              <a:t> </a:t>
            </a:r>
            <a:r>
              <a:rPr lang="en-US" b="1" smtClean="0">
                <a:solidFill>
                  <a:srgbClr val="C00000"/>
                </a:solidFill>
              </a:rPr>
              <a:t>R</a:t>
            </a:r>
            <a:r>
              <a:rPr lang="en-US" smtClean="0">
                <a:solidFill>
                  <a:srgbClr val="C00000"/>
                </a:solidFill>
              </a:rPr>
              <a:t> </a:t>
            </a:r>
            <a:r>
              <a:rPr lang="en-US" sz="2000" smtClean="0">
                <a:solidFill>
                  <a:srgbClr val="C00000"/>
                </a:solidFill>
              </a:rPr>
              <a:t>(restricted)</a:t>
            </a:r>
            <a:r>
              <a:rPr lang="en-US" sz="2800" smtClean="0">
                <a:solidFill>
                  <a:srgbClr val="C00000"/>
                </a:solidFill>
              </a:rPr>
              <a:t> </a:t>
            </a:r>
            <a:r>
              <a:rPr lang="en-US" b="1" smtClean="0">
                <a:solidFill>
                  <a:srgbClr val="FF0000"/>
                </a:solidFill>
              </a:rPr>
              <a:t>X</a:t>
            </a:r>
            <a:r>
              <a:rPr lang="en-US" sz="2000" smtClean="0">
                <a:solidFill>
                  <a:srgbClr val="FF0000"/>
                </a:solidFill>
              </a:rPr>
              <a:t> (porn)</a:t>
            </a:r>
            <a:endParaRPr lang="en-US" sz="2800" smtClean="0"/>
          </a:p>
          <a:p>
            <a:pPr eaLnBrk="1" hangingPunct="1">
              <a:buNone/>
              <a:defRPr/>
            </a:pPr>
            <a:endParaRPr lang="en-US" smtClean="0"/>
          </a:p>
        </p:txBody>
      </p:sp>
      <p:pic>
        <p:nvPicPr>
          <p:cNvPr id="8198" name="Picture 7" descr="http://www.adsafemedia.com/images/logo.gif"/>
          <p:cNvPicPr>
            <a:picLocks noChangeAspect="1" noChangeArrowheads="1"/>
          </p:cNvPicPr>
          <p:nvPr/>
        </p:nvPicPr>
        <p:blipFill>
          <a:blip r:embed="rId3" cstate="print"/>
          <a:srcRect/>
          <a:stretch>
            <a:fillRect/>
          </a:stretch>
        </p:blipFill>
        <p:spPr bwMode="auto">
          <a:xfrm>
            <a:off x="6096000" y="0"/>
            <a:ext cx="3048000" cy="1028700"/>
          </a:xfrm>
          <a:prstGeom prst="rect">
            <a:avLst/>
          </a:prstGeom>
          <a:noFill/>
          <a:ln w="9525">
            <a:noFill/>
            <a:miter lim="800000"/>
            <a:headEnd/>
            <a:tailEnd/>
          </a:ln>
        </p:spPr>
      </p:pic>
      <p:sp>
        <p:nvSpPr>
          <p:cNvPr id="6" name="AutoShape 32"/>
          <p:cNvSpPr>
            <a:spLocks/>
          </p:cNvSpPr>
          <p:nvPr/>
        </p:nvSpPr>
        <p:spPr bwMode="auto">
          <a:xfrm>
            <a:off x="611560" y="3933056"/>
            <a:ext cx="8371780" cy="1671637"/>
          </a:xfrm>
          <a:prstGeom prst="roundRect">
            <a:avLst>
              <a:gd name="adj" fmla="val 14157"/>
            </a:avLst>
          </a:prstGeom>
          <a:solidFill>
            <a:schemeClr val="accent2">
              <a:lumMod val="20000"/>
              <a:lumOff val="80000"/>
            </a:schemeClr>
          </a:solidFill>
          <a:ln w="12700">
            <a:solidFill>
              <a:srgbClr val="E99923"/>
            </a:solidFill>
            <a:round/>
            <a:headEnd/>
            <a:tailEnd/>
          </a:ln>
          <a:effectLst>
            <a:outerShdw dist="12700" dir="2700000" algn="ctr" rotWithShape="0">
              <a:schemeClr val="bg2">
                <a:alpha val="75000"/>
              </a:schemeClr>
            </a:outerShdw>
          </a:effectLst>
        </p:spPr>
        <p:txBody>
          <a:bodyPr lIns="0" tIns="0" rIns="0" bIns="0"/>
          <a:lstStyle/>
          <a:p>
            <a:pPr eaLnBrk="1" hangingPunct="1">
              <a:buNone/>
              <a:defRPr/>
            </a:pPr>
            <a:r>
              <a:rPr lang="en-US" sz="2800" smtClean="0"/>
              <a:t>But we are not going to label the whole Internet…</a:t>
            </a:r>
          </a:p>
          <a:p>
            <a:pPr eaLnBrk="1" hangingPunct="1">
              <a:buFont typeface="Wingdings" pitchFamily="2" charset="2"/>
              <a:buChar char="v"/>
              <a:defRPr/>
            </a:pPr>
            <a:r>
              <a:rPr lang="en-US" sz="2800" b="1" smtClean="0"/>
              <a:t>Expensive</a:t>
            </a:r>
          </a:p>
          <a:p>
            <a:pPr eaLnBrk="1" hangingPunct="1">
              <a:buFont typeface="Wingdings" pitchFamily="2" charset="2"/>
              <a:buChar char="v"/>
              <a:defRPr/>
            </a:pPr>
            <a:r>
              <a:rPr lang="en-US" sz="2800" b="1" smtClean="0"/>
              <a:t>Slow</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6"/>
          <p:cNvSpPr>
            <a:spLocks noGrp="1"/>
          </p:cNvSpPr>
          <p:nvPr>
            <p:ph type="sldNum" sz="quarter" idx="12"/>
          </p:nvPr>
        </p:nvSpPr>
        <p:spPr>
          <a:noFill/>
        </p:spPr>
        <p:txBody>
          <a:bodyPr/>
          <a:lstStyle/>
          <a:p>
            <a:fld id="{8C5610BB-086E-304F-A79C-A19370BDC2E6}" type="slidenum">
              <a:rPr lang="en-US"/>
              <a:pPr/>
              <a:t>23</a:t>
            </a:fld>
            <a:endParaRPr lang="en-US"/>
          </a:p>
        </p:txBody>
      </p:sp>
      <p:graphicFrame>
        <p:nvGraphicFramePr>
          <p:cNvPr id="37890" name="Object 8"/>
          <p:cNvGraphicFramePr>
            <a:graphicFrameLocks noChangeAspect="1"/>
          </p:cNvGraphicFramePr>
          <p:nvPr>
            <p:ph sz="half" idx="2"/>
          </p:nvPr>
        </p:nvGraphicFramePr>
        <p:xfrm>
          <a:off x="974725" y="3111054"/>
          <a:ext cx="6045200" cy="3252787"/>
        </p:xfrm>
        <a:graphic>
          <a:graphicData uri="http://schemas.openxmlformats.org/presentationml/2006/ole">
            <p:oleObj spid="_x0000_s37890" name="Worksheet" r:id="rId4" imgW="4867343" imgH="2619443" progId="Excel.Sheet.8">
              <p:embed/>
            </p:oleObj>
          </a:graphicData>
        </a:graphic>
      </p:graphicFrame>
      <p:sp>
        <p:nvSpPr>
          <p:cNvPr id="37892" name="AutoShape 2"/>
          <p:cNvSpPr>
            <a:spLocks noGrp="1" noChangeArrowheads="1"/>
          </p:cNvSpPr>
          <p:nvPr>
            <p:ph type="title"/>
          </p:nvPr>
        </p:nvSpPr>
        <p:spPr>
          <a:xfrm>
            <a:off x="762000" y="457200"/>
            <a:ext cx="7924800" cy="1143000"/>
          </a:xfrm>
        </p:spPr>
        <p:txBody>
          <a:bodyPr/>
          <a:lstStyle/>
          <a:p>
            <a:pPr eaLnBrk="1" hangingPunct="1"/>
            <a:r>
              <a:rPr lang="en-US" sz="2800">
                <a:solidFill>
                  <a:schemeClr val="hlink"/>
                </a:solidFill>
                <a:ea typeface="ＭＳ Ｐゴシック" pitchFamily="-107" charset="-128"/>
                <a:cs typeface="ＭＳ Ｐゴシック" pitchFamily="-107" charset="-128"/>
              </a:rPr>
              <a:t/>
            </a:r>
            <a:br>
              <a:rPr lang="en-US" sz="2800">
                <a:solidFill>
                  <a:schemeClr val="hlink"/>
                </a:solidFill>
                <a:ea typeface="ＭＳ Ｐゴシック" pitchFamily="-107" charset="-128"/>
                <a:cs typeface="ＭＳ Ｐゴシック" pitchFamily="-107" charset="-128"/>
              </a:rPr>
            </a:br>
            <a:r>
              <a:rPr lang="en-US" sz="3200">
                <a:ea typeface="ＭＳ Ｐゴシック" pitchFamily="-107" charset="-128"/>
                <a:cs typeface="ＭＳ Ｐゴシック" pitchFamily="-107" charset="-128"/>
              </a:rPr>
              <a:t/>
            </a:r>
            <a:br>
              <a:rPr lang="en-US" sz="3200">
                <a:ea typeface="ＭＳ Ｐゴシック" pitchFamily="-107" charset="-128"/>
                <a:cs typeface="ＭＳ Ｐゴシック" pitchFamily="-107" charset="-128"/>
              </a:rPr>
            </a:br>
            <a:r>
              <a:rPr lang="en-US" sz="3200">
                <a:ea typeface="ＭＳ Ｐゴシック" pitchFamily="-107" charset="-128"/>
                <a:cs typeface="ＭＳ Ｐゴシック" pitchFamily="-107" charset="-128"/>
              </a:rPr>
              <a:t>Quality and Classification Performance</a:t>
            </a:r>
          </a:p>
        </p:txBody>
      </p:sp>
      <p:sp>
        <p:nvSpPr>
          <p:cNvPr id="37893" name="Rectangle 3"/>
          <p:cNvSpPr>
            <a:spLocks noGrp="1" noChangeArrowheads="1"/>
          </p:cNvSpPr>
          <p:nvPr>
            <p:ph type="body" sz="half" idx="1"/>
          </p:nvPr>
        </p:nvSpPr>
        <p:spPr>
          <a:xfrm>
            <a:off x="838200" y="2060848"/>
            <a:ext cx="8305800" cy="709613"/>
          </a:xfrm>
        </p:spPr>
        <p:txBody>
          <a:bodyPr/>
          <a:lstStyle/>
          <a:p>
            <a:pPr eaLnBrk="1" hangingPunct="1">
              <a:buNone/>
            </a:pPr>
            <a:r>
              <a:rPr lang="en-US" sz="2400" b="1" i="1" smtClean="0">
                <a:ea typeface="ＭＳ Ｐゴシック" pitchFamily="-107" charset="-128"/>
                <a:cs typeface="ＭＳ Ｐゴシック" pitchFamily="-107" charset="-128"/>
              </a:rPr>
              <a:t>Noisy labels lead to degraded task performance</a:t>
            </a:r>
            <a:endParaRPr lang="en-US" sz="2400" smtClean="0">
              <a:ea typeface="ＭＳ Ｐゴシック" pitchFamily="-107" charset="-128"/>
              <a:cs typeface="ＭＳ Ｐゴシック" pitchFamily="-107" charset="-128"/>
            </a:endParaRPr>
          </a:p>
          <a:p>
            <a:pPr eaLnBrk="1" hangingPunct="1">
              <a:buFont typeface="Wingdings" pitchFamily="-107" charset="2"/>
              <a:buNone/>
            </a:pPr>
            <a:r>
              <a:rPr lang="en-US" sz="2400" smtClean="0">
                <a:ea typeface="ＭＳ Ｐゴシック" pitchFamily="-107" charset="-128"/>
                <a:cs typeface="ＭＳ Ｐゴシック" pitchFamily="-107" charset="-128"/>
              </a:rPr>
              <a:t>Labeling </a:t>
            </a:r>
            <a:r>
              <a:rPr lang="en-US" sz="2400">
                <a:ea typeface="ＭＳ Ｐゴシック" pitchFamily="-107" charset="-128"/>
                <a:cs typeface="ＭＳ Ｐゴシック" pitchFamily="-107" charset="-128"/>
              </a:rPr>
              <a:t>quality increases </a:t>
            </a:r>
            <a:r>
              <a:rPr lang="en-US" sz="2400">
                <a:ea typeface="ＭＳ Ｐゴシック" pitchFamily="-107" charset="-128"/>
                <a:cs typeface="ＭＳ Ｐゴシック" pitchFamily="-107" charset="-128"/>
                <a:sym typeface="Wingdings 3" pitchFamily="-107" charset="2"/>
              </a:rPr>
              <a:t></a:t>
            </a:r>
            <a:r>
              <a:rPr lang="en-US" sz="2400">
                <a:ea typeface="ＭＳ Ｐゴシック" pitchFamily="-107" charset="-128"/>
                <a:cs typeface="ＭＳ Ｐゴシック" pitchFamily="-107" charset="-128"/>
              </a:rPr>
              <a:t> classification quality increases</a:t>
            </a:r>
          </a:p>
          <a:p>
            <a:pPr eaLnBrk="1" hangingPunct="1"/>
            <a:endParaRPr lang="en-US" sz="2400">
              <a:ea typeface="ＭＳ Ｐゴシック" pitchFamily="-107" charset="-128"/>
              <a:cs typeface="ＭＳ Ｐゴシック" pitchFamily="-107" charset="-128"/>
            </a:endParaRPr>
          </a:p>
        </p:txBody>
      </p:sp>
      <p:sp>
        <p:nvSpPr>
          <p:cNvPr id="37894" name="Line 6"/>
          <p:cNvSpPr>
            <a:spLocks noChangeShapeType="1"/>
          </p:cNvSpPr>
          <p:nvPr/>
        </p:nvSpPr>
        <p:spPr bwMode="auto">
          <a:xfrm flipH="1" flipV="1">
            <a:off x="3563888" y="3285976"/>
            <a:ext cx="0" cy="1727200"/>
          </a:xfrm>
          <a:prstGeom prst="line">
            <a:avLst/>
          </a:prstGeom>
          <a:noFill/>
          <a:ln w="38100">
            <a:solidFill>
              <a:srgbClr val="A50021"/>
            </a:solidFill>
            <a:round/>
            <a:headEnd/>
            <a:tailEnd type="stealth" w="lg" len="lg"/>
          </a:ln>
        </p:spPr>
        <p:txBody>
          <a:bodyPr>
            <a:prstTxWarp prst="textNoShape">
              <a:avLst/>
            </a:prstTxWarp>
          </a:bodyPr>
          <a:lstStyle/>
          <a:p>
            <a:endParaRPr lang="en-US"/>
          </a:p>
        </p:txBody>
      </p:sp>
      <p:sp>
        <p:nvSpPr>
          <p:cNvPr id="1035" name="Text Box 13"/>
          <p:cNvSpPr txBox="1">
            <a:spLocks noChangeArrowheads="1"/>
          </p:cNvSpPr>
          <p:nvPr/>
        </p:nvSpPr>
        <p:spPr bwMode="auto">
          <a:xfrm>
            <a:off x="6732240" y="4881711"/>
            <a:ext cx="1872208" cy="338554"/>
          </a:xfrm>
          <a:prstGeom prst="rect">
            <a:avLst/>
          </a:prstGeom>
          <a:solidFill>
            <a:schemeClr val="bg1">
              <a:lumMod val="95000"/>
            </a:schemeClr>
          </a:solidFill>
          <a:ln w="9525">
            <a:solidFill>
              <a:schemeClr val="accent4">
                <a:lumMod val="75000"/>
                <a:lumOff val="25000"/>
              </a:schemeClr>
            </a:solidFill>
            <a:miter lim="800000"/>
            <a:headEnd/>
            <a:tailEnd/>
          </a:ln>
        </p:spPr>
        <p:txBody>
          <a:bodyPr wrap="square">
            <a:prstTxWarp prst="textNoShape">
              <a:avLst/>
            </a:prstTxWarp>
            <a:spAutoFit/>
          </a:bodyPr>
          <a:lstStyle/>
          <a:p>
            <a:pPr>
              <a:spcBef>
                <a:spcPct val="50000"/>
              </a:spcBef>
            </a:pPr>
            <a:r>
              <a:rPr lang="en-US" sz="1600" b="1" smtClean="0"/>
              <a:t>Quality </a:t>
            </a:r>
            <a:r>
              <a:rPr lang="en-US" sz="1600" b="1"/>
              <a:t>= </a:t>
            </a:r>
            <a:r>
              <a:rPr lang="en-US" sz="1600" b="1" smtClean="0"/>
              <a:t>50%</a:t>
            </a:r>
            <a:endParaRPr lang="en-US" sz="1600" b="1"/>
          </a:p>
        </p:txBody>
      </p:sp>
      <p:sp>
        <p:nvSpPr>
          <p:cNvPr id="12" name="Text Box 13"/>
          <p:cNvSpPr txBox="1">
            <a:spLocks noChangeArrowheads="1"/>
          </p:cNvSpPr>
          <p:nvPr/>
        </p:nvSpPr>
        <p:spPr bwMode="auto">
          <a:xfrm>
            <a:off x="6708825" y="4114948"/>
            <a:ext cx="1895623" cy="338554"/>
          </a:xfrm>
          <a:prstGeom prst="rect">
            <a:avLst/>
          </a:prstGeom>
          <a:solidFill>
            <a:schemeClr val="bg1">
              <a:lumMod val="95000"/>
            </a:schemeClr>
          </a:solidFill>
          <a:ln w="9525">
            <a:solidFill>
              <a:srgbClr val="FF66CC"/>
            </a:solidFill>
            <a:miter lim="800000"/>
            <a:headEnd/>
            <a:tailEnd/>
          </a:ln>
        </p:spPr>
        <p:txBody>
          <a:bodyPr wrap="square">
            <a:prstTxWarp prst="textNoShape">
              <a:avLst/>
            </a:prstTxWarp>
            <a:spAutoFit/>
          </a:bodyPr>
          <a:lstStyle/>
          <a:p>
            <a:pPr>
              <a:spcBef>
                <a:spcPct val="50000"/>
              </a:spcBef>
            </a:pPr>
            <a:r>
              <a:rPr lang="en-US" sz="1600" b="1" smtClean="0"/>
              <a:t>Quality = 60%</a:t>
            </a:r>
            <a:endParaRPr lang="en-US" sz="1600" b="1"/>
          </a:p>
        </p:txBody>
      </p:sp>
      <p:sp>
        <p:nvSpPr>
          <p:cNvPr id="13" name="Text Box 13"/>
          <p:cNvSpPr txBox="1">
            <a:spLocks noChangeArrowheads="1"/>
          </p:cNvSpPr>
          <p:nvPr/>
        </p:nvSpPr>
        <p:spPr bwMode="auto">
          <a:xfrm>
            <a:off x="6642150" y="3356992"/>
            <a:ext cx="1962298" cy="338554"/>
          </a:xfrm>
          <a:prstGeom prst="rect">
            <a:avLst/>
          </a:prstGeom>
          <a:solidFill>
            <a:schemeClr val="bg1">
              <a:lumMod val="95000"/>
            </a:schemeClr>
          </a:solidFill>
          <a:ln w="9525">
            <a:solidFill>
              <a:schemeClr val="tx1"/>
            </a:solidFill>
            <a:miter lim="800000"/>
            <a:headEnd/>
            <a:tailEnd/>
          </a:ln>
        </p:spPr>
        <p:txBody>
          <a:bodyPr wrap="square">
            <a:prstTxWarp prst="textNoShape">
              <a:avLst/>
            </a:prstTxWarp>
            <a:spAutoFit/>
          </a:bodyPr>
          <a:lstStyle/>
          <a:p>
            <a:pPr>
              <a:spcBef>
                <a:spcPct val="50000"/>
              </a:spcBef>
            </a:pPr>
            <a:r>
              <a:rPr lang="en-US" sz="1600" b="1" smtClean="0"/>
              <a:t>Quality </a:t>
            </a:r>
            <a:r>
              <a:rPr lang="en-US" sz="1600" b="1"/>
              <a:t>= </a:t>
            </a:r>
            <a:r>
              <a:rPr lang="en-US" sz="1600" b="1" smtClean="0"/>
              <a:t>80%</a:t>
            </a:r>
            <a:endParaRPr lang="en-US" sz="1600" b="1"/>
          </a:p>
        </p:txBody>
      </p:sp>
      <p:sp>
        <p:nvSpPr>
          <p:cNvPr id="14" name="Text Box 13"/>
          <p:cNvSpPr txBox="1">
            <a:spLocks noChangeArrowheads="1"/>
          </p:cNvSpPr>
          <p:nvPr/>
        </p:nvSpPr>
        <p:spPr bwMode="auto">
          <a:xfrm>
            <a:off x="6642150" y="2996952"/>
            <a:ext cx="1962298" cy="338554"/>
          </a:xfrm>
          <a:prstGeom prst="rect">
            <a:avLst/>
          </a:prstGeom>
          <a:solidFill>
            <a:schemeClr val="bg1">
              <a:lumMod val="95000"/>
            </a:schemeClr>
          </a:solidFill>
          <a:ln w="9525">
            <a:solidFill>
              <a:srgbClr val="A50021"/>
            </a:solidFill>
            <a:miter lim="800000"/>
            <a:headEnd/>
            <a:tailEnd/>
          </a:ln>
        </p:spPr>
        <p:txBody>
          <a:bodyPr wrap="square">
            <a:prstTxWarp prst="textNoShape">
              <a:avLst/>
            </a:prstTxWarp>
            <a:spAutoFit/>
          </a:bodyPr>
          <a:lstStyle/>
          <a:p>
            <a:pPr>
              <a:spcBef>
                <a:spcPct val="50000"/>
              </a:spcBef>
            </a:pPr>
            <a:r>
              <a:rPr lang="en-US" sz="1600" b="1" smtClean="0"/>
              <a:t>Quality </a:t>
            </a:r>
            <a:r>
              <a:rPr lang="en-US" sz="1600" b="1"/>
              <a:t>= </a:t>
            </a:r>
            <a:r>
              <a:rPr lang="en-US" sz="1600" b="1" smtClean="0"/>
              <a:t>100%</a:t>
            </a:r>
            <a:endParaRPr lang="en-US" sz="1600" b="1"/>
          </a:p>
        </p:txBody>
      </p:sp>
      <p:sp>
        <p:nvSpPr>
          <p:cNvPr id="15" name="Rectangle 14"/>
          <p:cNvSpPr/>
          <p:nvPr/>
        </p:nvSpPr>
        <p:spPr>
          <a:xfrm>
            <a:off x="6516216" y="5962054"/>
            <a:ext cx="2627784" cy="923330"/>
          </a:xfrm>
          <a:prstGeom prst="rect">
            <a:avLst/>
          </a:prstGeom>
          <a:solidFill>
            <a:schemeClr val="accent2">
              <a:lumMod val="20000"/>
              <a:lumOff val="80000"/>
            </a:schemeClr>
          </a:solidFill>
          <a:ln>
            <a:solidFill>
              <a:schemeClr val="tx1"/>
            </a:solidFill>
          </a:ln>
        </p:spPr>
        <p:txBody>
          <a:bodyPr wrap="square">
            <a:spAutoFit/>
          </a:bodyPr>
          <a:lstStyle/>
          <a:p>
            <a:pPr eaLnBrk="1" hangingPunct="1">
              <a:buFont typeface="Wingdings" pitchFamily="-107" charset="2"/>
              <a:buNone/>
            </a:pPr>
            <a:r>
              <a:rPr lang="en-US" smtClean="0">
                <a:ea typeface="ＭＳ Ｐゴシック" pitchFamily="-107" charset="-128"/>
                <a:cs typeface="ＭＳ Ｐゴシック" pitchFamily="-107" charset="-128"/>
              </a:rPr>
              <a:t>Single-labeler quality (probability of assigning correctly a binary label)</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Slide Number Placeholder 5"/>
          <p:cNvSpPr>
            <a:spLocks noGrp="1"/>
          </p:cNvSpPr>
          <p:nvPr>
            <p:ph type="sldNum" sz="quarter" idx="12"/>
          </p:nvPr>
        </p:nvSpPr>
        <p:spPr>
          <a:noFill/>
        </p:spPr>
        <p:txBody>
          <a:bodyPr/>
          <a:lstStyle/>
          <a:p>
            <a:fld id="{02092C81-C6A7-D044-BC20-F7D0C4D31E0F}" type="slidenum">
              <a:rPr lang="en-US"/>
              <a:pPr/>
              <a:t>24</a:t>
            </a:fld>
            <a:endParaRPr lang="en-US"/>
          </a:p>
        </p:txBody>
      </p:sp>
      <p:sp>
        <p:nvSpPr>
          <p:cNvPr id="46084" name="AutoShape 2"/>
          <p:cNvSpPr>
            <a:spLocks noGrp="1" noChangeArrowheads="1"/>
          </p:cNvSpPr>
          <p:nvPr>
            <p:ph type="title"/>
          </p:nvPr>
        </p:nvSpPr>
        <p:spPr/>
        <p:txBody>
          <a:bodyPr/>
          <a:lstStyle/>
          <a:p>
            <a:pPr eaLnBrk="1" hangingPunct="1"/>
            <a:r>
              <a:rPr lang="en-US" dirty="0" smtClean="0">
                <a:ea typeface="ＭＳ Ｐゴシック" pitchFamily="-107" charset="-128"/>
                <a:cs typeface="ＭＳ Ｐゴシック" pitchFamily="-107" charset="-128"/>
              </a:rPr>
              <a:t>Redundancy and </a:t>
            </a:r>
            <a:r>
              <a:rPr lang="en-US" dirty="0">
                <a:ea typeface="ＭＳ Ｐゴシック" pitchFamily="-107" charset="-128"/>
                <a:cs typeface="ＭＳ Ｐゴシック" pitchFamily="-107" charset="-128"/>
              </a:rPr>
              <a:t>Label Quality</a:t>
            </a:r>
          </a:p>
        </p:txBody>
      </p:sp>
      <p:graphicFrame>
        <p:nvGraphicFramePr>
          <p:cNvPr id="46082" name="Object 7"/>
          <p:cNvGraphicFramePr>
            <a:graphicFrameLocks noChangeAspect="1"/>
          </p:cNvGraphicFramePr>
          <p:nvPr>
            <p:ph idx="1"/>
          </p:nvPr>
        </p:nvGraphicFramePr>
        <p:xfrm>
          <a:off x="2794000" y="3143250"/>
          <a:ext cx="5786438" cy="3663950"/>
        </p:xfrm>
        <a:graphic>
          <a:graphicData uri="http://schemas.openxmlformats.org/presentationml/2006/ole">
            <p:oleObj spid="_x0000_s46082" name="Chart" r:id="rId4" imgW="4667369" imgH="2638349" progId="Excel.Sheet.8">
              <p:embed/>
            </p:oleObj>
          </a:graphicData>
        </a:graphic>
      </p:graphicFrame>
      <p:sp>
        <p:nvSpPr>
          <p:cNvPr id="46085" name="Text Box 9"/>
          <p:cNvSpPr txBox="1">
            <a:spLocks noChangeArrowheads="1"/>
          </p:cNvSpPr>
          <p:nvPr/>
        </p:nvSpPr>
        <p:spPr bwMode="auto">
          <a:xfrm>
            <a:off x="3586163" y="5303838"/>
            <a:ext cx="720725"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a:t>P=0.4</a:t>
            </a:r>
          </a:p>
        </p:txBody>
      </p:sp>
      <p:sp>
        <p:nvSpPr>
          <p:cNvPr id="46086" name="Text Box 10"/>
          <p:cNvSpPr txBox="1">
            <a:spLocks noChangeArrowheads="1"/>
          </p:cNvSpPr>
          <p:nvPr/>
        </p:nvSpPr>
        <p:spPr bwMode="auto">
          <a:xfrm>
            <a:off x="3586163" y="4943475"/>
            <a:ext cx="720725"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a:t>P=0.5</a:t>
            </a:r>
          </a:p>
        </p:txBody>
      </p:sp>
      <p:sp>
        <p:nvSpPr>
          <p:cNvPr id="46087" name="Text Box 11"/>
          <p:cNvSpPr txBox="1">
            <a:spLocks noChangeArrowheads="1"/>
          </p:cNvSpPr>
          <p:nvPr/>
        </p:nvSpPr>
        <p:spPr bwMode="auto">
          <a:xfrm>
            <a:off x="3586163" y="4584700"/>
            <a:ext cx="720725"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a:t>P=0.6</a:t>
            </a:r>
          </a:p>
        </p:txBody>
      </p:sp>
      <p:sp>
        <p:nvSpPr>
          <p:cNvPr id="46088" name="Text Box 12"/>
          <p:cNvSpPr txBox="1">
            <a:spLocks noChangeArrowheads="1"/>
          </p:cNvSpPr>
          <p:nvPr/>
        </p:nvSpPr>
        <p:spPr bwMode="auto">
          <a:xfrm>
            <a:off x="3586163" y="4295775"/>
            <a:ext cx="720725"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a:t>P=0.7</a:t>
            </a:r>
          </a:p>
        </p:txBody>
      </p:sp>
      <p:sp>
        <p:nvSpPr>
          <p:cNvPr id="46089" name="Text Box 13"/>
          <p:cNvSpPr txBox="1">
            <a:spLocks noChangeArrowheads="1"/>
          </p:cNvSpPr>
          <p:nvPr/>
        </p:nvSpPr>
        <p:spPr bwMode="auto">
          <a:xfrm>
            <a:off x="3586163" y="3935413"/>
            <a:ext cx="720725"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a:t>P=0.8</a:t>
            </a:r>
          </a:p>
        </p:txBody>
      </p:sp>
      <p:sp>
        <p:nvSpPr>
          <p:cNvPr id="46090" name="Text Box 14"/>
          <p:cNvSpPr txBox="1">
            <a:spLocks noChangeArrowheads="1"/>
          </p:cNvSpPr>
          <p:nvPr/>
        </p:nvSpPr>
        <p:spPr bwMode="auto">
          <a:xfrm>
            <a:off x="3586163" y="3648075"/>
            <a:ext cx="720725"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a:t>P=0.9</a:t>
            </a:r>
          </a:p>
        </p:txBody>
      </p:sp>
      <p:sp>
        <p:nvSpPr>
          <p:cNvPr id="46091" name="Text Box 15"/>
          <p:cNvSpPr txBox="1">
            <a:spLocks noChangeArrowheads="1"/>
          </p:cNvSpPr>
          <p:nvPr/>
        </p:nvSpPr>
        <p:spPr bwMode="auto">
          <a:xfrm>
            <a:off x="3586163" y="3359150"/>
            <a:ext cx="720725"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a:t>P=1.0</a:t>
            </a:r>
          </a:p>
        </p:txBody>
      </p:sp>
      <p:sp>
        <p:nvSpPr>
          <p:cNvPr id="46092" name="Rectangle 3"/>
          <p:cNvSpPr txBox="1">
            <a:spLocks noChangeArrowheads="1"/>
          </p:cNvSpPr>
          <p:nvPr/>
        </p:nvSpPr>
        <p:spPr bwMode="auto">
          <a:xfrm>
            <a:off x="785813" y="1988840"/>
            <a:ext cx="8518525" cy="581025"/>
          </a:xfrm>
          <a:prstGeom prst="rect">
            <a:avLst/>
          </a:prstGeom>
          <a:noFill/>
          <a:ln w="9525">
            <a:noFill/>
            <a:miter lim="800000"/>
            <a:headEnd/>
            <a:tailEnd/>
          </a:ln>
        </p:spPr>
        <p:txBody>
          <a:bodyPr>
            <a:prstTxWarp prst="textNoShape">
              <a:avLst/>
            </a:prstTxWarp>
          </a:bodyPr>
          <a:lstStyle/>
          <a:p>
            <a:pPr marL="342900" indent="-342900" eaLnBrk="1" hangingPunct="1">
              <a:spcBef>
                <a:spcPct val="40000"/>
              </a:spcBef>
              <a:buClr>
                <a:schemeClr val="tx1"/>
              </a:buClr>
              <a:buSzPct val="75000"/>
              <a:buFont typeface="Wingdings" pitchFamily="-107" charset="2"/>
              <a:buChar char="l"/>
            </a:pPr>
            <a:r>
              <a:rPr lang="en-US" sz="2400"/>
              <a:t>Ask multiple labelers, keep majority label as “true” label</a:t>
            </a:r>
          </a:p>
          <a:p>
            <a:pPr marL="342900" indent="-342900" eaLnBrk="1" hangingPunct="1">
              <a:spcBef>
                <a:spcPct val="40000"/>
              </a:spcBef>
              <a:buClr>
                <a:schemeClr val="tx1"/>
              </a:buClr>
              <a:buSzPct val="75000"/>
              <a:buFont typeface="Wingdings" pitchFamily="-107" charset="2"/>
              <a:buChar char="l"/>
            </a:pPr>
            <a:r>
              <a:rPr lang="en-US" sz="2400"/>
              <a:t>Quality is probability of being correct</a:t>
            </a:r>
          </a:p>
        </p:txBody>
      </p:sp>
      <p:sp>
        <p:nvSpPr>
          <p:cNvPr id="46093" name="Rectangle 12"/>
          <p:cNvSpPr>
            <a:spLocks noChangeArrowheads="1"/>
          </p:cNvSpPr>
          <p:nvPr/>
        </p:nvSpPr>
        <p:spPr bwMode="auto">
          <a:xfrm>
            <a:off x="755650" y="4214813"/>
            <a:ext cx="2210862" cy="2031325"/>
          </a:xfrm>
          <a:prstGeom prst="rect">
            <a:avLst/>
          </a:prstGeom>
          <a:noFill/>
          <a:ln w="9525">
            <a:noFill/>
            <a:miter lim="800000"/>
            <a:headEnd/>
            <a:tailEnd/>
          </a:ln>
        </p:spPr>
        <p:txBody>
          <a:bodyPr wrap="none">
            <a:prstTxWarp prst="textNoShape">
              <a:avLst/>
            </a:prstTxWarp>
            <a:spAutoFit/>
          </a:bodyPr>
          <a:lstStyle/>
          <a:p>
            <a:r>
              <a:rPr lang="en-US" dirty="0"/>
              <a:t>P is probability</a:t>
            </a:r>
            <a:br>
              <a:rPr lang="en-US" dirty="0"/>
            </a:br>
            <a:r>
              <a:rPr lang="en-US" dirty="0"/>
              <a:t>of individual </a:t>
            </a:r>
            <a:r>
              <a:rPr lang="en-US" b="1" dirty="0"/>
              <a:t>labeler</a:t>
            </a:r>
            <a:r>
              <a:rPr lang="en-US" dirty="0"/>
              <a:t/>
            </a:r>
            <a:br>
              <a:rPr lang="en-US" dirty="0"/>
            </a:br>
            <a:r>
              <a:rPr lang="en-US" dirty="0"/>
              <a:t>being </a:t>
            </a:r>
            <a:r>
              <a:rPr lang="en-US" dirty="0" smtClean="0"/>
              <a:t>correct</a:t>
            </a:r>
          </a:p>
          <a:p>
            <a:endParaRPr lang="en-US" dirty="0" smtClean="0"/>
          </a:p>
          <a:p>
            <a:r>
              <a:rPr lang="en-US" dirty="0" smtClean="0"/>
              <a:t>P=1.0: perfect</a:t>
            </a:r>
          </a:p>
          <a:p>
            <a:r>
              <a:rPr lang="en-US" dirty="0" smtClean="0"/>
              <a:t>P=0.5: random</a:t>
            </a:r>
          </a:p>
          <a:p>
            <a:r>
              <a:rPr lang="en-US" dirty="0" smtClean="0"/>
              <a:t>P=0.4: adversarial</a:t>
            </a: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Slide Number Placeholder 6"/>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pPr eaLnBrk="1" hangingPunct="1"/>
            <a:fld id="{101A99F8-9049-EF40-BBD5-D79E9DF5DC25}" type="slidenum">
              <a:rPr lang="en-US" sz="2600" b="1">
                <a:solidFill>
                  <a:schemeClr val="bg1"/>
                </a:solidFill>
              </a:rPr>
              <a:pPr eaLnBrk="1" hangingPunct="1"/>
              <a:t>25</a:t>
            </a:fld>
            <a:endParaRPr lang="en-US" sz="2600" b="1">
              <a:solidFill>
                <a:schemeClr val="bg1"/>
              </a:solidFill>
            </a:endParaRPr>
          </a:p>
        </p:txBody>
      </p:sp>
      <p:sp>
        <p:nvSpPr>
          <p:cNvPr id="48132" name="AutoShape 3"/>
          <p:cNvSpPr>
            <a:spLocks noGrp="1" noChangeArrowheads="1"/>
          </p:cNvSpPr>
          <p:nvPr>
            <p:ph type="title" idx="4294967295"/>
          </p:nvPr>
        </p:nvSpPr>
        <p:spPr>
          <a:xfrm>
            <a:off x="762000" y="304800"/>
            <a:ext cx="8202488" cy="1143000"/>
          </a:xfrm>
        </p:spPr>
        <p:txBody>
          <a:bodyPr/>
          <a:lstStyle/>
          <a:p>
            <a:pPr eaLnBrk="1" hangingPunct="1"/>
            <a:r>
              <a:rPr lang="en-US" sz="3200">
                <a:solidFill>
                  <a:schemeClr val="hlink"/>
                </a:solidFill>
                <a:ea typeface="ＭＳ Ｐゴシック" pitchFamily="-107" charset="-128"/>
                <a:cs typeface="ＭＳ Ｐゴシック" pitchFamily="-107" charset="-128"/>
              </a:rPr>
              <a:t/>
            </a:r>
            <a:br>
              <a:rPr lang="en-US" sz="3200">
                <a:solidFill>
                  <a:schemeClr val="hlink"/>
                </a:solidFill>
                <a:ea typeface="ＭＳ Ｐゴシック" pitchFamily="-107" charset="-128"/>
                <a:cs typeface="ＭＳ Ｐゴシック" pitchFamily="-107" charset="-128"/>
              </a:rPr>
            </a:br>
            <a:r>
              <a:rPr lang="en-US" smtClean="0">
                <a:ea typeface="ＭＳ Ｐゴシック" pitchFamily="-107" charset="-128"/>
                <a:cs typeface="ＭＳ Ｐゴシック" pitchFamily="-107" charset="-128"/>
              </a:rPr>
              <a:t>Tradeoffs: More data or better data?</a:t>
            </a:r>
            <a:endParaRPr lang="en-US">
              <a:ea typeface="ＭＳ Ｐゴシック" pitchFamily="-107" charset="-128"/>
              <a:cs typeface="ＭＳ Ｐゴシック" pitchFamily="-107" charset="-128"/>
            </a:endParaRPr>
          </a:p>
        </p:txBody>
      </p:sp>
      <p:sp>
        <p:nvSpPr>
          <p:cNvPr id="48133" name="Rectangle 4"/>
          <p:cNvSpPr>
            <a:spLocks noGrp="1" noChangeArrowheads="1"/>
          </p:cNvSpPr>
          <p:nvPr>
            <p:ph type="body" sz="half" idx="4294967295"/>
          </p:nvPr>
        </p:nvSpPr>
        <p:spPr>
          <a:xfrm>
            <a:off x="838200" y="2209800"/>
            <a:ext cx="8020050" cy="3724275"/>
          </a:xfrm>
        </p:spPr>
        <p:txBody>
          <a:bodyPr/>
          <a:lstStyle/>
          <a:p>
            <a:pPr eaLnBrk="1" hangingPunct="1"/>
            <a:r>
              <a:rPr lang="en-US" sz="2000" smtClean="0">
                <a:solidFill>
                  <a:srgbClr val="5B985B"/>
                </a:solidFill>
                <a:ea typeface="ＭＳ Ｐゴシック" pitchFamily="-107" charset="-128"/>
                <a:cs typeface="ＭＳ Ｐゴシック" pitchFamily="-107" charset="-128"/>
                <a:sym typeface="Wingdings 3" pitchFamily="-107" charset="2"/>
              </a:rPr>
              <a:t>Get more examples </a:t>
            </a:r>
            <a:r>
              <a:rPr lang="en-US" sz="2000" err="1" smtClean="0">
                <a:solidFill>
                  <a:srgbClr val="5B985B"/>
                </a:solidFill>
                <a:ea typeface="ＭＳ Ｐゴシック" pitchFamily="-107" charset="-128"/>
                <a:cs typeface="ＭＳ Ｐゴシック" pitchFamily="-107" charset="-128"/>
                <a:sym typeface="Wingdings 3" pitchFamily="-107" charset="2"/>
              </a:rPr>
              <a:t></a:t>
            </a:r>
            <a:r>
              <a:rPr lang="en-US" sz="2000" smtClean="0">
                <a:solidFill>
                  <a:srgbClr val="5B985B"/>
                </a:solidFill>
                <a:ea typeface="ＭＳ Ｐゴシック" pitchFamily="-107" charset="-128"/>
                <a:cs typeface="ＭＳ Ｐゴシック" pitchFamily="-107" charset="-128"/>
                <a:sym typeface="Wingdings 3" pitchFamily="-107" charset="2"/>
              </a:rPr>
              <a:t> Improve classification</a:t>
            </a:r>
          </a:p>
          <a:p>
            <a:pPr eaLnBrk="1" hangingPunct="1"/>
            <a:r>
              <a:rPr lang="en-US" sz="2000" smtClean="0">
                <a:solidFill>
                  <a:srgbClr val="C00000"/>
                </a:solidFill>
                <a:ea typeface="ＭＳ Ｐゴシック" pitchFamily="-107" charset="-128"/>
                <a:cs typeface="ＭＳ Ｐゴシック" pitchFamily="-107" charset="-128"/>
              </a:rPr>
              <a:t>Get more labels </a:t>
            </a:r>
            <a:r>
              <a:rPr lang="en-US" sz="2000" err="1" smtClean="0">
                <a:solidFill>
                  <a:srgbClr val="C00000"/>
                </a:solidFill>
                <a:ea typeface="ＭＳ Ｐゴシック" pitchFamily="-107" charset="-128"/>
                <a:cs typeface="ＭＳ Ｐゴシック" pitchFamily="-107" charset="-128"/>
                <a:sym typeface="Wingdings 3" pitchFamily="-107" charset="2"/>
              </a:rPr>
              <a:t></a:t>
            </a:r>
            <a:r>
              <a:rPr lang="en-US" sz="2000" smtClean="0">
                <a:solidFill>
                  <a:srgbClr val="C00000"/>
                </a:solidFill>
                <a:ea typeface="ＭＳ Ｐゴシック" pitchFamily="-107" charset="-128"/>
                <a:cs typeface="ＭＳ Ｐゴシック" pitchFamily="-107" charset="-128"/>
                <a:sym typeface="Wingdings 3" pitchFamily="-107" charset="2"/>
              </a:rPr>
              <a:t> Improve label quality </a:t>
            </a:r>
            <a:r>
              <a:rPr lang="en-US" sz="2000" err="1" smtClean="0">
                <a:solidFill>
                  <a:srgbClr val="C00000"/>
                </a:solidFill>
                <a:ea typeface="ＭＳ Ｐゴシック" pitchFamily="-107" charset="-128"/>
                <a:cs typeface="ＭＳ Ｐゴシック" pitchFamily="-107" charset="-128"/>
                <a:sym typeface="Wingdings 3" pitchFamily="-107" charset="2"/>
              </a:rPr>
              <a:t></a:t>
            </a:r>
            <a:r>
              <a:rPr lang="en-US" sz="2000" smtClean="0">
                <a:solidFill>
                  <a:srgbClr val="C00000"/>
                </a:solidFill>
                <a:ea typeface="ＭＳ Ｐゴシック" pitchFamily="-107" charset="-128"/>
                <a:cs typeface="ＭＳ Ｐゴシック" pitchFamily="-107" charset="-128"/>
                <a:sym typeface="Wingdings 3" pitchFamily="-107" charset="2"/>
              </a:rPr>
              <a:t> Improve classification</a:t>
            </a:r>
          </a:p>
        </p:txBody>
      </p:sp>
      <p:graphicFrame>
        <p:nvGraphicFramePr>
          <p:cNvPr id="48130" name="Object 8"/>
          <p:cNvGraphicFramePr>
            <a:graphicFrameLocks noChangeAspect="1"/>
          </p:cNvGraphicFramePr>
          <p:nvPr/>
        </p:nvGraphicFramePr>
        <p:xfrm>
          <a:off x="1143000" y="3357563"/>
          <a:ext cx="6053138" cy="3429000"/>
        </p:xfrm>
        <a:graphic>
          <a:graphicData uri="http://schemas.openxmlformats.org/presentationml/2006/ole">
            <p:oleObj spid="_x0000_s48130" name="Chart" r:id="rId4" imgW="4676851" imgH="2647831" progId="Excel.Sheet.8">
              <p:embed/>
            </p:oleObj>
          </a:graphicData>
        </a:graphic>
      </p:graphicFrame>
      <p:sp>
        <p:nvSpPr>
          <p:cNvPr id="48134" name="Line 6"/>
          <p:cNvSpPr>
            <a:spLocks noChangeShapeType="1"/>
          </p:cNvSpPr>
          <p:nvPr/>
        </p:nvSpPr>
        <p:spPr bwMode="auto">
          <a:xfrm flipV="1">
            <a:off x="2428875" y="3929063"/>
            <a:ext cx="0" cy="785812"/>
          </a:xfrm>
          <a:prstGeom prst="line">
            <a:avLst/>
          </a:prstGeom>
          <a:noFill/>
          <a:ln w="38100">
            <a:solidFill>
              <a:srgbClr val="A50021"/>
            </a:solidFill>
            <a:round/>
            <a:headEnd/>
            <a:tailEnd type="stealth" w="lg" len="lg"/>
          </a:ln>
        </p:spPr>
        <p:txBody>
          <a:bodyPr>
            <a:prstTxWarp prst="textNoShape">
              <a:avLst/>
            </a:prstTxWarp>
          </a:bodyPr>
          <a:lstStyle/>
          <a:p>
            <a:endParaRPr lang="en-US"/>
          </a:p>
        </p:txBody>
      </p:sp>
      <p:sp>
        <p:nvSpPr>
          <p:cNvPr id="16" name="Text Box 13"/>
          <p:cNvSpPr txBox="1">
            <a:spLocks noChangeArrowheads="1"/>
          </p:cNvSpPr>
          <p:nvPr/>
        </p:nvSpPr>
        <p:spPr bwMode="auto">
          <a:xfrm>
            <a:off x="6956425" y="5214938"/>
            <a:ext cx="1576015" cy="338554"/>
          </a:xfrm>
          <a:prstGeom prst="rect">
            <a:avLst/>
          </a:prstGeom>
          <a:solidFill>
            <a:schemeClr val="bg1">
              <a:lumMod val="95000"/>
            </a:schemeClr>
          </a:solidFill>
          <a:ln w="9525">
            <a:solidFill>
              <a:schemeClr val="accent4">
                <a:lumMod val="75000"/>
                <a:lumOff val="25000"/>
              </a:schemeClr>
            </a:solidFill>
            <a:miter lim="800000"/>
            <a:headEnd/>
            <a:tailEnd/>
          </a:ln>
        </p:spPr>
        <p:txBody>
          <a:bodyPr wrap="square">
            <a:prstTxWarp prst="textNoShape">
              <a:avLst/>
            </a:prstTxWarp>
            <a:spAutoFit/>
          </a:bodyPr>
          <a:lstStyle/>
          <a:p>
            <a:pPr>
              <a:spcBef>
                <a:spcPct val="50000"/>
              </a:spcBef>
            </a:pPr>
            <a:r>
              <a:rPr lang="en-US" sz="1600" b="1" smtClean="0"/>
              <a:t>Quality = 50%</a:t>
            </a:r>
            <a:endParaRPr lang="en-US" sz="1600" b="1"/>
          </a:p>
        </p:txBody>
      </p:sp>
      <p:sp>
        <p:nvSpPr>
          <p:cNvPr id="17" name="Text Box 13"/>
          <p:cNvSpPr txBox="1">
            <a:spLocks noChangeArrowheads="1"/>
          </p:cNvSpPr>
          <p:nvPr/>
        </p:nvSpPr>
        <p:spPr bwMode="auto">
          <a:xfrm>
            <a:off x="6880224" y="4448175"/>
            <a:ext cx="1652215" cy="338554"/>
          </a:xfrm>
          <a:prstGeom prst="rect">
            <a:avLst/>
          </a:prstGeom>
          <a:solidFill>
            <a:schemeClr val="bg1">
              <a:lumMod val="95000"/>
            </a:schemeClr>
          </a:solidFill>
          <a:ln w="9525">
            <a:solidFill>
              <a:srgbClr val="FF66CC"/>
            </a:solidFill>
            <a:miter lim="800000"/>
            <a:headEnd/>
            <a:tailEnd/>
          </a:ln>
        </p:spPr>
        <p:txBody>
          <a:bodyPr wrap="square">
            <a:prstTxWarp prst="textNoShape">
              <a:avLst/>
            </a:prstTxWarp>
            <a:spAutoFit/>
          </a:bodyPr>
          <a:lstStyle/>
          <a:p>
            <a:pPr>
              <a:spcBef>
                <a:spcPct val="50000"/>
              </a:spcBef>
            </a:pPr>
            <a:r>
              <a:rPr lang="en-US" sz="1600" b="1" smtClean="0"/>
              <a:t>Quality = 60%</a:t>
            </a:r>
            <a:endParaRPr lang="en-US" sz="1600" b="1"/>
          </a:p>
        </p:txBody>
      </p:sp>
      <p:sp>
        <p:nvSpPr>
          <p:cNvPr id="18" name="Text Box 13"/>
          <p:cNvSpPr txBox="1">
            <a:spLocks noChangeArrowheads="1"/>
          </p:cNvSpPr>
          <p:nvPr/>
        </p:nvSpPr>
        <p:spPr bwMode="auto">
          <a:xfrm>
            <a:off x="6813550" y="3590925"/>
            <a:ext cx="1718890" cy="338554"/>
          </a:xfrm>
          <a:prstGeom prst="rect">
            <a:avLst/>
          </a:prstGeom>
          <a:solidFill>
            <a:schemeClr val="bg1">
              <a:lumMod val="95000"/>
            </a:schemeClr>
          </a:solidFill>
          <a:ln w="9525">
            <a:solidFill>
              <a:schemeClr val="tx1"/>
            </a:solidFill>
            <a:miter lim="800000"/>
            <a:headEnd/>
            <a:tailEnd/>
          </a:ln>
        </p:spPr>
        <p:txBody>
          <a:bodyPr wrap="square">
            <a:prstTxWarp prst="textNoShape">
              <a:avLst/>
            </a:prstTxWarp>
            <a:spAutoFit/>
          </a:bodyPr>
          <a:lstStyle/>
          <a:p>
            <a:pPr>
              <a:spcBef>
                <a:spcPct val="50000"/>
              </a:spcBef>
            </a:pPr>
            <a:r>
              <a:rPr lang="en-US" sz="1600" b="1" smtClean="0"/>
              <a:t>Quality = 80 %</a:t>
            </a:r>
            <a:endParaRPr lang="en-US" sz="1600" b="1"/>
          </a:p>
        </p:txBody>
      </p:sp>
      <p:sp>
        <p:nvSpPr>
          <p:cNvPr id="19" name="Text Box 13"/>
          <p:cNvSpPr txBox="1">
            <a:spLocks noChangeArrowheads="1"/>
          </p:cNvSpPr>
          <p:nvPr/>
        </p:nvSpPr>
        <p:spPr bwMode="auto">
          <a:xfrm>
            <a:off x="6813550" y="3214688"/>
            <a:ext cx="1718890" cy="338554"/>
          </a:xfrm>
          <a:prstGeom prst="rect">
            <a:avLst/>
          </a:prstGeom>
          <a:solidFill>
            <a:schemeClr val="bg1">
              <a:lumMod val="95000"/>
            </a:schemeClr>
          </a:solidFill>
          <a:ln w="9525">
            <a:solidFill>
              <a:srgbClr val="A50021"/>
            </a:solidFill>
            <a:miter lim="800000"/>
            <a:headEnd/>
            <a:tailEnd/>
          </a:ln>
        </p:spPr>
        <p:txBody>
          <a:bodyPr wrap="square">
            <a:prstTxWarp prst="textNoShape">
              <a:avLst/>
            </a:prstTxWarp>
            <a:spAutoFit/>
          </a:bodyPr>
          <a:lstStyle/>
          <a:p>
            <a:pPr>
              <a:spcBef>
                <a:spcPct val="50000"/>
              </a:spcBef>
            </a:pPr>
            <a:r>
              <a:rPr lang="en-US" sz="1600" b="1" smtClean="0"/>
              <a:t>Quality </a:t>
            </a:r>
            <a:r>
              <a:rPr lang="en-US" sz="1600" b="1"/>
              <a:t>= </a:t>
            </a:r>
            <a:r>
              <a:rPr lang="en-US" sz="1600" b="1" smtClean="0"/>
              <a:t>100%</a:t>
            </a:r>
            <a:endParaRPr lang="en-US" sz="1600" b="1"/>
          </a:p>
        </p:txBody>
      </p:sp>
      <p:sp>
        <p:nvSpPr>
          <p:cNvPr id="13" name="Line 6"/>
          <p:cNvSpPr>
            <a:spLocks noChangeShapeType="1"/>
          </p:cNvSpPr>
          <p:nvPr/>
        </p:nvSpPr>
        <p:spPr bwMode="auto">
          <a:xfrm flipV="1">
            <a:off x="2438400" y="4705350"/>
            <a:ext cx="1633538" cy="9525"/>
          </a:xfrm>
          <a:prstGeom prst="line">
            <a:avLst/>
          </a:prstGeom>
          <a:noFill/>
          <a:ln w="38100">
            <a:solidFill>
              <a:schemeClr val="accent6">
                <a:lumMod val="75000"/>
              </a:schemeClr>
            </a:solidFill>
            <a:round/>
            <a:headEnd/>
            <a:tailEnd type="stealth" w="lg" len="lg"/>
          </a:ln>
        </p:spPr>
        <p:txBody>
          <a:bodyPr/>
          <a:lstStyle/>
          <a:p>
            <a:pPr>
              <a:defRPr/>
            </a:pPr>
            <a:endParaRPr lang="en-US">
              <a:latin typeface="Arial" charset="0"/>
            </a:endParaRPr>
          </a:p>
        </p:txBody>
      </p:sp>
      <p:sp>
        <p:nvSpPr>
          <p:cNvPr id="48140" name="Oval 20"/>
          <p:cNvSpPr>
            <a:spLocks noChangeArrowheads="1"/>
          </p:cNvSpPr>
          <p:nvPr/>
        </p:nvSpPr>
        <p:spPr bwMode="auto">
          <a:xfrm>
            <a:off x="2357438" y="4643438"/>
            <a:ext cx="142875" cy="142875"/>
          </a:xfrm>
          <a:prstGeom prst="ellipse">
            <a:avLst/>
          </a:prstGeom>
          <a:solidFill>
            <a:schemeClr val="accent1"/>
          </a:solidFill>
          <a:ln w="9525">
            <a:solidFill>
              <a:schemeClr val="tx1"/>
            </a:solidFill>
            <a:round/>
            <a:headEnd/>
            <a:tailEnd/>
          </a:ln>
        </p:spPr>
        <p:txBody>
          <a:bodyPr>
            <a:prstTxWarp prst="textNoShape">
              <a:avLst/>
            </a:prstTxWarp>
          </a:bodyPr>
          <a:lstStyle/>
          <a:p>
            <a:endParaRPr lang="en-US"/>
          </a:p>
        </p:txBody>
      </p:sp>
      <p:sp>
        <p:nvSpPr>
          <p:cNvPr id="14" name="Text Box 13"/>
          <p:cNvSpPr txBox="1">
            <a:spLocks noChangeArrowheads="1"/>
          </p:cNvSpPr>
          <p:nvPr/>
        </p:nvSpPr>
        <p:spPr bwMode="auto">
          <a:xfrm>
            <a:off x="7567985" y="6519446"/>
            <a:ext cx="1576015" cy="338554"/>
          </a:xfrm>
          <a:prstGeom prst="rect">
            <a:avLst/>
          </a:prstGeom>
          <a:solidFill>
            <a:schemeClr val="bg1">
              <a:lumMod val="95000"/>
            </a:schemeClr>
          </a:solidFill>
          <a:ln w="9525">
            <a:solidFill>
              <a:schemeClr val="accent4">
                <a:lumMod val="75000"/>
                <a:lumOff val="25000"/>
              </a:schemeClr>
            </a:solidFill>
            <a:miter lim="800000"/>
            <a:headEnd/>
            <a:tailEnd/>
          </a:ln>
        </p:spPr>
        <p:txBody>
          <a:bodyPr wrap="square">
            <a:prstTxWarp prst="textNoShape">
              <a:avLst/>
            </a:prstTxWarp>
            <a:spAutoFit/>
          </a:bodyPr>
          <a:lstStyle/>
          <a:p>
            <a:pPr algn="ctr">
              <a:spcBef>
                <a:spcPct val="50000"/>
              </a:spcBef>
            </a:pPr>
            <a:r>
              <a:rPr lang="en-US" sz="1600" b="1" smtClean="0"/>
              <a:t>KDD 2008</a:t>
            </a:r>
            <a:endParaRPr lang="en-US" sz="1600" b="1"/>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p:spPr>
        <p:txBody>
          <a:bodyPr/>
          <a:lstStyle/>
          <a:p>
            <a:fld id="{7089C431-65D8-7340-9337-AFA8BAC16F68}" type="slidenum">
              <a:rPr lang="en-US"/>
              <a:pPr/>
              <a:t>26</a:t>
            </a:fld>
            <a:endParaRPr lang="en-US"/>
          </a:p>
        </p:txBody>
      </p:sp>
      <p:sp>
        <p:nvSpPr>
          <p:cNvPr id="50179" name="AutoShape 2"/>
          <p:cNvSpPr>
            <a:spLocks noGrp="1" noChangeArrowheads="1"/>
          </p:cNvSpPr>
          <p:nvPr>
            <p:ph type="title"/>
          </p:nvPr>
        </p:nvSpPr>
        <p:spPr/>
        <p:txBody>
          <a:bodyPr/>
          <a:lstStyle/>
          <a:p>
            <a:pPr eaLnBrk="1" hangingPunct="1"/>
            <a:r>
              <a:rPr lang="en-US" dirty="0" smtClean="0">
                <a:ea typeface="ＭＳ Ｐゴシック" pitchFamily="-107" charset="-128"/>
                <a:cs typeface="ＭＳ Ｐゴシック" pitchFamily="-107" charset="-128"/>
              </a:rPr>
              <a:t>(Very) Basic Results</a:t>
            </a:r>
            <a:endParaRPr lang="en-US" dirty="0">
              <a:ea typeface="ＭＳ Ｐゴシック" pitchFamily="-107" charset="-128"/>
              <a:cs typeface="ＭＳ Ｐゴシック" pitchFamily="-107" charset="-128"/>
            </a:endParaRPr>
          </a:p>
        </p:txBody>
      </p:sp>
      <p:sp>
        <p:nvSpPr>
          <p:cNvPr id="50180" name="Rectangle 3"/>
          <p:cNvSpPr>
            <a:spLocks noGrp="1" noChangeArrowheads="1"/>
          </p:cNvSpPr>
          <p:nvPr>
            <p:ph type="body" idx="1"/>
          </p:nvPr>
        </p:nvSpPr>
        <p:spPr>
          <a:xfrm>
            <a:off x="911225" y="2209800"/>
            <a:ext cx="8089900" cy="3724275"/>
          </a:xfrm>
        </p:spPr>
        <p:txBody>
          <a:bodyPr/>
          <a:lstStyle/>
          <a:p>
            <a:pPr eaLnBrk="1" hangingPunct="1">
              <a:spcBef>
                <a:spcPct val="40000"/>
              </a:spcBef>
              <a:buNone/>
            </a:pPr>
            <a:r>
              <a:rPr lang="en-US" dirty="0" smtClean="0">
                <a:ea typeface="ＭＳ Ｐゴシック" pitchFamily="-107" charset="-128"/>
                <a:cs typeface="ＭＳ Ｐゴシック" pitchFamily="-107" charset="-128"/>
              </a:rPr>
              <a:t>When we follow just one direction:</a:t>
            </a:r>
          </a:p>
          <a:p>
            <a:pPr eaLnBrk="1" hangingPunct="1">
              <a:spcBef>
                <a:spcPct val="40000"/>
              </a:spcBef>
              <a:buNone/>
            </a:pPr>
            <a:endParaRPr lang="en-US" dirty="0" smtClean="0">
              <a:ea typeface="ＭＳ Ｐゴシック" pitchFamily="-107" charset="-128"/>
              <a:cs typeface="ＭＳ Ｐゴシック" pitchFamily="-107" charset="-128"/>
            </a:endParaRPr>
          </a:p>
          <a:p>
            <a:pPr eaLnBrk="1" hangingPunct="1">
              <a:spcBef>
                <a:spcPct val="40000"/>
              </a:spcBef>
            </a:pPr>
            <a:r>
              <a:rPr lang="en-US" dirty="0" smtClean="0">
                <a:ea typeface="ＭＳ Ｐゴシック" pitchFamily="-107" charset="-128"/>
                <a:cs typeface="ＭＳ Ｐゴシック" pitchFamily="-107" charset="-128"/>
              </a:rPr>
              <a:t>With </a:t>
            </a:r>
            <a:r>
              <a:rPr lang="en-US" dirty="0" smtClean="0">
                <a:ea typeface="ＭＳ Ｐゴシック" pitchFamily="-107" charset="-128"/>
                <a:cs typeface="ＭＳ Ｐゴシック" pitchFamily="-107" charset="-128"/>
              </a:rPr>
              <a:t>high quality labelers (</a:t>
            </a:r>
            <a:r>
              <a:rPr lang="en-US" dirty="0" smtClean="0">
                <a:ea typeface="ＭＳ Ｐゴシック" pitchFamily="-107" charset="-128"/>
                <a:cs typeface="ＭＳ Ｐゴシック" pitchFamily="-107" charset="-128"/>
              </a:rPr>
              <a:t>85% </a:t>
            </a:r>
            <a:r>
              <a:rPr lang="en-US" dirty="0" smtClean="0">
                <a:ea typeface="ＭＳ Ｐゴシック" pitchFamily="-107" charset="-128"/>
                <a:cs typeface="ＭＳ Ｐゴシック" pitchFamily="-107" charset="-128"/>
              </a:rPr>
              <a:t>and above): </a:t>
            </a:r>
            <a:r>
              <a:rPr lang="en-US" b="1" dirty="0" smtClean="0">
                <a:ea typeface="ＭＳ Ｐゴシック" pitchFamily="-107" charset="-128"/>
                <a:cs typeface="ＭＳ Ｐゴシック" pitchFamily="-107" charset="-128"/>
              </a:rPr>
              <a:t>One worker per case </a:t>
            </a:r>
            <a:r>
              <a:rPr lang="en-US" dirty="0" smtClean="0">
                <a:ea typeface="ＭＳ Ｐゴシック" pitchFamily="-107" charset="-128"/>
                <a:cs typeface="ＭＳ Ｐゴシック" pitchFamily="-107" charset="-128"/>
              </a:rPr>
              <a:t>(get more data)</a:t>
            </a:r>
            <a:endParaRPr lang="en-US" dirty="0" smtClean="0">
              <a:ea typeface="ＭＳ Ｐゴシック" pitchFamily="-107" charset="-128"/>
              <a:cs typeface="ＭＳ Ｐゴシック" pitchFamily="-107" charset="-128"/>
            </a:endParaRPr>
          </a:p>
          <a:p>
            <a:pPr eaLnBrk="1" hangingPunct="1">
              <a:spcBef>
                <a:spcPct val="40000"/>
              </a:spcBef>
            </a:pPr>
            <a:endParaRPr lang="en-US" dirty="0" smtClean="0">
              <a:ea typeface="ＭＳ Ｐゴシック" pitchFamily="-107" charset="-128"/>
              <a:cs typeface="ＭＳ Ｐゴシック" pitchFamily="-107" charset="-128"/>
            </a:endParaRPr>
          </a:p>
          <a:p>
            <a:pPr eaLnBrk="1" hangingPunct="1">
              <a:spcBef>
                <a:spcPct val="40000"/>
              </a:spcBef>
            </a:pPr>
            <a:r>
              <a:rPr lang="en-US" dirty="0" smtClean="0">
                <a:ea typeface="ＭＳ Ｐゴシック" pitchFamily="-107" charset="-128"/>
                <a:cs typeface="ＭＳ Ｐゴシック" pitchFamily="-107" charset="-128"/>
              </a:rPr>
              <a:t>With low quality labelers (~</a:t>
            </a:r>
            <a:r>
              <a:rPr lang="en-US" dirty="0" smtClean="0">
                <a:ea typeface="ＭＳ Ｐゴシック" pitchFamily="-107" charset="-128"/>
                <a:cs typeface="ＭＳ Ｐゴシック" pitchFamily="-107" charset="-128"/>
              </a:rPr>
              <a:t>60-70%)</a:t>
            </a:r>
            <a:r>
              <a:rPr lang="en-US" dirty="0" smtClean="0">
                <a:ea typeface="ＭＳ Ｐゴシック" pitchFamily="-107" charset="-128"/>
                <a:cs typeface="ＭＳ Ｐゴシック" pitchFamily="-107" charset="-128"/>
              </a:rPr>
              <a:t/>
            </a:r>
            <a:br>
              <a:rPr lang="en-US" dirty="0" smtClean="0">
                <a:ea typeface="ＭＳ Ｐゴシック" pitchFamily="-107" charset="-128"/>
                <a:cs typeface="ＭＳ Ｐゴシック" pitchFamily="-107" charset="-128"/>
              </a:rPr>
            </a:br>
            <a:r>
              <a:rPr lang="en-US" b="1" dirty="0" smtClean="0">
                <a:ea typeface="ＭＳ Ｐゴシック" pitchFamily="-107" charset="-128"/>
                <a:cs typeface="ＭＳ Ｐゴシック" pitchFamily="-107" charset="-128"/>
              </a:rPr>
              <a:t>Multiple workers per case </a:t>
            </a:r>
            <a:r>
              <a:rPr lang="en-US" dirty="0" smtClean="0">
                <a:ea typeface="ＭＳ Ｐゴシック" pitchFamily="-107" charset="-128"/>
                <a:cs typeface="ＭＳ Ｐゴシック" pitchFamily="-107" charset="-128"/>
              </a:rPr>
              <a:t>(get higher quality)</a:t>
            </a:r>
            <a:endParaRPr lang="en-US" dirty="0" smtClean="0">
              <a:ea typeface="ＭＳ Ｐゴシック" pitchFamily="-107" charset="-128"/>
              <a:cs typeface="ＭＳ Ｐゴシック" pitchFamily="-107" charset="-128"/>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2"/>
          </p:nvPr>
        </p:nvSpPr>
        <p:spPr>
          <a:noFill/>
        </p:spPr>
        <p:txBody>
          <a:bodyPr/>
          <a:lstStyle/>
          <a:p>
            <a:fld id="{8813F416-0CFA-CC4D-9CFF-BAF97EE1BE3A}" type="slidenum">
              <a:rPr lang="en-US"/>
              <a:pPr/>
              <a:t>27</a:t>
            </a:fld>
            <a:endParaRPr lang="en-US"/>
          </a:p>
        </p:txBody>
      </p:sp>
      <p:sp>
        <p:nvSpPr>
          <p:cNvPr id="66563" name="AutoShape 2"/>
          <p:cNvSpPr>
            <a:spLocks noGrp="1" noChangeArrowheads="1"/>
          </p:cNvSpPr>
          <p:nvPr>
            <p:ph type="title"/>
          </p:nvPr>
        </p:nvSpPr>
        <p:spPr/>
        <p:txBody>
          <a:bodyPr/>
          <a:lstStyle/>
          <a:p>
            <a:pPr eaLnBrk="1" hangingPunct="1"/>
            <a:r>
              <a:rPr lang="en-US" dirty="0">
                <a:solidFill>
                  <a:srgbClr val="C00000"/>
                </a:solidFill>
                <a:ea typeface="ＭＳ Ｐゴシック" pitchFamily="-107" charset="-128"/>
                <a:cs typeface="ＭＳ Ｐゴシック" pitchFamily="-107" charset="-128"/>
              </a:rPr>
              <a:t>Selective</a:t>
            </a:r>
            <a:r>
              <a:rPr lang="en-US" dirty="0">
                <a:ea typeface="ＭＳ Ｐゴシック" pitchFamily="-107" charset="-128"/>
                <a:cs typeface="ＭＳ Ｐゴシック" pitchFamily="-107" charset="-128"/>
              </a:rPr>
              <a:t> Repeated-Labeling</a:t>
            </a:r>
          </a:p>
        </p:txBody>
      </p:sp>
      <p:sp>
        <p:nvSpPr>
          <p:cNvPr id="66564" name="Rectangle 3"/>
          <p:cNvSpPr>
            <a:spLocks noGrp="1" noChangeArrowheads="1"/>
          </p:cNvSpPr>
          <p:nvPr>
            <p:ph type="body" idx="1"/>
          </p:nvPr>
        </p:nvSpPr>
        <p:spPr>
          <a:xfrm>
            <a:off x="838200" y="2057400"/>
            <a:ext cx="7693025" cy="4416425"/>
          </a:xfrm>
        </p:spPr>
        <p:txBody>
          <a:bodyPr/>
          <a:lstStyle/>
          <a:p>
            <a:pPr eaLnBrk="1" hangingPunct="1">
              <a:spcBef>
                <a:spcPct val="40000"/>
              </a:spcBef>
            </a:pPr>
            <a:r>
              <a:rPr lang="en-US" sz="2400" smtClean="0">
                <a:ea typeface="ＭＳ Ｐゴシック" pitchFamily="-107" charset="-128"/>
                <a:cs typeface="ＭＳ Ｐゴシック" pitchFamily="-107" charset="-128"/>
              </a:rPr>
              <a:t>We do not need to label everything the same way</a:t>
            </a:r>
            <a:endParaRPr lang="en-US" sz="2000"/>
          </a:p>
          <a:p>
            <a:pPr lvl="1" eaLnBrk="1" hangingPunct="1">
              <a:spcBef>
                <a:spcPct val="40000"/>
              </a:spcBef>
            </a:pPr>
            <a:endParaRPr lang="en-US" sz="2000" i="1" smtClean="0">
              <a:solidFill>
                <a:schemeClr val="bg1">
                  <a:lumMod val="65000"/>
                </a:schemeClr>
              </a:solidFill>
            </a:endParaRPr>
          </a:p>
          <a:p>
            <a:pPr eaLnBrk="1" hangingPunct="1">
              <a:spcBef>
                <a:spcPct val="40000"/>
              </a:spcBef>
            </a:pPr>
            <a:r>
              <a:rPr lang="en-US" sz="2400" u="sng" smtClean="0">
                <a:ea typeface="ＭＳ Ｐゴシック" pitchFamily="-107" charset="-128"/>
                <a:cs typeface="ＭＳ Ｐゴシック" pitchFamily="-107" charset="-128"/>
              </a:rPr>
              <a:t>Key </a:t>
            </a:r>
            <a:r>
              <a:rPr lang="en-US" sz="2400" u="sng">
                <a:ea typeface="ＭＳ Ｐゴシック" pitchFamily="-107" charset="-128"/>
                <a:cs typeface="ＭＳ Ｐゴシック" pitchFamily="-107" charset="-128"/>
              </a:rPr>
              <a:t>observation</a:t>
            </a:r>
            <a:r>
              <a:rPr lang="en-US" sz="2400">
                <a:ea typeface="ＭＳ Ｐゴシック" pitchFamily="-107" charset="-128"/>
                <a:cs typeface="ＭＳ Ｐゴシック" pitchFamily="-107" charset="-128"/>
              </a:rPr>
              <a:t>: we have additional information to guide selection of data for repeated labeling</a:t>
            </a:r>
          </a:p>
          <a:p>
            <a:pPr lvl="1" eaLnBrk="1" hangingPunct="1">
              <a:spcBef>
                <a:spcPct val="40000"/>
              </a:spcBef>
              <a:buFont typeface="Wingdings" pitchFamily="2" charset="2"/>
              <a:buChar char="à"/>
            </a:pPr>
            <a:r>
              <a:rPr lang="en-US" sz="2000" smtClean="0"/>
              <a:t>the </a:t>
            </a:r>
            <a:r>
              <a:rPr lang="en-US" sz="2000"/>
              <a:t>current </a:t>
            </a:r>
            <a:r>
              <a:rPr lang="en-US" sz="2000" err="1"/>
              <a:t>multiset</a:t>
            </a:r>
            <a:r>
              <a:rPr lang="en-US" sz="2000"/>
              <a:t> of labels </a:t>
            </a:r>
            <a:endParaRPr lang="en-US" sz="2000" smtClean="0"/>
          </a:p>
          <a:p>
            <a:pPr lvl="1" eaLnBrk="1" hangingPunct="1">
              <a:spcBef>
                <a:spcPct val="40000"/>
              </a:spcBef>
              <a:buNone/>
            </a:pPr>
            <a:endParaRPr lang="en-US" sz="2000"/>
          </a:p>
          <a:p>
            <a:pPr eaLnBrk="1" hangingPunct="1">
              <a:spcBef>
                <a:spcPct val="40000"/>
              </a:spcBef>
            </a:pPr>
            <a:r>
              <a:rPr lang="en-US" sz="2400">
                <a:ea typeface="ＭＳ Ｐゴシック" pitchFamily="-107" charset="-128"/>
                <a:cs typeface="ＭＳ Ｐゴシック" pitchFamily="-107" charset="-128"/>
              </a:rPr>
              <a:t>Example:  </a:t>
            </a:r>
            <a:r>
              <a:rPr lang="en-US" sz="2400">
                <a:solidFill>
                  <a:srgbClr val="33CC33"/>
                </a:solidFill>
                <a:ea typeface="ＭＳ Ｐゴシック" pitchFamily="-107" charset="-128"/>
                <a:cs typeface="ＭＳ Ｐゴシック" pitchFamily="-107" charset="-128"/>
              </a:rPr>
              <a:t>{+,-,+,-,-,+}</a:t>
            </a:r>
            <a:r>
              <a:rPr lang="en-US" sz="2400">
                <a:ea typeface="ＭＳ Ｐゴシック" pitchFamily="-107" charset="-128"/>
                <a:cs typeface="ＭＳ Ｐゴシック" pitchFamily="-107" charset="-128"/>
              </a:rPr>
              <a:t> vs. </a:t>
            </a:r>
            <a:r>
              <a:rPr lang="en-US" sz="2400">
                <a:solidFill>
                  <a:srgbClr val="FF0000"/>
                </a:solidFill>
                <a:ea typeface="ＭＳ Ｐゴシック" pitchFamily="-107" charset="-128"/>
                <a:cs typeface="ＭＳ Ｐゴシック" pitchFamily="-107" charset="-128"/>
              </a:rPr>
              <a:t>{+,+,+,+,+,+}</a:t>
            </a:r>
          </a:p>
        </p:txBody>
      </p:sp>
      <p:sp>
        <p:nvSpPr>
          <p:cNvPr id="66565" name="Rectangle 4"/>
          <p:cNvSpPr>
            <a:spLocks noChangeArrowheads="1"/>
          </p:cNvSpPr>
          <p:nvPr/>
        </p:nvSpPr>
        <p:spPr bwMode="auto">
          <a:xfrm>
            <a:off x="0" y="3262313"/>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66566" name="Rectangle 6"/>
          <p:cNvSpPr>
            <a:spLocks noChangeArrowheads="1"/>
          </p:cNvSpPr>
          <p:nvPr/>
        </p:nvSpPr>
        <p:spPr bwMode="auto">
          <a:xfrm>
            <a:off x="0" y="3328988"/>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Slide Number Placeholder 6"/>
          <p:cNvSpPr>
            <a:spLocks noGrp="1"/>
          </p:cNvSpPr>
          <p:nvPr>
            <p:ph type="sldNum" sz="quarter" idx="12"/>
          </p:nvPr>
        </p:nvSpPr>
        <p:spPr>
          <a:noFill/>
        </p:spPr>
        <p:txBody>
          <a:bodyPr/>
          <a:lstStyle/>
          <a:p>
            <a:fld id="{39709C4B-53CE-2545-B3C9-242794BCCC24}" type="slidenum">
              <a:rPr lang="en-US"/>
              <a:pPr/>
              <a:t>28</a:t>
            </a:fld>
            <a:endParaRPr lang="en-US"/>
          </a:p>
        </p:txBody>
      </p:sp>
      <p:sp>
        <p:nvSpPr>
          <p:cNvPr id="68613" name="AutoShape 2"/>
          <p:cNvSpPr>
            <a:spLocks noGrp="1" noChangeArrowheads="1"/>
          </p:cNvSpPr>
          <p:nvPr>
            <p:ph type="title"/>
          </p:nvPr>
        </p:nvSpPr>
        <p:spPr>
          <a:xfrm>
            <a:off x="685800" y="381000"/>
            <a:ext cx="7924800" cy="1143000"/>
          </a:xfrm>
        </p:spPr>
        <p:txBody>
          <a:bodyPr/>
          <a:lstStyle/>
          <a:p>
            <a:pPr eaLnBrk="1" hangingPunct="1"/>
            <a:r>
              <a:rPr lang="en-US">
                <a:ea typeface="ＭＳ Ｐゴシック" pitchFamily="-107" charset="-128"/>
                <a:cs typeface="ＭＳ Ｐゴシック" pitchFamily="-107" charset="-128"/>
              </a:rPr>
              <a:t>Natural Candidate: Entropy</a:t>
            </a:r>
          </a:p>
        </p:txBody>
      </p:sp>
      <p:sp>
        <p:nvSpPr>
          <p:cNvPr id="68614" name="Rectangle 3"/>
          <p:cNvSpPr>
            <a:spLocks noGrp="1" noChangeArrowheads="1"/>
          </p:cNvSpPr>
          <p:nvPr>
            <p:ph type="body" sz="half" idx="1"/>
          </p:nvPr>
        </p:nvSpPr>
        <p:spPr>
          <a:xfrm>
            <a:off x="827088" y="2565400"/>
            <a:ext cx="8316912" cy="3724275"/>
          </a:xfrm>
        </p:spPr>
        <p:txBody>
          <a:bodyPr/>
          <a:lstStyle/>
          <a:p>
            <a:pPr eaLnBrk="1" hangingPunct="1">
              <a:lnSpc>
                <a:spcPct val="90000"/>
              </a:lnSpc>
            </a:pPr>
            <a:r>
              <a:rPr lang="en-US" sz="2400">
                <a:ea typeface="ＭＳ Ｐゴシック" pitchFamily="-107" charset="-128"/>
                <a:cs typeface="ＭＳ Ｐゴシック" pitchFamily="-107" charset="-128"/>
              </a:rPr>
              <a:t>Entropy is a natural measure of label uncertainty:</a:t>
            </a:r>
          </a:p>
          <a:p>
            <a:pPr eaLnBrk="1" hangingPunct="1">
              <a:lnSpc>
                <a:spcPct val="90000"/>
              </a:lnSpc>
            </a:pPr>
            <a:endParaRPr lang="en-US" sz="2400">
              <a:ea typeface="ＭＳ Ｐゴシック" pitchFamily="-107" charset="-128"/>
              <a:cs typeface="ＭＳ Ｐゴシック" pitchFamily="-107" charset="-128"/>
            </a:endParaRPr>
          </a:p>
          <a:p>
            <a:pPr eaLnBrk="1" hangingPunct="1">
              <a:lnSpc>
                <a:spcPct val="90000"/>
              </a:lnSpc>
            </a:pPr>
            <a:endParaRPr lang="en-US" sz="2400">
              <a:ea typeface="ＭＳ Ｐゴシック" pitchFamily="-107" charset="-128"/>
              <a:cs typeface="ＭＳ Ｐゴシック" pitchFamily="-107" charset="-128"/>
            </a:endParaRPr>
          </a:p>
          <a:p>
            <a:pPr eaLnBrk="1" hangingPunct="1">
              <a:lnSpc>
                <a:spcPct val="90000"/>
              </a:lnSpc>
              <a:buFont typeface="Wingdings" pitchFamily="-107" charset="2"/>
              <a:buNone/>
            </a:pPr>
            <a:endParaRPr lang="en-US" sz="2400">
              <a:ea typeface="ＭＳ Ｐゴシック" pitchFamily="-107" charset="-128"/>
              <a:cs typeface="ＭＳ Ｐゴシック" pitchFamily="-107" charset="-128"/>
            </a:endParaRPr>
          </a:p>
          <a:p>
            <a:pPr eaLnBrk="1" hangingPunct="1">
              <a:lnSpc>
                <a:spcPct val="90000"/>
              </a:lnSpc>
            </a:pPr>
            <a:r>
              <a:rPr lang="en-US" sz="2400">
                <a:ea typeface="ＭＳ Ｐゴシック" pitchFamily="-107" charset="-128"/>
                <a:cs typeface="ＭＳ Ｐゴシック" pitchFamily="-107" charset="-128"/>
              </a:rPr>
              <a:t>E({+,+,+,+,+,+})=0</a:t>
            </a:r>
          </a:p>
          <a:p>
            <a:pPr eaLnBrk="1" hangingPunct="1">
              <a:lnSpc>
                <a:spcPct val="90000"/>
              </a:lnSpc>
            </a:pPr>
            <a:r>
              <a:rPr lang="en-US" sz="2400">
                <a:ea typeface="ＭＳ Ｐゴシック" pitchFamily="-107" charset="-128"/>
                <a:cs typeface="ＭＳ Ｐゴシック" pitchFamily="-107" charset="-128"/>
              </a:rPr>
              <a:t>E({+,-, +,-, -,+ })=1</a:t>
            </a:r>
          </a:p>
          <a:p>
            <a:pPr eaLnBrk="1" hangingPunct="1">
              <a:lnSpc>
                <a:spcPct val="90000"/>
              </a:lnSpc>
            </a:pPr>
            <a:endParaRPr lang="en-US" sz="2400" b="1">
              <a:ea typeface="ＭＳ Ｐゴシック" pitchFamily="-107" charset="-128"/>
              <a:cs typeface="ＭＳ Ｐゴシック" pitchFamily="-107" charset="-128"/>
            </a:endParaRPr>
          </a:p>
          <a:p>
            <a:pPr eaLnBrk="1" hangingPunct="1">
              <a:lnSpc>
                <a:spcPct val="90000"/>
              </a:lnSpc>
              <a:buFont typeface="Wingdings" pitchFamily="-107" charset="2"/>
              <a:buNone/>
            </a:pPr>
            <a:r>
              <a:rPr lang="en-US" sz="2400" b="1">
                <a:ea typeface="ＭＳ Ｐゴシック" pitchFamily="-107" charset="-128"/>
                <a:cs typeface="ＭＳ Ｐゴシック" pitchFamily="-107" charset="-128"/>
              </a:rPr>
              <a:t>Strategy</a:t>
            </a:r>
            <a:r>
              <a:rPr lang="en-US" sz="2400">
                <a:ea typeface="ＭＳ Ｐゴシック" pitchFamily="-107" charset="-128"/>
                <a:cs typeface="ＭＳ Ｐゴシック" pitchFamily="-107" charset="-128"/>
              </a:rPr>
              <a:t>: </a:t>
            </a:r>
            <a:r>
              <a:rPr lang="en-US" sz="2400" i="1">
                <a:solidFill>
                  <a:srgbClr val="C00000"/>
                </a:solidFill>
                <a:ea typeface="ＭＳ Ｐゴシック" pitchFamily="-107" charset="-128"/>
                <a:cs typeface="ＭＳ Ｐゴシック" pitchFamily="-107" charset="-128"/>
              </a:rPr>
              <a:t>Get more labels for high-entropy label </a:t>
            </a:r>
            <a:r>
              <a:rPr lang="en-US" sz="2400" i="1" err="1">
                <a:solidFill>
                  <a:srgbClr val="C00000"/>
                </a:solidFill>
                <a:ea typeface="ＭＳ Ｐゴシック" pitchFamily="-107" charset="-128"/>
                <a:cs typeface="ＭＳ Ｐゴシック" pitchFamily="-107" charset="-128"/>
              </a:rPr>
              <a:t>multisets</a:t>
            </a:r>
            <a:endParaRPr lang="en-US" sz="2400" i="1">
              <a:solidFill>
                <a:srgbClr val="C00000"/>
              </a:solidFill>
              <a:ea typeface="ＭＳ Ｐゴシック" pitchFamily="-107" charset="-128"/>
              <a:cs typeface="ＭＳ Ｐゴシック" pitchFamily="-107" charset="-128"/>
            </a:endParaRPr>
          </a:p>
        </p:txBody>
      </p:sp>
      <p:sp>
        <p:nvSpPr>
          <p:cNvPr id="68615" name="Rectangle 8"/>
          <p:cNvSpPr>
            <a:spLocks noChangeArrowheads="1"/>
          </p:cNvSpPr>
          <p:nvPr/>
        </p:nvSpPr>
        <p:spPr bwMode="auto">
          <a:xfrm>
            <a:off x="0" y="3319463"/>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68616" name="Rectangle 10"/>
          <p:cNvSpPr>
            <a:spLocks noChangeArrowheads="1"/>
          </p:cNvSpPr>
          <p:nvPr/>
        </p:nvSpPr>
        <p:spPr bwMode="auto">
          <a:xfrm>
            <a:off x="0" y="3205163"/>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graphicFrame>
        <p:nvGraphicFramePr>
          <p:cNvPr id="68610" name="Object 9"/>
          <p:cNvGraphicFramePr>
            <a:graphicFrameLocks noChangeAspect="1"/>
          </p:cNvGraphicFramePr>
          <p:nvPr/>
        </p:nvGraphicFramePr>
        <p:xfrm>
          <a:off x="1743075" y="3143250"/>
          <a:ext cx="5257800" cy="919163"/>
        </p:xfrm>
        <a:graphic>
          <a:graphicData uri="http://schemas.openxmlformats.org/presentationml/2006/ole">
            <p:oleObj spid="_x0000_s68610" name="Equation" r:id="rId4" imgW="2565400" imgH="444500" progId="Equation.3">
              <p:embed/>
            </p:oleObj>
          </a:graphicData>
        </a:graphic>
      </p:graphicFrame>
      <p:graphicFrame>
        <p:nvGraphicFramePr>
          <p:cNvPr id="68611" name="Object 8"/>
          <p:cNvGraphicFramePr>
            <a:graphicFrameLocks noChangeAspect="1"/>
          </p:cNvGraphicFramePr>
          <p:nvPr/>
        </p:nvGraphicFramePr>
        <p:xfrm>
          <a:off x="6357938" y="4214813"/>
          <a:ext cx="2714625" cy="338137"/>
        </p:xfrm>
        <a:graphic>
          <a:graphicData uri="http://schemas.openxmlformats.org/presentationml/2006/ole">
            <p:oleObj spid="_x0000_s68611" name="Equation" r:id="rId5" imgW="1854000" imgH="228600" progId="Equation.3">
              <p:embed/>
            </p:oleObj>
          </a:graphicData>
        </a:graphic>
      </p:graphicFrame>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Slide Number Placeholder 5"/>
          <p:cNvSpPr>
            <a:spLocks noGrp="1"/>
          </p:cNvSpPr>
          <p:nvPr>
            <p:ph type="sldNum" sz="quarter" idx="12"/>
          </p:nvPr>
        </p:nvSpPr>
        <p:spPr>
          <a:noFill/>
        </p:spPr>
        <p:txBody>
          <a:bodyPr/>
          <a:lstStyle/>
          <a:p>
            <a:fld id="{4BA159F8-8DA8-5745-BC73-F1D8E2D1C07C}" type="slidenum">
              <a:rPr lang="en-US"/>
              <a:pPr/>
              <a:t>29</a:t>
            </a:fld>
            <a:endParaRPr lang="en-US"/>
          </a:p>
        </p:txBody>
      </p:sp>
      <p:sp>
        <p:nvSpPr>
          <p:cNvPr id="70660" name="AutoShape 2"/>
          <p:cNvSpPr>
            <a:spLocks noGrp="1" noChangeArrowheads="1"/>
          </p:cNvSpPr>
          <p:nvPr>
            <p:ph type="title"/>
          </p:nvPr>
        </p:nvSpPr>
        <p:spPr/>
        <p:txBody>
          <a:bodyPr/>
          <a:lstStyle/>
          <a:p>
            <a:pPr eaLnBrk="1" hangingPunct="1"/>
            <a:r>
              <a:rPr lang="en-US" dirty="0">
                <a:ea typeface="ＭＳ Ｐゴシック" pitchFamily="-107" charset="-128"/>
                <a:cs typeface="ＭＳ Ｐゴシック" pitchFamily="-107" charset="-128"/>
              </a:rPr>
              <a:t>What </a:t>
            </a:r>
            <a:r>
              <a:rPr lang="en-US" dirty="0">
                <a:solidFill>
                  <a:srgbClr val="C00000"/>
                </a:solidFill>
                <a:ea typeface="ＭＳ Ｐゴシック" pitchFamily="-107" charset="-128"/>
                <a:cs typeface="ＭＳ Ｐゴシック" pitchFamily="-107" charset="-128"/>
              </a:rPr>
              <a:t>Not</a:t>
            </a:r>
            <a:r>
              <a:rPr lang="en-US" dirty="0">
                <a:ea typeface="ＭＳ Ｐゴシック" pitchFamily="-107" charset="-128"/>
                <a:cs typeface="ＭＳ Ｐゴシック" pitchFamily="-107" charset="-128"/>
              </a:rPr>
              <a:t> to Do: Use Entropy</a:t>
            </a:r>
          </a:p>
        </p:txBody>
      </p:sp>
      <p:graphicFrame>
        <p:nvGraphicFramePr>
          <p:cNvPr id="70658" name="Object 2"/>
          <p:cNvGraphicFramePr>
            <a:graphicFrameLocks noChangeAspect="1"/>
          </p:cNvGraphicFramePr>
          <p:nvPr/>
        </p:nvGraphicFramePr>
        <p:xfrm>
          <a:off x="755650" y="2481263"/>
          <a:ext cx="8329613" cy="4124325"/>
        </p:xfrm>
        <a:graphic>
          <a:graphicData uri="http://schemas.openxmlformats.org/presentationml/2006/ole">
            <p:oleObj spid="_x0000_s70658" name="Worksheet" r:id="rId4" imgW="4962600" imgH="2457450" progId="Excel.Sheet.8">
              <p:embed/>
            </p:oleObj>
          </a:graphicData>
        </a:graphic>
      </p:graphicFrame>
      <p:sp>
        <p:nvSpPr>
          <p:cNvPr id="70661" name="AutoShape 6"/>
          <p:cNvSpPr>
            <a:spLocks noChangeArrowheads="1"/>
          </p:cNvSpPr>
          <p:nvPr/>
        </p:nvSpPr>
        <p:spPr bwMode="auto">
          <a:xfrm>
            <a:off x="2195736" y="3140968"/>
            <a:ext cx="3024336" cy="647700"/>
          </a:xfrm>
          <a:prstGeom prst="wedgeRectCallout">
            <a:avLst>
              <a:gd name="adj1" fmla="val 86795"/>
              <a:gd name="adj2" fmla="val 157053"/>
            </a:avLst>
          </a:prstGeom>
          <a:solidFill>
            <a:schemeClr val="bg1"/>
          </a:solidFill>
          <a:ln w="9525">
            <a:solidFill>
              <a:schemeClr val="tx1"/>
            </a:solidFill>
            <a:miter lim="800000"/>
            <a:headEnd/>
            <a:tailEnd/>
          </a:ln>
        </p:spPr>
        <p:txBody>
          <a:bodyPr>
            <a:prstTxWarp prst="textNoShape">
              <a:avLst/>
            </a:prstTxWarp>
          </a:bodyPr>
          <a:lstStyle/>
          <a:p>
            <a:pPr algn="ctr"/>
            <a:r>
              <a:rPr lang="en-US" b="1" smtClean="0">
                <a:solidFill>
                  <a:srgbClr val="A50021"/>
                </a:solidFill>
              </a:rPr>
              <a:t>Entropy</a:t>
            </a:r>
            <a:r>
              <a:rPr lang="en-US" smtClean="0">
                <a:solidFill>
                  <a:srgbClr val="A50021"/>
                </a:solidFill>
              </a:rPr>
              <a:t>: Improves </a:t>
            </a:r>
            <a:r>
              <a:rPr lang="en-US">
                <a:solidFill>
                  <a:srgbClr val="A50021"/>
                </a:solidFill>
              </a:rPr>
              <a:t>at first, </a:t>
            </a:r>
            <a:br>
              <a:rPr lang="en-US">
                <a:solidFill>
                  <a:srgbClr val="A50021"/>
                </a:solidFill>
              </a:rPr>
            </a:br>
            <a:r>
              <a:rPr lang="en-US">
                <a:solidFill>
                  <a:srgbClr val="A50021"/>
                </a:solidFill>
              </a:rPr>
              <a:t>hurts in long run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n-US">
              <a:ea typeface="ＭＳ Ｐゴシック" pitchFamily="-107" charset="-128"/>
              <a:cs typeface="ＭＳ Ｐゴシック" pitchFamily="-107" charset="-128"/>
            </a:endParaRPr>
          </a:p>
        </p:txBody>
      </p:sp>
      <p:sp>
        <p:nvSpPr>
          <p:cNvPr id="20485" name="Slide Number Placeholder 4"/>
          <p:cNvSpPr>
            <a:spLocks noGrp="1"/>
          </p:cNvSpPr>
          <p:nvPr>
            <p:ph type="sldNum" sz="quarter" idx="12"/>
          </p:nvPr>
        </p:nvSpPr>
        <p:spPr>
          <a:noFill/>
        </p:spPr>
        <p:txBody>
          <a:bodyPr/>
          <a:lstStyle/>
          <a:p>
            <a:fld id="{0160AD0A-47A9-BA4E-A898-1CEE1C1D7323}" type="slidenum">
              <a:rPr lang="en-US" smtClean="0"/>
              <a:pPr/>
              <a:t>3</a:t>
            </a:fld>
            <a:endParaRPr lang="en-US" smtClean="0"/>
          </a:p>
        </p:txBody>
      </p:sp>
      <p:grpSp>
        <p:nvGrpSpPr>
          <p:cNvPr id="15" name="Group 14"/>
          <p:cNvGrpSpPr/>
          <p:nvPr/>
        </p:nvGrpSpPr>
        <p:grpSpPr>
          <a:xfrm>
            <a:off x="0" y="0"/>
            <a:ext cx="9144000" cy="6885384"/>
            <a:chOff x="1019175" y="332656"/>
            <a:chExt cx="8125712" cy="6768752"/>
          </a:xfrm>
        </p:grpSpPr>
        <p:pic>
          <p:nvPicPr>
            <p:cNvPr id="55309" name="Picture 13"/>
            <p:cNvPicPr>
              <a:picLocks noChangeAspect="1" noChangeArrowheads="1"/>
            </p:cNvPicPr>
            <p:nvPr/>
          </p:nvPicPr>
          <p:blipFill>
            <a:blip r:embed="rId2" cstate="print"/>
            <a:srcRect t="23100" b="22186"/>
            <a:stretch>
              <a:fillRect/>
            </a:stretch>
          </p:blipFill>
          <p:spPr bwMode="auto">
            <a:xfrm>
              <a:off x="1019175" y="1196752"/>
              <a:ext cx="8124825" cy="5904656"/>
            </a:xfrm>
            <a:prstGeom prst="rect">
              <a:avLst/>
            </a:prstGeom>
            <a:noFill/>
            <a:ln w="9525">
              <a:noFill/>
              <a:miter lim="800000"/>
              <a:headEnd/>
              <a:tailEnd/>
            </a:ln>
          </p:spPr>
        </p:pic>
        <p:pic>
          <p:nvPicPr>
            <p:cNvPr id="55310" name="Picture 14"/>
            <p:cNvPicPr>
              <a:picLocks noChangeAspect="1" noChangeArrowheads="1"/>
            </p:cNvPicPr>
            <p:nvPr/>
          </p:nvPicPr>
          <p:blipFill>
            <a:blip r:embed="rId2" cstate="print"/>
            <a:srcRect b="91326"/>
            <a:stretch>
              <a:fillRect/>
            </a:stretch>
          </p:blipFill>
          <p:spPr bwMode="auto">
            <a:xfrm>
              <a:off x="1020062" y="332656"/>
              <a:ext cx="8124825" cy="936104"/>
            </a:xfrm>
            <a:prstGeom prst="rect">
              <a:avLst/>
            </a:prstGeom>
            <a:noFill/>
            <a:ln w="9525">
              <a:noFill/>
              <a:miter lim="800000"/>
              <a:headEnd/>
              <a:tailEnd/>
            </a:ln>
          </p:spPr>
        </p:pic>
      </p:grpSp>
      <p:sp>
        <p:nvSpPr>
          <p:cNvPr id="7" name="Rectangle 6"/>
          <p:cNvSpPr/>
          <p:nvPr/>
        </p:nvSpPr>
        <p:spPr>
          <a:xfrm>
            <a:off x="1907704" y="6423719"/>
            <a:ext cx="7164288" cy="461665"/>
          </a:xfrm>
          <a:prstGeom prst="rect">
            <a:avLst/>
          </a:prstGeom>
          <a:solidFill>
            <a:schemeClr val="bg1">
              <a:lumMod val="95000"/>
              <a:alpha val="70000"/>
            </a:schemeClr>
          </a:solidFill>
          <a:effectLst>
            <a:outerShdw blurRad="50800" dist="38100" algn="l" rotWithShape="0">
              <a:prstClr val="black">
                <a:alpha val="40000"/>
              </a:prstClr>
            </a:outerShdw>
            <a:reflection blurRad="6350" stA="52000" endA="300" endPos="35000" dir="5400000" sy="-100000" algn="bl" rotWithShape="0"/>
          </a:effectLst>
        </p:spPr>
        <p:txBody>
          <a:bodyPr wrap="square">
            <a:spAutoFit/>
          </a:bodyPr>
          <a:lstStyle/>
          <a:p>
            <a:r>
              <a:rPr lang="en-US" sz="2400" dirty="0" smtClean="0"/>
              <a:t>Gabrielle </a:t>
            </a:r>
            <a:r>
              <a:rPr lang="en-US" sz="2400" dirty="0" err="1" smtClean="0"/>
              <a:t>Giffords</a:t>
            </a:r>
            <a:r>
              <a:rPr lang="en-US" sz="2400" dirty="0" smtClean="0"/>
              <a:t> Shooting, Tucson, AZ, Jan 2011</a:t>
            </a:r>
            <a:endParaRPr lang="en-US" sz="24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ea typeface="ＭＳ Ｐゴシック" pitchFamily="-107" charset="-128"/>
                <a:cs typeface="ＭＳ Ｐゴシック" pitchFamily="-107" charset="-128"/>
              </a:rPr>
              <a:t>Why not Entropy</a:t>
            </a:r>
          </a:p>
        </p:txBody>
      </p:sp>
      <p:sp>
        <p:nvSpPr>
          <p:cNvPr id="24579" name="Content Placeholder 2"/>
          <p:cNvSpPr>
            <a:spLocks noGrp="1"/>
          </p:cNvSpPr>
          <p:nvPr>
            <p:ph idx="1"/>
          </p:nvPr>
        </p:nvSpPr>
        <p:spPr>
          <a:xfrm>
            <a:off x="838200" y="2219325"/>
            <a:ext cx="8054280" cy="3724275"/>
          </a:xfrm>
        </p:spPr>
        <p:txBody>
          <a:bodyPr/>
          <a:lstStyle/>
          <a:p>
            <a:r>
              <a:rPr lang="en-US" dirty="0">
                <a:ea typeface="ＭＳ Ｐゴシック" pitchFamily="-107" charset="-128"/>
                <a:cs typeface="ＭＳ Ｐゴシック" pitchFamily="-107" charset="-128"/>
              </a:rPr>
              <a:t>In the presence of noise, entropy will be high even with many labels</a:t>
            </a:r>
          </a:p>
          <a:p>
            <a:endParaRPr lang="en-US" dirty="0">
              <a:ea typeface="ＭＳ Ｐゴシック" pitchFamily="-107" charset="-128"/>
              <a:cs typeface="ＭＳ Ｐゴシック" pitchFamily="-107" charset="-128"/>
            </a:endParaRPr>
          </a:p>
          <a:p>
            <a:r>
              <a:rPr lang="en-US" dirty="0">
                <a:ea typeface="ＭＳ Ｐゴシック" pitchFamily="-107" charset="-128"/>
                <a:cs typeface="ＭＳ Ｐゴシック" pitchFamily="-107" charset="-128"/>
              </a:rPr>
              <a:t>Entropy is scale invariant </a:t>
            </a:r>
          </a:p>
          <a:p>
            <a:pPr lvl="1">
              <a:buFontTx/>
              <a:buNone/>
            </a:pPr>
            <a:r>
              <a:rPr lang="en-US" dirty="0" smtClean="0"/>
              <a:t>{3+, 2-} </a:t>
            </a:r>
            <a:r>
              <a:rPr lang="en-US" dirty="0"/>
              <a:t>has same entropy as </a:t>
            </a:r>
            <a:r>
              <a:rPr lang="en-US" dirty="0" smtClean="0"/>
              <a:t>{600</a:t>
            </a:r>
            <a:r>
              <a:rPr lang="en-US" dirty="0"/>
              <a:t>+ , </a:t>
            </a:r>
            <a:r>
              <a:rPr lang="en-US" dirty="0" smtClean="0"/>
              <a:t>400-}, </a:t>
            </a:r>
            <a:r>
              <a:rPr lang="en-US" i="1" dirty="0" smtClean="0"/>
              <a:t>i.e., </a:t>
            </a:r>
            <a:r>
              <a:rPr lang="en-US" i="1" dirty="0" smtClean="0"/>
              <a:t>0.97</a:t>
            </a:r>
          </a:p>
          <a:p>
            <a:pPr lvl="1">
              <a:buFontTx/>
              <a:buNone/>
            </a:pPr>
            <a:endParaRPr lang="en-US" i="1" dirty="0" smtClean="0"/>
          </a:p>
          <a:p>
            <a:r>
              <a:rPr lang="en-US" dirty="0" smtClean="0"/>
              <a:t>Entropy measures the level of noise</a:t>
            </a:r>
            <a:endParaRPr lang="en-US" dirty="0"/>
          </a:p>
          <a:p>
            <a:pPr lvl="2"/>
            <a:endParaRPr lang="en-US" dirty="0">
              <a:ea typeface="ＭＳ Ｐゴシック" pitchFamily="-107" charset="-128"/>
            </a:endParaRPr>
          </a:p>
          <a:p>
            <a:pPr lvl="2"/>
            <a:endParaRPr lang="en-US" dirty="0">
              <a:ea typeface="ＭＳ Ｐゴシック" pitchFamily="-107" charset="-128"/>
            </a:endParaRPr>
          </a:p>
          <a:p>
            <a:endParaRPr lang="en-US" dirty="0">
              <a:ea typeface="ＭＳ Ｐゴシック" pitchFamily="-107" charset="-128"/>
              <a:cs typeface="ＭＳ Ｐゴシック" pitchFamily="-107" charset="-128"/>
            </a:endParaRPr>
          </a:p>
          <a:p>
            <a:endParaRPr lang="en-US" dirty="0">
              <a:ea typeface="ＭＳ Ｐゴシック" pitchFamily="-107" charset="-128"/>
              <a:cs typeface="ＭＳ Ｐゴシック" pitchFamily="-107" charset="-128"/>
            </a:endParaRPr>
          </a:p>
        </p:txBody>
      </p:sp>
      <p:sp>
        <p:nvSpPr>
          <p:cNvPr id="72708" name="Slide Number Placeholder 3"/>
          <p:cNvSpPr>
            <a:spLocks noGrp="1"/>
          </p:cNvSpPr>
          <p:nvPr>
            <p:ph type="sldNum" sz="quarter" idx="12"/>
          </p:nvPr>
        </p:nvSpPr>
        <p:spPr>
          <a:noFill/>
        </p:spPr>
        <p:txBody>
          <a:bodyPr/>
          <a:lstStyle/>
          <a:p>
            <a:fld id="{1557A043-60B2-1D41-9F9D-5E4DB90F13E8}" type="slidenum">
              <a:rPr lang="en-US"/>
              <a:pPr/>
              <a:t>30</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5"/>
          <p:cNvSpPr>
            <a:spLocks noGrp="1"/>
          </p:cNvSpPr>
          <p:nvPr>
            <p:ph type="sldNum" sz="quarter" idx="12"/>
          </p:nvPr>
        </p:nvSpPr>
        <p:spPr>
          <a:noFill/>
        </p:spPr>
        <p:txBody>
          <a:bodyPr/>
          <a:lstStyle/>
          <a:p>
            <a:fld id="{3AFACC70-B5FE-6044-988C-36D40616ACE6}" type="slidenum">
              <a:rPr lang="en-US"/>
              <a:pPr/>
              <a:t>31</a:t>
            </a:fld>
            <a:endParaRPr lang="en-US"/>
          </a:p>
        </p:txBody>
      </p:sp>
      <p:sp>
        <p:nvSpPr>
          <p:cNvPr id="89091" name="AutoShape 2"/>
          <p:cNvSpPr>
            <a:spLocks noGrp="1" noChangeArrowheads="1"/>
          </p:cNvSpPr>
          <p:nvPr>
            <p:ph type="title"/>
          </p:nvPr>
        </p:nvSpPr>
        <p:spPr>
          <a:xfrm>
            <a:off x="762000" y="304800"/>
            <a:ext cx="8382000" cy="1143000"/>
          </a:xfrm>
        </p:spPr>
        <p:txBody>
          <a:bodyPr/>
          <a:lstStyle/>
          <a:p>
            <a:pPr eaLnBrk="1" hangingPunct="1"/>
            <a:r>
              <a:rPr lang="en-US" dirty="0" smtClean="0">
                <a:ea typeface="ＭＳ Ｐゴシック" pitchFamily="-107" charset="-128"/>
                <a:cs typeface="ＭＳ Ｐゴシック" pitchFamily="-107" charset="-128"/>
              </a:rPr>
              <a:t>We want </a:t>
            </a:r>
            <a:r>
              <a:rPr lang="en-US" dirty="0" smtClean="0">
                <a:solidFill>
                  <a:srgbClr val="C00000"/>
                </a:solidFill>
                <a:ea typeface="ＭＳ Ｐゴシック" pitchFamily="-107" charset="-128"/>
                <a:cs typeface="ＭＳ Ｐゴシック" pitchFamily="-107" charset="-128"/>
              </a:rPr>
              <a:t>uncertainty</a:t>
            </a:r>
            <a:r>
              <a:rPr lang="en-US" dirty="0" smtClean="0">
                <a:ea typeface="ＭＳ Ｐゴシック" pitchFamily="-107" charset="-128"/>
                <a:cs typeface="ＭＳ Ｐゴシック" pitchFamily="-107" charset="-128"/>
              </a:rPr>
              <a:t>, not entropy</a:t>
            </a:r>
            <a:endParaRPr lang="en-US" dirty="0">
              <a:ea typeface="ＭＳ Ｐゴシック" pitchFamily="-107" charset="-128"/>
              <a:cs typeface="ＭＳ Ｐゴシック" pitchFamily="-107" charset="-128"/>
            </a:endParaRPr>
          </a:p>
        </p:txBody>
      </p:sp>
      <p:sp>
        <p:nvSpPr>
          <p:cNvPr id="89092" name="Rectangle 3"/>
          <p:cNvSpPr>
            <a:spLocks noGrp="1" noChangeArrowheads="1"/>
          </p:cNvSpPr>
          <p:nvPr>
            <p:ph type="body" idx="1"/>
          </p:nvPr>
        </p:nvSpPr>
        <p:spPr>
          <a:xfrm>
            <a:off x="755650" y="1916832"/>
            <a:ext cx="8388350" cy="4320480"/>
          </a:xfrm>
        </p:spPr>
        <p:txBody>
          <a:bodyPr/>
          <a:lstStyle/>
          <a:p>
            <a:pPr eaLnBrk="1" hangingPunct="1">
              <a:spcBef>
                <a:spcPct val="40000"/>
              </a:spcBef>
            </a:pPr>
            <a:r>
              <a:rPr lang="en-US" sz="2400" i="1" dirty="0" smtClean="0">
                <a:ea typeface="ＭＳ Ｐゴシック" pitchFamily="-107" charset="-128"/>
                <a:cs typeface="ＭＳ Ｐゴシック" pitchFamily="-107" charset="-128"/>
              </a:rPr>
              <a:t>If </a:t>
            </a:r>
            <a:r>
              <a:rPr lang="en-US" sz="2400" dirty="0" smtClean="0">
                <a:ea typeface="ＭＳ Ｐゴシック" pitchFamily="-107" charset="-128"/>
                <a:cs typeface="ＭＳ Ｐゴシック" pitchFamily="-107" charset="-128"/>
              </a:rPr>
              <a:t>we knew worker quality, we could estimate category</a:t>
            </a:r>
            <a:endParaRPr lang="en-US" sz="2400" dirty="0" smtClean="0">
              <a:ea typeface="ＭＳ Ｐゴシック" pitchFamily="-107" charset="-128"/>
              <a:cs typeface="ＭＳ Ｐゴシック" pitchFamily="-107" charset="-128"/>
            </a:endParaRPr>
          </a:p>
          <a:p>
            <a:pPr eaLnBrk="1" hangingPunct="1">
              <a:spcBef>
                <a:spcPct val="40000"/>
              </a:spcBef>
            </a:pPr>
            <a:endParaRPr lang="en-US" sz="2400" dirty="0" smtClean="0">
              <a:ea typeface="ＭＳ Ｐゴシック" pitchFamily="-107" charset="-128"/>
              <a:cs typeface="ＭＳ Ｐゴシック" pitchFamily="-107" charset="-128"/>
            </a:endParaRPr>
          </a:p>
          <a:p>
            <a:pPr eaLnBrk="1" hangingPunct="1">
              <a:spcBef>
                <a:spcPct val="40000"/>
              </a:spcBef>
            </a:pPr>
            <a:r>
              <a:rPr lang="en-US" sz="2400" b="1" dirty="0" smtClean="0">
                <a:solidFill>
                  <a:srgbClr val="C00000"/>
                </a:solidFill>
                <a:ea typeface="ＭＳ Ｐゴシック" pitchFamily="-107" charset="-128"/>
                <a:cs typeface="ＭＳ Ｐゴシック" pitchFamily="-107" charset="-128"/>
              </a:rPr>
              <a:t>But </a:t>
            </a:r>
            <a:r>
              <a:rPr lang="en-US" sz="2400" b="1" dirty="0" smtClean="0">
                <a:solidFill>
                  <a:srgbClr val="C00000"/>
                </a:solidFill>
                <a:ea typeface="ＭＳ Ｐゴシック" pitchFamily="-107" charset="-128"/>
                <a:cs typeface="ＭＳ Ｐゴシック" pitchFamily="-107" charset="-128"/>
              </a:rPr>
              <a:t>we do not know </a:t>
            </a:r>
            <a:r>
              <a:rPr lang="en-US" sz="2400" b="1" dirty="0" smtClean="0">
                <a:solidFill>
                  <a:srgbClr val="C00000"/>
                </a:solidFill>
                <a:ea typeface="ＭＳ Ｐゴシック" pitchFamily="-107" charset="-128"/>
                <a:cs typeface="ＭＳ Ｐゴシック" pitchFamily="-107" charset="-128"/>
              </a:rPr>
              <a:t>worker quality q</a:t>
            </a:r>
            <a:r>
              <a:rPr lang="en-US" sz="2400" b="1" dirty="0" smtClean="0">
                <a:solidFill>
                  <a:srgbClr val="C00000"/>
                </a:solidFill>
                <a:ea typeface="ＭＳ Ｐゴシック" pitchFamily="-107" charset="-128"/>
                <a:cs typeface="ＭＳ Ｐゴシック" pitchFamily="-107" charset="-128"/>
              </a:rPr>
              <a:t>!</a:t>
            </a:r>
          </a:p>
          <a:p>
            <a:pPr eaLnBrk="1" hangingPunct="1">
              <a:spcBef>
                <a:spcPct val="40000"/>
              </a:spcBef>
            </a:pPr>
            <a:endParaRPr lang="en-US" sz="2400" dirty="0" smtClean="0">
              <a:ea typeface="ＭＳ Ｐゴシック" pitchFamily="-107" charset="-128"/>
              <a:cs typeface="ＭＳ Ｐゴシック" pitchFamily="-107" charset="-128"/>
            </a:endParaRPr>
          </a:p>
          <a:p>
            <a:pPr eaLnBrk="1" hangingPunct="1">
              <a:spcBef>
                <a:spcPct val="40000"/>
              </a:spcBef>
            </a:pPr>
            <a:r>
              <a:rPr lang="en-US" sz="2400" dirty="0" smtClean="0">
                <a:ea typeface="ＭＳ Ｐゴシック" pitchFamily="-107" charset="-128"/>
                <a:cs typeface="ＭＳ Ｐゴシック" pitchFamily="-107" charset="-128"/>
              </a:rPr>
              <a:t>E</a:t>
            </a:r>
            <a:r>
              <a:rPr lang="en-US" sz="2400" dirty="0" smtClean="0">
                <a:ea typeface="ＭＳ Ｐゴシック" pitchFamily="-107" charset="-128"/>
                <a:cs typeface="ＭＳ Ｐゴシック" pitchFamily="-107" charset="-128"/>
              </a:rPr>
              <a:t>stimate </a:t>
            </a:r>
            <a:r>
              <a:rPr lang="en-US" sz="2400" dirty="0" smtClean="0">
                <a:ea typeface="ＭＳ Ｐゴシック" pitchFamily="-107" charset="-128"/>
                <a:cs typeface="ＭＳ Ｐゴシック" pitchFamily="-107" charset="-128"/>
              </a:rPr>
              <a:t>first worker quality q for each example</a:t>
            </a:r>
          </a:p>
          <a:p>
            <a:pPr lvl="1" eaLnBrk="1" hangingPunct="1">
              <a:spcBef>
                <a:spcPct val="40000"/>
              </a:spcBef>
            </a:pPr>
            <a:endParaRPr lang="en-US" sz="2000" dirty="0" smtClean="0">
              <a:ea typeface="ＭＳ Ｐゴシック" pitchFamily="-107" charset="-128"/>
              <a:cs typeface="ＭＳ Ｐゴシック" pitchFamily="-107" charset="-128"/>
            </a:endParaRPr>
          </a:p>
          <a:p>
            <a:pPr eaLnBrk="1" hangingPunct="1">
              <a:spcBef>
                <a:spcPct val="40000"/>
              </a:spcBef>
            </a:pPr>
            <a:endParaRPr lang="en-US" sz="2400" b="1" dirty="0" smtClean="0">
              <a:ea typeface="ＭＳ Ｐゴシック" pitchFamily="-107" charset="-128"/>
              <a:cs typeface="ＭＳ Ｐゴシック" pitchFamily="-107" charset="-128"/>
            </a:endParaRPr>
          </a:p>
          <a:p>
            <a:pPr eaLnBrk="1" hangingPunct="1">
              <a:spcBef>
                <a:spcPct val="40000"/>
              </a:spcBef>
            </a:pPr>
            <a:endParaRPr lang="en-US" sz="2400" b="1" dirty="0" smtClean="0">
              <a:ea typeface="ＭＳ Ｐゴシック" pitchFamily="-107" charset="-128"/>
              <a:cs typeface="ＭＳ Ｐゴシック" pitchFamily="-107" charset="-128"/>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762000" y="304800"/>
            <a:ext cx="8382000" cy="1143000"/>
          </a:xfrm>
        </p:spPr>
        <p:txBody>
          <a:bodyPr/>
          <a:lstStyle/>
          <a:p>
            <a:r>
              <a:rPr lang="en-US" dirty="0" smtClean="0">
                <a:ea typeface="ＭＳ Ｐゴシック" pitchFamily="-107" charset="-128"/>
                <a:cs typeface="ＭＳ Ｐゴシック" pitchFamily="-107" charset="-128"/>
              </a:rPr>
              <a:t>Bayesian </a:t>
            </a:r>
            <a:r>
              <a:rPr lang="en-US" dirty="0" smtClean="0">
                <a:ea typeface="ＭＳ Ｐゴシック" pitchFamily="-107" charset="-128"/>
                <a:cs typeface="ＭＳ Ｐゴシック" pitchFamily="-107" charset="-128"/>
              </a:rPr>
              <a:t>Estimate of Labeler </a:t>
            </a:r>
            <a:r>
              <a:rPr lang="en-US" dirty="0" smtClean="0">
                <a:ea typeface="ＭＳ Ｐゴシック" pitchFamily="-107" charset="-128"/>
                <a:cs typeface="ＭＳ Ｐゴシック" pitchFamily="-107" charset="-128"/>
              </a:rPr>
              <a:t>Quality</a:t>
            </a:r>
            <a:endParaRPr lang="en-US" dirty="0">
              <a:ea typeface="ＭＳ Ｐゴシック" pitchFamily="-107" charset="-128"/>
              <a:cs typeface="ＭＳ Ｐゴシック" pitchFamily="-107" charset="-128"/>
            </a:endParaRPr>
          </a:p>
        </p:txBody>
      </p:sp>
      <p:sp>
        <p:nvSpPr>
          <p:cNvPr id="78851" name="Content Placeholder 2"/>
          <p:cNvSpPr>
            <a:spLocks noGrp="1"/>
          </p:cNvSpPr>
          <p:nvPr>
            <p:ph idx="1"/>
          </p:nvPr>
        </p:nvSpPr>
        <p:spPr>
          <a:xfrm>
            <a:off x="5868143" y="2362200"/>
            <a:ext cx="3275857" cy="3724275"/>
          </a:xfrm>
        </p:spPr>
        <p:txBody>
          <a:bodyPr/>
          <a:lstStyle/>
          <a:p>
            <a:pPr>
              <a:buNone/>
            </a:pPr>
            <a:r>
              <a:rPr lang="en-US" sz="2400" dirty="0" smtClean="0">
                <a:ea typeface="ＭＳ Ｐゴシック" pitchFamily="-107" charset="-128"/>
                <a:cs typeface="ＭＳ Ｐゴシック" pitchFamily="-107" charset="-128"/>
              </a:rPr>
              <a:t>Quality=0.7 (unknown)</a:t>
            </a:r>
          </a:p>
          <a:p>
            <a:r>
              <a:rPr lang="en-US" dirty="0" smtClean="0">
                <a:ea typeface="ＭＳ Ｐゴシック" pitchFamily="-107" charset="-128"/>
                <a:cs typeface="ＭＳ Ｐゴシック" pitchFamily="-107" charset="-128"/>
              </a:rPr>
              <a:t>10 labels (</a:t>
            </a:r>
            <a:r>
              <a:rPr lang="en-US" dirty="0">
                <a:ea typeface="ＭＳ Ｐゴシック" pitchFamily="-107" charset="-128"/>
                <a:cs typeface="ＭＳ Ｐゴシック" pitchFamily="-107" charset="-128"/>
              </a:rPr>
              <a:t>7+, 3-</a:t>
            </a:r>
            <a:r>
              <a:rPr lang="en-US" dirty="0" smtClean="0">
                <a:ea typeface="ＭＳ Ｐゴシック" pitchFamily="-107" charset="-128"/>
                <a:cs typeface="ＭＳ Ｐゴシック" pitchFamily="-107" charset="-128"/>
              </a:rPr>
              <a:t>)</a:t>
            </a:r>
            <a:endParaRPr lang="en-US" dirty="0">
              <a:ea typeface="ＭＳ Ｐゴシック" pitchFamily="-107" charset="-128"/>
              <a:cs typeface="ＭＳ Ｐゴシック" pitchFamily="-107" charset="-128"/>
            </a:endParaRPr>
          </a:p>
          <a:p>
            <a:endParaRPr lang="en-US" dirty="0">
              <a:ea typeface="ＭＳ Ｐゴシック" pitchFamily="-107" charset="-128"/>
              <a:cs typeface="ＭＳ Ｐゴシック" pitchFamily="-107" charset="-128"/>
            </a:endParaRPr>
          </a:p>
        </p:txBody>
      </p:sp>
      <p:sp>
        <p:nvSpPr>
          <p:cNvPr id="78852" name="Slide Number Placeholder 3"/>
          <p:cNvSpPr>
            <a:spLocks noGrp="1"/>
          </p:cNvSpPr>
          <p:nvPr>
            <p:ph type="sldNum" sz="quarter" idx="12"/>
          </p:nvPr>
        </p:nvSpPr>
        <p:spPr>
          <a:noFill/>
        </p:spPr>
        <p:txBody>
          <a:bodyPr/>
          <a:lstStyle/>
          <a:p>
            <a:fld id="{8EC769E0-B9F9-3940-84CD-AC26D0C935A0}" type="slidenum">
              <a:rPr lang="en-US"/>
              <a:pPr/>
              <a:t>32</a:t>
            </a:fld>
            <a:endParaRPr lang="en-US"/>
          </a:p>
        </p:txBody>
      </p:sp>
      <p:pic>
        <p:nvPicPr>
          <p:cNvPr id="78853" name="Picture 5"/>
          <p:cNvPicPr>
            <a:picLocks noChangeAspect="1" noChangeArrowheads="1"/>
          </p:cNvPicPr>
          <p:nvPr/>
        </p:nvPicPr>
        <p:blipFill>
          <a:blip r:embed="rId3" cstate="print"/>
          <a:srcRect/>
          <a:stretch>
            <a:fillRect/>
          </a:stretch>
        </p:blipFill>
        <p:spPr bwMode="auto">
          <a:xfrm>
            <a:off x="1187624" y="2366882"/>
            <a:ext cx="4711452" cy="4122520"/>
          </a:xfrm>
          <a:prstGeom prst="rect">
            <a:avLst/>
          </a:prstGeom>
          <a:noFill/>
          <a:ln w="9525">
            <a:noFill/>
            <a:miter lim="800000"/>
            <a:headEnd/>
            <a:tailEnd/>
          </a:ln>
        </p:spPr>
      </p:pic>
      <p:sp>
        <p:nvSpPr>
          <p:cNvPr id="6" name="Rectangle 5"/>
          <p:cNvSpPr/>
          <p:nvPr/>
        </p:nvSpPr>
        <p:spPr>
          <a:xfrm>
            <a:off x="5796136" y="4437112"/>
            <a:ext cx="3347864" cy="2369880"/>
          </a:xfrm>
          <a:prstGeom prst="rect">
            <a:avLst/>
          </a:prstGeom>
        </p:spPr>
        <p:txBody>
          <a:bodyPr wrap="square">
            <a:spAutoFit/>
          </a:bodyPr>
          <a:lstStyle/>
          <a:p>
            <a:pPr marL="342900" lvl="0" indent="-342900" eaLnBrk="1" hangingPunct="1">
              <a:spcBef>
                <a:spcPct val="40000"/>
              </a:spcBef>
              <a:buClr>
                <a:srgbClr val="003366"/>
              </a:buClr>
              <a:buSzPct val="75000"/>
              <a:buFont typeface="Wingdings" pitchFamily="-107" charset="2"/>
              <a:buChar char="l"/>
            </a:pPr>
            <a:r>
              <a:rPr lang="en-US" sz="2000" kern="0" dirty="0" smtClean="0">
                <a:solidFill>
                  <a:srgbClr val="003366"/>
                </a:solidFill>
                <a:latin typeface="Arial"/>
                <a:ea typeface="ＭＳ Ｐゴシック" pitchFamily="-107" charset="-128"/>
                <a:cs typeface="ＭＳ Ｐゴシック" pitchFamily="-107" charset="-128"/>
              </a:rPr>
              <a:t>Observe </a:t>
            </a:r>
            <a:r>
              <a:rPr lang="en-US" sz="2000" kern="0" dirty="0" smtClean="0">
                <a:solidFill>
                  <a:srgbClr val="003366"/>
                </a:solidFill>
                <a:latin typeface="Arial"/>
                <a:ea typeface="ＭＳ Ｐゴシック" pitchFamily="-107" charset="-128"/>
                <a:cs typeface="ＭＳ Ｐゴシック" pitchFamily="-107" charset="-128"/>
              </a:rPr>
              <a:t>assigned labels </a:t>
            </a:r>
            <a:r>
              <a:rPr lang="en-US" sz="2000" kern="0" dirty="0" smtClean="0">
                <a:solidFill>
                  <a:srgbClr val="003366"/>
                </a:solidFill>
                <a:latin typeface="Arial"/>
                <a:ea typeface="ＭＳ Ｐゴシック" pitchFamily="-107" charset="-128"/>
                <a:cs typeface="ＭＳ Ｐゴシック" pitchFamily="-107" charset="-128"/>
              </a:rPr>
              <a:t>and estimate what is the noise level</a:t>
            </a:r>
          </a:p>
          <a:p>
            <a:pPr marL="342900" lvl="0" indent="-342900" eaLnBrk="1" hangingPunct="1">
              <a:spcBef>
                <a:spcPct val="40000"/>
              </a:spcBef>
              <a:buClr>
                <a:srgbClr val="003366"/>
              </a:buClr>
              <a:buSzPct val="75000"/>
              <a:buFont typeface="Wingdings" pitchFamily="-107" charset="2"/>
              <a:buChar char="l"/>
            </a:pPr>
            <a:r>
              <a:rPr lang="en-US" sz="2000" kern="0" dirty="0" smtClean="0">
                <a:solidFill>
                  <a:srgbClr val="003366"/>
                </a:solidFill>
                <a:latin typeface="Arial"/>
                <a:ea typeface="ＭＳ Ｐゴシック" pitchFamily="-107" charset="-128"/>
                <a:cs typeface="ＭＳ Ｐゴシック" pitchFamily="-107" charset="-128"/>
              </a:rPr>
              <a:t>Find the distribution of possible </a:t>
            </a:r>
            <a:r>
              <a:rPr lang="en-US" sz="2000" b="1" kern="0" dirty="0" smtClean="0">
                <a:solidFill>
                  <a:srgbClr val="003366"/>
                </a:solidFill>
                <a:latin typeface="Arial"/>
                <a:ea typeface="ＭＳ Ｐゴシック" pitchFamily="-107" charset="-128"/>
                <a:cs typeface="ＭＳ Ｐゴシック" pitchFamily="-107" charset="-128"/>
              </a:rPr>
              <a:t>quality of labelers for the example</a:t>
            </a:r>
          </a:p>
        </p:txBody>
      </p:sp>
      <p:sp>
        <p:nvSpPr>
          <p:cNvPr id="7" name="Rectangle 6"/>
          <p:cNvSpPr/>
          <p:nvPr/>
        </p:nvSpPr>
        <p:spPr>
          <a:xfrm>
            <a:off x="1691680" y="6228020"/>
            <a:ext cx="3868367" cy="369332"/>
          </a:xfrm>
          <a:prstGeom prst="rect">
            <a:avLst/>
          </a:prstGeom>
          <a:solidFill>
            <a:schemeClr val="bg1"/>
          </a:solidFill>
        </p:spPr>
        <p:txBody>
          <a:bodyPr wrap="none">
            <a:spAutoFit/>
          </a:bodyPr>
          <a:lstStyle/>
          <a:p>
            <a:r>
              <a:rPr lang="en-US" b="1" kern="0" dirty="0" smtClean="0">
                <a:solidFill>
                  <a:srgbClr val="003366"/>
                </a:solidFill>
                <a:latin typeface="Arial"/>
                <a:ea typeface="ＭＳ Ｐゴシック" pitchFamily="-107" charset="-128"/>
                <a:cs typeface="ＭＳ Ｐゴシック" pitchFamily="-107" charset="-128"/>
                <a:sym typeface="Wingdings" pitchFamily="2" charset="2"/>
              </a:rPr>
              <a:t>low  </a:t>
            </a:r>
            <a:r>
              <a:rPr lang="en-US" b="1" kern="0" dirty="0" smtClean="0">
                <a:solidFill>
                  <a:srgbClr val="003366"/>
                </a:solidFill>
                <a:latin typeface="Arial"/>
                <a:ea typeface="ＭＳ Ｐゴシック" pitchFamily="-107" charset="-128"/>
                <a:cs typeface="ＭＳ Ｐゴシック" pitchFamily="-107" charset="-128"/>
              </a:rPr>
              <a:t>quality </a:t>
            </a:r>
            <a:r>
              <a:rPr lang="en-US" b="1" kern="0" dirty="0" smtClean="0">
                <a:solidFill>
                  <a:srgbClr val="003366"/>
                </a:solidFill>
                <a:latin typeface="Arial"/>
                <a:ea typeface="ＭＳ Ｐゴシック" pitchFamily="-107" charset="-128"/>
                <a:cs typeface="ＭＳ Ｐゴシック" pitchFamily="-107" charset="-128"/>
              </a:rPr>
              <a:t>of </a:t>
            </a:r>
            <a:r>
              <a:rPr lang="en-US" b="1" kern="0" dirty="0" smtClean="0">
                <a:solidFill>
                  <a:srgbClr val="003366"/>
                </a:solidFill>
                <a:latin typeface="Arial"/>
                <a:ea typeface="ＭＳ Ｐゴシック" pitchFamily="-107" charset="-128"/>
                <a:cs typeface="ＭＳ Ｐゴシック" pitchFamily="-107" charset="-128"/>
              </a:rPr>
              <a:t>labelers </a:t>
            </a:r>
            <a:r>
              <a:rPr lang="en-US" b="1" kern="0" dirty="0" smtClean="0">
                <a:solidFill>
                  <a:srgbClr val="003366"/>
                </a:solidFill>
                <a:latin typeface="Arial"/>
                <a:ea typeface="ＭＳ Ｐゴシック" pitchFamily="-107" charset="-128"/>
                <a:cs typeface="ＭＳ Ｐゴシック" pitchFamily="-107" charset="-128"/>
                <a:sym typeface="Wingdings" pitchFamily="2" charset="2"/>
              </a:rPr>
              <a:t> high</a:t>
            </a:r>
            <a:r>
              <a:rPr lang="en-US" b="1" kern="0" dirty="0" smtClean="0">
                <a:solidFill>
                  <a:srgbClr val="003366"/>
                </a:solidFill>
                <a:latin typeface="Arial"/>
                <a:ea typeface="ＭＳ Ｐゴシック" pitchFamily="-107" charset="-128"/>
                <a:cs typeface="ＭＳ Ｐゴシック" pitchFamily="-107" charset="-128"/>
              </a:rPr>
              <a:t> </a:t>
            </a:r>
            <a:endParaRPr lang="en-US" dirty="0"/>
          </a:p>
        </p:txBody>
      </p:sp>
      <p:sp>
        <p:nvSpPr>
          <p:cNvPr id="8" name="Rectangle 7"/>
          <p:cNvSpPr/>
          <p:nvPr/>
        </p:nvSpPr>
        <p:spPr>
          <a:xfrm rot="16200000">
            <a:off x="-40408" y="3638540"/>
            <a:ext cx="2249334" cy="369332"/>
          </a:xfrm>
          <a:prstGeom prst="rect">
            <a:avLst/>
          </a:prstGeom>
          <a:solidFill>
            <a:schemeClr val="bg1"/>
          </a:solidFill>
        </p:spPr>
        <p:txBody>
          <a:bodyPr wrap="none">
            <a:spAutoFit/>
          </a:bodyPr>
          <a:lstStyle/>
          <a:p>
            <a:r>
              <a:rPr lang="en-US" b="1" kern="0" dirty="0" smtClean="0">
                <a:solidFill>
                  <a:srgbClr val="003366"/>
                </a:solidFill>
                <a:latin typeface="Arial"/>
                <a:ea typeface="ＭＳ Ｐゴシック" pitchFamily="-107" charset="-128"/>
                <a:sym typeface="Wingdings" pitchFamily="2" charset="2"/>
              </a:rPr>
              <a:t>Probability density</a:t>
            </a:r>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5"/>
          <p:cNvSpPr>
            <a:spLocks noGrp="1"/>
          </p:cNvSpPr>
          <p:nvPr>
            <p:ph type="sldNum" sz="quarter" idx="12"/>
          </p:nvPr>
        </p:nvSpPr>
        <p:spPr>
          <a:noFill/>
        </p:spPr>
        <p:txBody>
          <a:bodyPr/>
          <a:lstStyle/>
          <a:p>
            <a:fld id="{3AFACC70-B5FE-6044-988C-36D40616ACE6}" type="slidenum">
              <a:rPr lang="en-US"/>
              <a:pPr/>
              <a:t>33</a:t>
            </a:fld>
            <a:endParaRPr lang="en-US"/>
          </a:p>
        </p:txBody>
      </p:sp>
      <p:sp>
        <p:nvSpPr>
          <p:cNvPr id="89091" name="AutoShape 2"/>
          <p:cNvSpPr>
            <a:spLocks noGrp="1" noChangeArrowheads="1"/>
          </p:cNvSpPr>
          <p:nvPr>
            <p:ph type="title"/>
          </p:nvPr>
        </p:nvSpPr>
        <p:spPr>
          <a:xfrm>
            <a:off x="762000" y="304800"/>
            <a:ext cx="8382000" cy="1143000"/>
          </a:xfrm>
        </p:spPr>
        <p:txBody>
          <a:bodyPr/>
          <a:lstStyle/>
          <a:p>
            <a:pPr eaLnBrk="1" hangingPunct="1"/>
            <a:r>
              <a:rPr lang="en-US" dirty="0" smtClean="0">
                <a:ea typeface="ＭＳ Ｐゴシック" pitchFamily="-107" charset="-128"/>
                <a:cs typeface="ＭＳ Ｐゴシック" pitchFamily="-107" charset="-128"/>
              </a:rPr>
              <a:t>Label </a:t>
            </a:r>
            <a:r>
              <a:rPr lang="en-US" dirty="0" smtClean="0">
                <a:ea typeface="ＭＳ Ｐゴシック" pitchFamily="-107" charset="-128"/>
                <a:cs typeface="ＭＳ Ｐゴシック" pitchFamily="-107" charset="-128"/>
              </a:rPr>
              <a:t>Uncertainty</a:t>
            </a:r>
            <a:endParaRPr lang="en-US" dirty="0">
              <a:ea typeface="ＭＳ Ｐゴシック" pitchFamily="-107" charset="-128"/>
              <a:cs typeface="ＭＳ Ｐゴシック" pitchFamily="-107" charset="-128"/>
            </a:endParaRPr>
          </a:p>
        </p:txBody>
      </p:sp>
      <p:sp>
        <p:nvSpPr>
          <p:cNvPr id="89092" name="Rectangle 3"/>
          <p:cNvSpPr>
            <a:spLocks noGrp="1" noChangeArrowheads="1"/>
          </p:cNvSpPr>
          <p:nvPr>
            <p:ph type="body" idx="1"/>
          </p:nvPr>
        </p:nvSpPr>
        <p:spPr>
          <a:xfrm>
            <a:off x="683568" y="1916832"/>
            <a:ext cx="8568878" cy="3671887"/>
          </a:xfrm>
        </p:spPr>
        <p:txBody>
          <a:bodyPr/>
          <a:lstStyle/>
          <a:p>
            <a:pPr eaLnBrk="1" hangingPunct="1">
              <a:spcBef>
                <a:spcPct val="40000"/>
              </a:spcBef>
            </a:pPr>
            <a:endParaRPr lang="en-US" sz="2400" dirty="0" smtClean="0">
              <a:ea typeface="ＭＳ Ｐゴシック" pitchFamily="-107" charset="-128"/>
              <a:cs typeface="ＭＳ Ｐゴシック" pitchFamily="-107" charset="-128"/>
            </a:endParaRPr>
          </a:p>
          <a:p>
            <a:pPr eaLnBrk="1" hangingPunct="1">
              <a:spcBef>
                <a:spcPct val="40000"/>
              </a:spcBef>
            </a:pPr>
            <a:r>
              <a:rPr lang="en-US" sz="2400" dirty="0" smtClean="0">
                <a:ea typeface="ＭＳ Ｐゴシック" pitchFamily="-107" charset="-128"/>
                <a:cs typeface="ＭＳ Ｐゴシック" pitchFamily="-107" charset="-128"/>
              </a:rPr>
              <a:t>Estimate the (distribution of) </a:t>
            </a:r>
            <a:r>
              <a:rPr lang="en-US" sz="2400" dirty="0" smtClean="0">
                <a:ea typeface="ＭＳ Ｐゴシック" pitchFamily="-107" charset="-128"/>
                <a:cs typeface="ＭＳ Ｐゴシック" pitchFamily="-107" charset="-128"/>
              </a:rPr>
              <a:t>quality of the </a:t>
            </a:r>
            <a:r>
              <a:rPr lang="en-US" sz="2400" dirty="0" smtClean="0">
                <a:ea typeface="ＭＳ Ｐゴシック" pitchFamily="-107" charset="-128"/>
                <a:cs typeface="ＭＳ Ｐゴシック" pitchFamily="-107" charset="-128"/>
              </a:rPr>
              <a:t>workers</a:t>
            </a:r>
          </a:p>
          <a:p>
            <a:pPr eaLnBrk="1" hangingPunct="1">
              <a:spcBef>
                <a:spcPct val="40000"/>
              </a:spcBef>
            </a:pPr>
            <a:r>
              <a:rPr lang="en-US" sz="2400" dirty="0" smtClean="0">
                <a:ea typeface="ＭＳ Ｐゴシック" pitchFamily="-107" charset="-128"/>
                <a:cs typeface="ＭＳ Ｐゴシック" pitchFamily="-107" charset="-128"/>
              </a:rPr>
              <a:t>For each quality level, estimate </a:t>
            </a:r>
            <a:r>
              <a:rPr lang="en-US" sz="2400" dirty="0" smtClean="0">
                <a:ea typeface="ＭＳ Ｐゴシック" pitchFamily="-107" charset="-128"/>
                <a:cs typeface="ＭＳ Ｐゴシック" pitchFamily="-107" charset="-128"/>
              </a:rPr>
              <a:t>correct class </a:t>
            </a:r>
            <a:endParaRPr lang="en-US" sz="2400" b="1" dirty="0" smtClean="0">
              <a:ea typeface="ＭＳ Ｐゴシック" pitchFamily="-107" charset="-128"/>
              <a:cs typeface="ＭＳ Ｐゴシック" pitchFamily="-107" charset="-128"/>
            </a:endParaRPr>
          </a:p>
          <a:p>
            <a:pPr eaLnBrk="1" hangingPunct="1">
              <a:spcBef>
                <a:spcPct val="40000"/>
              </a:spcBef>
            </a:pPr>
            <a:r>
              <a:rPr lang="en-US" sz="2400" b="1" dirty="0" smtClean="0">
                <a:ea typeface="ＭＳ Ｐゴシック" pitchFamily="-107" charset="-128"/>
                <a:cs typeface="ＭＳ Ｐゴシック" pitchFamily="-107" charset="-128"/>
              </a:rPr>
              <a:t>Integrate across all qualities</a:t>
            </a:r>
            <a:endParaRPr lang="en-US" sz="2400" b="1" dirty="0" smtClean="0">
              <a:ea typeface="ＭＳ Ｐゴシック" pitchFamily="-107" charset="-128"/>
              <a:cs typeface="ＭＳ Ｐゴシック" pitchFamily="-107" charset="-128"/>
            </a:endParaRPr>
          </a:p>
          <a:p>
            <a:pPr eaLnBrk="1" hangingPunct="1">
              <a:spcBef>
                <a:spcPct val="40000"/>
              </a:spcBef>
            </a:pPr>
            <a:r>
              <a:rPr lang="en-US" sz="2400" b="1" dirty="0" smtClean="0">
                <a:ea typeface="ＭＳ Ｐゴシック" pitchFamily="-107" charset="-128"/>
                <a:cs typeface="ＭＳ Ｐゴシック" pitchFamily="-107" charset="-128"/>
              </a:rPr>
              <a:t>Label examples with Pr(class| votes) </a:t>
            </a:r>
            <a:r>
              <a:rPr lang="en-US" sz="2400" b="1" dirty="0" smtClean="0">
                <a:ea typeface="ＭＳ Ｐゴシック" pitchFamily="-107" charset="-128"/>
                <a:cs typeface="ＭＳ Ｐゴシック" pitchFamily="-107" charset="-128"/>
              </a:rPr>
              <a:t>close to 0.5</a:t>
            </a:r>
          </a:p>
        </p:txBody>
      </p:sp>
      <p:pic>
        <p:nvPicPr>
          <p:cNvPr id="21" name="Picture 5"/>
          <p:cNvPicPr>
            <a:picLocks noChangeAspect="1" noChangeArrowheads="1"/>
          </p:cNvPicPr>
          <p:nvPr/>
        </p:nvPicPr>
        <p:blipFill>
          <a:blip r:embed="rId3" cstate="print"/>
          <a:srcRect/>
          <a:stretch>
            <a:fillRect/>
          </a:stretch>
        </p:blipFill>
        <p:spPr bwMode="auto">
          <a:xfrm>
            <a:off x="7359866" y="0"/>
            <a:ext cx="1784133" cy="1556792"/>
          </a:xfrm>
          <a:prstGeom prst="rect">
            <a:avLst/>
          </a:prstGeom>
          <a:noFill/>
          <a:ln w="9525">
            <a:noFill/>
            <a:miter lim="800000"/>
            <a:headEnd/>
            <a:tailEnd/>
          </a:ln>
        </p:spPr>
      </p:pic>
      <p:pic>
        <p:nvPicPr>
          <p:cNvPr id="117761" name="Picture 1"/>
          <p:cNvPicPr>
            <a:picLocks noChangeAspect="1" noChangeArrowheads="1"/>
          </p:cNvPicPr>
          <p:nvPr/>
        </p:nvPicPr>
        <p:blipFill>
          <a:blip r:embed="rId4" cstate="print"/>
          <a:srcRect/>
          <a:stretch>
            <a:fillRect/>
          </a:stretch>
        </p:blipFill>
        <p:spPr bwMode="auto">
          <a:xfrm>
            <a:off x="1043607" y="5157176"/>
            <a:ext cx="8100393" cy="1700825"/>
          </a:xfrm>
          <a:prstGeom prst="rect">
            <a:avLst/>
          </a:prstGeom>
          <a:solidFill>
            <a:schemeClr val="accent1">
              <a:alpha val="7000"/>
            </a:schemeClr>
          </a:solidFill>
          <a:ln w="9525">
            <a:noFill/>
            <a:miter lim="800000"/>
            <a:headEnd/>
            <a:tailEnd/>
          </a:ln>
        </p:spPr>
      </p:pic>
      <p:sp>
        <p:nvSpPr>
          <p:cNvPr id="8" name="Rectangle 7"/>
          <p:cNvSpPr/>
          <p:nvPr/>
        </p:nvSpPr>
        <p:spPr bwMode="auto">
          <a:xfrm>
            <a:off x="827584" y="5157192"/>
            <a:ext cx="8316416" cy="1700808"/>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5"/>
          <p:cNvSpPr>
            <a:spLocks noGrp="1"/>
          </p:cNvSpPr>
          <p:nvPr>
            <p:ph type="sldNum" sz="quarter" idx="12"/>
          </p:nvPr>
        </p:nvSpPr>
        <p:spPr>
          <a:noFill/>
        </p:spPr>
        <p:txBody>
          <a:bodyPr/>
          <a:lstStyle/>
          <a:p>
            <a:fld id="{AA523220-F48A-DF4C-96D0-1E8BFADCC943}" type="slidenum">
              <a:rPr lang="en-US"/>
              <a:pPr/>
              <a:t>34</a:t>
            </a:fld>
            <a:endParaRPr lang="en-US"/>
          </a:p>
        </p:txBody>
      </p:sp>
      <p:sp>
        <p:nvSpPr>
          <p:cNvPr id="91139" name="AutoShape 2"/>
          <p:cNvSpPr>
            <a:spLocks noGrp="1" noChangeArrowheads="1"/>
          </p:cNvSpPr>
          <p:nvPr>
            <p:ph type="title"/>
          </p:nvPr>
        </p:nvSpPr>
        <p:spPr>
          <a:xfrm>
            <a:off x="762000" y="381000"/>
            <a:ext cx="7924800" cy="1143000"/>
          </a:xfrm>
          <a:solidFill>
            <a:srgbClr val="FFFFFF"/>
          </a:solidFill>
        </p:spPr>
        <p:txBody>
          <a:bodyPr/>
          <a:lstStyle/>
          <a:p>
            <a:pPr eaLnBrk="1" hangingPunct="1"/>
            <a:r>
              <a:rPr lang="en-US" sz="2800">
                <a:ea typeface="ＭＳ Ｐゴシック" pitchFamily="-107" charset="-128"/>
                <a:cs typeface="ＭＳ Ｐゴシック" pitchFamily="-107" charset="-128"/>
              </a:rPr>
              <a:t>Another strategy</a:t>
            </a:r>
            <a:r>
              <a:rPr lang="en-US" sz="3200">
                <a:ea typeface="ＭＳ Ｐゴシック" pitchFamily="-107" charset="-128"/>
                <a:cs typeface="ＭＳ Ｐゴシック" pitchFamily="-107" charset="-128"/>
              </a:rPr>
              <a:t>:</a:t>
            </a:r>
            <a:br>
              <a:rPr lang="en-US" sz="3200">
                <a:ea typeface="ＭＳ Ｐゴシック" pitchFamily="-107" charset="-128"/>
                <a:cs typeface="ＭＳ Ｐゴシック" pitchFamily="-107" charset="-128"/>
              </a:rPr>
            </a:br>
            <a:r>
              <a:rPr lang="en-US">
                <a:ea typeface="ＭＳ Ｐゴシック" pitchFamily="-107" charset="-128"/>
                <a:cs typeface="ＭＳ Ｐゴシック" pitchFamily="-107" charset="-128"/>
              </a:rPr>
              <a:t>Model Uncertainty (MU)</a:t>
            </a:r>
            <a:endParaRPr lang="en-US" baseline="-25000">
              <a:ea typeface="ＭＳ Ｐゴシック" pitchFamily="-107" charset="-128"/>
              <a:cs typeface="ＭＳ Ｐゴシック" pitchFamily="-107" charset="-128"/>
            </a:endParaRPr>
          </a:p>
        </p:txBody>
      </p:sp>
      <p:sp>
        <p:nvSpPr>
          <p:cNvPr id="91140" name="Rectangle 3"/>
          <p:cNvSpPr>
            <a:spLocks noGrp="1" noChangeArrowheads="1"/>
          </p:cNvSpPr>
          <p:nvPr>
            <p:ph type="body" idx="1"/>
          </p:nvPr>
        </p:nvSpPr>
        <p:spPr>
          <a:xfrm>
            <a:off x="857250" y="1981200"/>
            <a:ext cx="6235030" cy="4572000"/>
          </a:xfrm>
        </p:spPr>
        <p:txBody>
          <a:bodyPr/>
          <a:lstStyle/>
          <a:p>
            <a:pPr eaLnBrk="1" hangingPunct="1">
              <a:spcBef>
                <a:spcPct val="40000"/>
              </a:spcBef>
            </a:pPr>
            <a:r>
              <a:rPr lang="en-US" sz="2400" dirty="0">
                <a:ea typeface="ＭＳ Ｐゴシック" pitchFamily="-107" charset="-128"/>
                <a:cs typeface="ＭＳ Ｐゴシック" pitchFamily="-107" charset="-128"/>
              </a:rPr>
              <a:t>Learning</a:t>
            </a:r>
            <a:r>
              <a:rPr lang="en-US" sz="2400" dirty="0" smtClean="0">
                <a:ea typeface="ＭＳ Ｐゴシック" pitchFamily="-107" charset="-128"/>
                <a:cs typeface="ＭＳ Ｐゴシック" pitchFamily="-107" charset="-128"/>
              </a:rPr>
              <a:t> models </a:t>
            </a:r>
            <a:r>
              <a:rPr lang="en-US" sz="2400" dirty="0">
                <a:ea typeface="ＭＳ Ｐゴシック" pitchFamily="-107" charset="-128"/>
                <a:cs typeface="ＭＳ Ｐゴシック" pitchFamily="-107" charset="-128"/>
              </a:rPr>
              <a:t>of the data </a:t>
            </a:r>
            <a:r>
              <a:rPr lang="en-US" sz="2400" dirty="0" smtClean="0">
                <a:ea typeface="ＭＳ Ｐゴシック" pitchFamily="-107" charset="-128"/>
                <a:cs typeface="ＭＳ Ｐゴシック" pitchFamily="-107" charset="-128"/>
              </a:rPr>
              <a:t>additional source </a:t>
            </a:r>
            <a:r>
              <a:rPr lang="en-US" sz="2400" dirty="0">
                <a:ea typeface="ＭＳ Ｐゴシック" pitchFamily="-107" charset="-128"/>
                <a:cs typeface="ＭＳ Ｐゴシック" pitchFamily="-107" charset="-128"/>
              </a:rPr>
              <a:t>of information about label </a:t>
            </a:r>
            <a:r>
              <a:rPr lang="en-US" sz="2400" dirty="0" smtClean="0">
                <a:ea typeface="ＭＳ Ｐゴシック" pitchFamily="-107" charset="-128"/>
                <a:cs typeface="ＭＳ Ｐゴシック" pitchFamily="-107" charset="-128"/>
              </a:rPr>
              <a:t>certainty</a:t>
            </a:r>
          </a:p>
          <a:p>
            <a:pPr eaLnBrk="1" hangingPunct="1">
              <a:spcBef>
                <a:spcPct val="40000"/>
              </a:spcBef>
            </a:pPr>
            <a:r>
              <a:rPr lang="en-US" sz="2400" b="1" u="sng" dirty="0" smtClean="0">
                <a:solidFill>
                  <a:srgbClr val="C00000"/>
                </a:solidFill>
                <a:ea typeface="ＭＳ Ｐゴシック" pitchFamily="-107" charset="-128"/>
                <a:cs typeface="ＭＳ Ｐゴシック" pitchFamily="-107" charset="-128"/>
              </a:rPr>
              <a:t>Model </a:t>
            </a:r>
            <a:r>
              <a:rPr lang="en-US" sz="2400" b="1" u="sng" dirty="0">
                <a:solidFill>
                  <a:srgbClr val="C00000"/>
                </a:solidFill>
                <a:ea typeface="ＭＳ Ｐゴシック" pitchFamily="-107" charset="-128"/>
                <a:cs typeface="ＭＳ Ｐゴシック" pitchFamily="-107" charset="-128"/>
              </a:rPr>
              <a:t>uncertainty</a:t>
            </a:r>
            <a:r>
              <a:rPr lang="en-US" sz="2400" dirty="0">
                <a:solidFill>
                  <a:srgbClr val="FF0000"/>
                </a:solidFill>
                <a:ea typeface="ＭＳ Ｐゴシック" pitchFamily="-107" charset="-128"/>
                <a:cs typeface="ＭＳ Ｐゴシック" pitchFamily="-107" charset="-128"/>
              </a:rPr>
              <a:t>: </a:t>
            </a:r>
            <a:r>
              <a:rPr lang="en-US" sz="2400" dirty="0">
                <a:ea typeface="ＭＳ Ｐゴシック" pitchFamily="-107" charset="-128"/>
                <a:cs typeface="ＭＳ Ｐゴシック" pitchFamily="-107" charset="-128"/>
              </a:rPr>
              <a:t>get more labels for instances that cause model </a:t>
            </a:r>
            <a:r>
              <a:rPr lang="en-US" sz="2400" dirty="0" smtClean="0">
                <a:ea typeface="ＭＳ Ｐゴシック" pitchFamily="-107" charset="-128"/>
                <a:cs typeface="ＭＳ Ｐゴシック" pitchFamily="-107" charset="-128"/>
              </a:rPr>
              <a:t>uncertainty </a:t>
            </a:r>
            <a:r>
              <a:rPr lang="en-US" sz="2400" b="1" dirty="0" smtClean="0">
                <a:ea typeface="ＭＳ Ｐゴシック" pitchFamily="-107" charset="-128"/>
                <a:cs typeface="ＭＳ Ｐゴシック" pitchFamily="-107" charset="-128"/>
              </a:rPr>
              <a:t>in training data (i.e., irregularities!)</a:t>
            </a:r>
          </a:p>
          <a:p>
            <a:pPr eaLnBrk="1" hangingPunct="1">
              <a:spcBef>
                <a:spcPct val="40000"/>
              </a:spcBef>
            </a:pPr>
            <a:endParaRPr lang="en-US" sz="2400" dirty="0" smtClean="0">
              <a:ea typeface="ＭＳ Ｐゴシック" pitchFamily="-107" charset="-128"/>
              <a:cs typeface="ＭＳ Ｐゴシック" pitchFamily="-107" charset="-128"/>
            </a:endParaRPr>
          </a:p>
        </p:txBody>
      </p:sp>
      <p:sp>
        <p:nvSpPr>
          <p:cNvPr id="91141" name="Rectangle 4"/>
          <p:cNvSpPr>
            <a:spLocks noChangeArrowheads="1"/>
          </p:cNvSpPr>
          <p:nvPr/>
        </p:nvSpPr>
        <p:spPr bwMode="auto">
          <a:xfrm>
            <a:off x="0" y="3262313"/>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91142" name="Rectangle 6"/>
          <p:cNvSpPr>
            <a:spLocks noChangeArrowheads="1"/>
          </p:cNvSpPr>
          <p:nvPr/>
        </p:nvSpPr>
        <p:spPr bwMode="auto">
          <a:xfrm>
            <a:off x="0" y="3175000"/>
            <a:ext cx="184150" cy="366713"/>
          </a:xfrm>
          <a:prstGeom prst="rect">
            <a:avLst/>
          </a:prstGeom>
          <a:noFill/>
          <a:ln w="9525">
            <a:noFill/>
            <a:miter lim="800000"/>
            <a:headEnd/>
            <a:tailEnd/>
          </a:ln>
        </p:spPr>
        <p:txBody>
          <a:bodyPr wrap="none" anchor="ctr">
            <a:prstTxWarp prst="textNoShape">
              <a:avLst/>
            </a:prstTxWarp>
            <a:spAutoFit/>
          </a:bodyPr>
          <a:lstStyle/>
          <a:p>
            <a:endParaRPr lang="en-US"/>
          </a:p>
        </p:txBody>
      </p:sp>
      <p:grpSp>
        <p:nvGrpSpPr>
          <p:cNvPr id="2" name="Group 190"/>
          <p:cNvGrpSpPr>
            <a:grpSpLocks/>
          </p:cNvGrpSpPr>
          <p:nvPr/>
        </p:nvGrpSpPr>
        <p:grpSpPr bwMode="auto">
          <a:xfrm>
            <a:off x="7478588" y="3356992"/>
            <a:ext cx="1485900" cy="1371600"/>
            <a:chOff x="7477" y="3191"/>
            <a:chExt cx="1950" cy="1852"/>
          </a:xfrm>
        </p:grpSpPr>
        <p:sp>
          <p:nvSpPr>
            <p:cNvPr id="91166" name="AutoShape 191"/>
            <p:cNvSpPr>
              <a:spLocks noChangeArrowheads="1"/>
            </p:cNvSpPr>
            <p:nvPr/>
          </p:nvSpPr>
          <p:spPr bwMode="auto">
            <a:xfrm>
              <a:off x="7477" y="3191"/>
              <a:ext cx="1950" cy="18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8 w 21600"/>
                <a:gd name="T25" fmla="*/ 3161 h 21600"/>
                <a:gd name="T26" fmla="*/ 18432 w 21600"/>
                <a:gd name="T27" fmla="*/ 1843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FF"/>
            </a:solidFill>
            <a:ln w="9525">
              <a:solidFill>
                <a:srgbClr val="000000"/>
              </a:solidFill>
              <a:round/>
              <a:headEnd/>
              <a:tailEnd/>
            </a:ln>
          </p:spPr>
          <p:txBody>
            <a:bodyPr>
              <a:prstTxWarp prst="textNoShape">
                <a:avLst/>
              </a:prstTxWarp>
            </a:bodyPr>
            <a:lstStyle/>
            <a:p>
              <a:pPr eaLnBrk="1" hangingPunct="1"/>
              <a:endParaRPr lang="en-US" sz="7200"/>
            </a:p>
          </p:txBody>
        </p:sp>
        <p:sp>
          <p:nvSpPr>
            <p:cNvPr id="91167" name="Text Box 192"/>
            <p:cNvSpPr txBox="1">
              <a:spLocks noChangeArrowheads="1"/>
            </p:cNvSpPr>
            <p:nvPr/>
          </p:nvSpPr>
          <p:spPr bwMode="auto">
            <a:xfrm>
              <a:off x="8077" y="4580"/>
              <a:ext cx="900" cy="308"/>
            </a:xfrm>
            <a:prstGeom prst="rect">
              <a:avLst/>
            </a:prstGeom>
            <a:solidFill>
              <a:srgbClr val="FFFFFF"/>
            </a:solidFill>
            <a:ln w="9525">
              <a:noFill/>
              <a:miter lim="800000"/>
              <a:headEnd/>
              <a:tailEnd/>
            </a:ln>
          </p:spPr>
          <p:txBody>
            <a:bodyPr>
              <a:prstTxWarp prst="textNoShape">
                <a:avLst/>
              </a:prstTxWarp>
            </a:bodyPr>
            <a:lstStyle/>
            <a:p>
              <a:r>
                <a:rPr lang="en-US" sz="1200">
                  <a:latin typeface="Times New Roman" pitchFamily="-107" charset="0"/>
                </a:rPr>
                <a:t>Models</a:t>
              </a:r>
              <a:endParaRPr lang="en-US"/>
            </a:p>
          </p:txBody>
        </p:sp>
        <p:sp>
          <p:nvSpPr>
            <p:cNvPr id="91168" name="Text Box 193"/>
            <p:cNvSpPr txBox="1">
              <a:spLocks noChangeArrowheads="1"/>
            </p:cNvSpPr>
            <p:nvPr/>
          </p:nvSpPr>
          <p:spPr bwMode="auto">
            <a:xfrm>
              <a:off x="7927" y="3191"/>
              <a:ext cx="1050" cy="463"/>
            </a:xfrm>
            <a:prstGeom prst="rect">
              <a:avLst/>
            </a:prstGeom>
            <a:noFill/>
            <a:ln w="9525">
              <a:noFill/>
              <a:miter lim="800000"/>
              <a:headEnd/>
              <a:tailEnd/>
            </a:ln>
          </p:spPr>
          <p:txBody>
            <a:bodyPr>
              <a:prstTxWarp prst="textNoShape">
                <a:avLst/>
              </a:prstTxWarp>
            </a:bodyPr>
            <a:lstStyle/>
            <a:p>
              <a:r>
                <a:rPr lang="en-US" sz="1200">
                  <a:latin typeface="Times New Roman" pitchFamily="-107" charset="0"/>
                </a:rPr>
                <a:t>Examples</a:t>
              </a:r>
              <a:endParaRPr lang="en-US"/>
            </a:p>
          </p:txBody>
        </p:sp>
        <p:sp>
          <p:nvSpPr>
            <p:cNvPr id="91169" name="AutoShape 194"/>
            <p:cNvSpPr>
              <a:spLocks noChangeArrowheads="1"/>
            </p:cNvSpPr>
            <p:nvPr/>
          </p:nvSpPr>
          <p:spPr bwMode="auto">
            <a:xfrm>
              <a:off x="8977" y="3654"/>
              <a:ext cx="300" cy="1080"/>
            </a:xfrm>
            <a:prstGeom prst="curvedLeftArrow">
              <a:avLst>
                <a:gd name="adj1" fmla="val 72000"/>
                <a:gd name="adj2" fmla="val 144000"/>
                <a:gd name="adj3" fmla="val 41667"/>
              </a:avLst>
            </a:prstGeom>
            <a:solidFill>
              <a:srgbClr val="FFFFFF"/>
            </a:solidFill>
            <a:ln w="9525">
              <a:solidFill>
                <a:srgbClr val="000000"/>
              </a:solidFill>
              <a:miter lim="800000"/>
              <a:headEnd/>
              <a:tailEnd/>
            </a:ln>
          </p:spPr>
          <p:txBody>
            <a:bodyPr>
              <a:prstTxWarp prst="textNoShape">
                <a:avLst/>
              </a:prstTxWarp>
            </a:bodyPr>
            <a:lstStyle/>
            <a:p>
              <a:pPr eaLnBrk="1" hangingPunct="1"/>
              <a:endParaRPr lang="en-US" sz="7200"/>
            </a:p>
          </p:txBody>
        </p:sp>
        <p:sp>
          <p:nvSpPr>
            <p:cNvPr id="91170" name="AutoShape 195"/>
            <p:cNvSpPr>
              <a:spLocks noChangeArrowheads="1"/>
            </p:cNvSpPr>
            <p:nvPr/>
          </p:nvSpPr>
          <p:spPr bwMode="auto">
            <a:xfrm rot="9643499" flipH="1">
              <a:off x="7622" y="3631"/>
              <a:ext cx="301" cy="1127"/>
            </a:xfrm>
            <a:prstGeom prst="curvedRightArrow">
              <a:avLst>
                <a:gd name="adj1" fmla="val 74884"/>
                <a:gd name="adj2" fmla="val 149767"/>
                <a:gd name="adj3" fmla="val 33333"/>
              </a:avLst>
            </a:prstGeom>
            <a:solidFill>
              <a:srgbClr val="FFFFFF"/>
            </a:solidFill>
            <a:ln w="9525">
              <a:solidFill>
                <a:srgbClr val="000000"/>
              </a:solidFill>
              <a:miter lim="800000"/>
              <a:headEnd/>
              <a:tailEnd/>
            </a:ln>
          </p:spPr>
          <p:txBody>
            <a:bodyPr rot="10800000">
              <a:prstTxWarp prst="textNoShape">
                <a:avLst/>
              </a:prstTxWarp>
            </a:bodyPr>
            <a:lstStyle/>
            <a:p>
              <a:pPr eaLnBrk="1" hangingPunct="1"/>
              <a:endParaRPr lang="en-US" sz="7200"/>
            </a:p>
          </p:txBody>
        </p:sp>
      </p:grpSp>
      <p:sp>
        <p:nvSpPr>
          <p:cNvPr id="91144" name="Text Box 42"/>
          <p:cNvSpPr txBox="1">
            <a:spLocks noChangeArrowheads="1"/>
          </p:cNvSpPr>
          <p:nvPr/>
        </p:nvSpPr>
        <p:spPr bwMode="auto">
          <a:xfrm>
            <a:off x="6948264" y="4725144"/>
            <a:ext cx="2267744" cy="1892826"/>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dirty="0">
                <a:solidFill>
                  <a:srgbClr val="C00000"/>
                </a:solidFill>
              </a:rPr>
              <a:t>Self-healing </a:t>
            </a:r>
            <a:r>
              <a:rPr lang="en-US" dirty="0" smtClean="0">
                <a:solidFill>
                  <a:srgbClr val="C00000"/>
                </a:solidFill>
              </a:rPr>
              <a:t>process</a:t>
            </a:r>
            <a:br>
              <a:rPr lang="en-US" dirty="0" smtClean="0">
                <a:solidFill>
                  <a:srgbClr val="C00000"/>
                </a:solidFill>
              </a:rPr>
            </a:br>
            <a:r>
              <a:rPr lang="en-US" dirty="0" smtClean="0">
                <a:solidFill>
                  <a:srgbClr val="C00000"/>
                </a:solidFill>
              </a:rPr>
              <a:t>examines irregularities in training </a:t>
            </a:r>
            <a:r>
              <a:rPr lang="en-US" dirty="0" smtClean="0">
                <a:solidFill>
                  <a:srgbClr val="C00000"/>
                </a:solidFill>
              </a:rPr>
              <a:t>data</a:t>
            </a:r>
          </a:p>
          <a:p>
            <a:pPr algn="ctr">
              <a:spcBef>
                <a:spcPct val="50000"/>
              </a:spcBef>
            </a:pPr>
            <a:r>
              <a:rPr lang="en-US" b="1" dirty="0" smtClean="0"/>
              <a:t>This is NOT active </a:t>
            </a:r>
            <a:r>
              <a:rPr lang="en-US" b="1" dirty="0" smtClean="0"/>
              <a:t>learning</a:t>
            </a:r>
            <a:endParaRPr lang="en-US" dirty="0">
              <a:solidFill>
                <a:srgbClr val="C00000"/>
              </a:solidFill>
            </a:endParaRPr>
          </a:p>
        </p:txBody>
      </p:sp>
      <p:sp>
        <p:nvSpPr>
          <p:cNvPr id="91145" name="TextBox 8"/>
          <p:cNvSpPr txBox="1">
            <a:spLocks noChangeArrowheads="1"/>
          </p:cNvSpPr>
          <p:nvPr/>
        </p:nvSpPr>
        <p:spPr bwMode="auto">
          <a:xfrm>
            <a:off x="2704356" y="5011465"/>
            <a:ext cx="500062" cy="646112"/>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91146" name="TextBox 9"/>
          <p:cNvSpPr txBox="1">
            <a:spLocks noChangeArrowheads="1"/>
          </p:cNvSpPr>
          <p:nvPr/>
        </p:nvSpPr>
        <p:spPr bwMode="auto">
          <a:xfrm>
            <a:off x="2856756" y="5163865"/>
            <a:ext cx="500062" cy="646112"/>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91147" name="TextBox 10"/>
          <p:cNvSpPr txBox="1">
            <a:spLocks noChangeArrowheads="1"/>
          </p:cNvSpPr>
          <p:nvPr/>
        </p:nvSpPr>
        <p:spPr bwMode="auto">
          <a:xfrm>
            <a:off x="3009156" y="5316265"/>
            <a:ext cx="500062" cy="646112"/>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91148" name="TextBox 11"/>
          <p:cNvSpPr txBox="1">
            <a:spLocks noChangeArrowheads="1"/>
          </p:cNvSpPr>
          <p:nvPr/>
        </p:nvSpPr>
        <p:spPr bwMode="auto">
          <a:xfrm>
            <a:off x="3161556" y="5468665"/>
            <a:ext cx="500062" cy="646112"/>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91149" name="TextBox 12"/>
          <p:cNvSpPr txBox="1">
            <a:spLocks noChangeArrowheads="1"/>
          </p:cNvSpPr>
          <p:nvPr/>
        </p:nvSpPr>
        <p:spPr bwMode="auto">
          <a:xfrm>
            <a:off x="2266206" y="4654277"/>
            <a:ext cx="500062" cy="646113"/>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91150" name="TextBox 13"/>
          <p:cNvSpPr txBox="1">
            <a:spLocks noChangeArrowheads="1"/>
          </p:cNvSpPr>
          <p:nvPr/>
        </p:nvSpPr>
        <p:spPr bwMode="auto">
          <a:xfrm>
            <a:off x="2418606" y="4806677"/>
            <a:ext cx="500062" cy="646113"/>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91151" name="TextBox 14"/>
          <p:cNvSpPr txBox="1">
            <a:spLocks noChangeArrowheads="1"/>
          </p:cNvSpPr>
          <p:nvPr/>
        </p:nvSpPr>
        <p:spPr bwMode="auto">
          <a:xfrm>
            <a:off x="2766268" y="4498702"/>
            <a:ext cx="500063" cy="646113"/>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91152" name="TextBox 15"/>
          <p:cNvSpPr txBox="1">
            <a:spLocks noChangeArrowheads="1"/>
          </p:cNvSpPr>
          <p:nvPr/>
        </p:nvSpPr>
        <p:spPr bwMode="auto">
          <a:xfrm>
            <a:off x="2918668" y="4651102"/>
            <a:ext cx="500063" cy="646113"/>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91153" name="TextBox 16"/>
          <p:cNvSpPr txBox="1">
            <a:spLocks noChangeArrowheads="1"/>
          </p:cNvSpPr>
          <p:nvPr/>
        </p:nvSpPr>
        <p:spPr bwMode="auto">
          <a:xfrm>
            <a:off x="3275856" y="4797152"/>
            <a:ext cx="500062" cy="646113"/>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91154" name="TextBox 17"/>
          <p:cNvSpPr txBox="1">
            <a:spLocks noChangeArrowheads="1"/>
          </p:cNvSpPr>
          <p:nvPr/>
        </p:nvSpPr>
        <p:spPr bwMode="auto">
          <a:xfrm>
            <a:off x="3428256" y="4949552"/>
            <a:ext cx="500062" cy="646113"/>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45" name="TextBox 44"/>
          <p:cNvSpPr txBox="1"/>
          <p:nvPr/>
        </p:nvSpPr>
        <p:spPr>
          <a:xfrm>
            <a:off x="3847356" y="4582840"/>
            <a:ext cx="500062" cy="708025"/>
          </a:xfrm>
          <a:prstGeom prst="rect">
            <a:avLst/>
          </a:prstGeom>
          <a:noFill/>
        </p:spPr>
        <p:txBody>
          <a:bodyPr>
            <a:prstTxWarp prst="textNoShape">
              <a:avLst/>
            </a:prstTxWarp>
            <a:spAutoFit/>
          </a:bodyPr>
          <a:lstStyle/>
          <a:p>
            <a:r>
              <a:rPr lang="en-US" sz="2000" b="1">
                <a:solidFill>
                  <a:srgbClr val="5B985B"/>
                </a:solidFill>
              </a:rPr>
              <a:t>- - - -</a:t>
            </a:r>
          </a:p>
        </p:txBody>
      </p:sp>
      <p:sp>
        <p:nvSpPr>
          <p:cNvPr id="46" name="TextBox 45"/>
          <p:cNvSpPr txBox="1"/>
          <p:nvPr/>
        </p:nvSpPr>
        <p:spPr>
          <a:xfrm>
            <a:off x="3999756" y="4735240"/>
            <a:ext cx="500062" cy="708025"/>
          </a:xfrm>
          <a:prstGeom prst="rect">
            <a:avLst/>
          </a:prstGeom>
          <a:noFill/>
        </p:spPr>
        <p:txBody>
          <a:bodyPr>
            <a:prstTxWarp prst="textNoShape">
              <a:avLst/>
            </a:prstTxWarp>
            <a:spAutoFit/>
          </a:bodyPr>
          <a:lstStyle/>
          <a:p>
            <a:r>
              <a:rPr lang="en-US" sz="2000" b="1">
                <a:solidFill>
                  <a:srgbClr val="5B985B"/>
                </a:solidFill>
              </a:rPr>
              <a:t>- - - -</a:t>
            </a:r>
          </a:p>
        </p:txBody>
      </p:sp>
      <p:sp>
        <p:nvSpPr>
          <p:cNvPr id="91157" name="TextBox 46"/>
          <p:cNvSpPr txBox="1">
            <a:spLocks noChangeArrowheads="1"/>
          </p:cNvSpPr>
          <p:nvPr/>
        </p:nvSpPr>
        <p:spPr bwMode="auto">
          <a:xfrm>
            <a:off x="4204543" y="5030515"/>
            <a:ext cx="500063" cy="708025"/>
          </a:xfrm>
          <a:prstGeom prst="rect">
            <a:avLst/>
          </a:prstGeom>
          <a:noFill/>
          <a:ln w="9525">
            <a:noFill/>
            <a:miter lim="800000"/>
            <a:headEnd/>
            <a:tailEnd/>
          </a:ln>
        </p:spPr>
        <p:txBody>
          <a:bodyPr>
            <a:prstTxWarp prst="textNoShape">
              <a:avLst/>
            </a:prstTxWarp>
            <a:spAutoFit/>
          </a:bodyPr>
          <a:lstStyle/>
          <a:p>
            <a:r>
              <a:rPr lang="en-US" sz="2000" b="1">
                <a:solidFill>
                  <a:srgbClr val="5B985B"/>
                </a:solidFill>
              </a:rPr>
              <a:t>- - - -</a:t>
            </a:r>
          </a:p>
        </p:txBody>
      </p:sp>
      <p:sp>
        <p:nvSpPr>
          <p:cNvPr id="48" name="TextBox 47"/>
          <p:cNvSpPr txBox="1"/>
          <p:nvPr/>
        </p:nvSpPr>
        <p:spPr>
          <a:xfrm>
            <a:off x="4347418" y="4725715"/>
            <a:ext cx="500063" cy="708025"/>
          </a:xfrm>
          <a:prstGeom prst="rect">
            <a:avLst/>
          </a:prstGeom>
          <a:noFill/>
        </p:spPr>
        <p:txBody>
          <a:bodyPr>
            <a:prstTxWarp prst="textNoShape">
              <a:avLst/>
            </a:prstTxWarp>
            <a:spAutoFit/>
          </a:bodyPr>
          <a:lstStyle/>
          <a:p>
            <a:r>
              <a:rPr lang="en-US" sz="2000" b="1">
                <a:solidFill>
                  <a:srgbClr val="5B985B"/>
                </a:solidFill>
              </a:rPr>
              <a:t>- - - -</a:t>
            </a:r>
          </a:p>
        </p:txBody>
      </p:sp>
      <p:sp>
        <p:nvSpPr>
          <p:cNvPr id="49" name="TextBox 48"/>
          <p:cNvSpPr txBox="1"/>
          <p:nvPr/>
        </p:nvSpPr>
        <p:spPr>
          <a:xfrm>
            <a:off x="3633043" y="4511402"/>
            <a:ext cx="500063" cy="708025"/>
          </a:xfrm>
          <a:prstGeom prst="rect">
            <a:avLst/>
          </a:prstGeom>
          <a:noFill/>
        </p:spPr>
        <p:txBody>
          <a:bodyPr>
            <a:prstTxWarp prst="textNoShape">
              <a:avLst/>
            </a:prstTxWarp>
            <a:spAutoFit/>
          </a:bodyPr>
          <a:lstStyle/>
          <a:p>
            <a:r>
              <a:rPr lang="en-US" sz="2000" b="1">
                <a:solidFill>
                  <a:srgbClr val="5B985B"/>
                </a:solidFill>
              </a:rPr>
              <a:t>- - - -</a:t>
            </a:r>
          </a:p>
        </p:txBody>
      </p:sp>
      <p:sp>
        <p:nvSpPr>
          <p:cNvPr id="50" name="TextBox 49"/>
          <p:cNvSpPr txBox="1"/>
          <p:nvPr/>
        </p:nvSpPr>
        <p:spPr>
          <a:xfrm>
            <a:off x="3704481" y="5030515"/>
            <a:ext cx="500062" cy="708025"/>
          </a:xfrm>
          <a:prstGeom prst="rect">
            <a:avLst/>
          </a:prstGeom>
          <a:noFill/>
        </p:spPr>
        <p:txBody>
          <a:bodyPr>
            <a:prstTxWarp prst="textNoShape">
              <a:avLst/>
            </a:prstTxWarp>
            <a:spAutoFit/>
          </a:bodyPr>
          <a:lstStyle/>
          <a:p>
            <a:r>
              <a:rPr lang="en-US" sz="2000" b="1">
                <a:solidFill>
                  <a:srgbClr val="5B985B"/>
                </a:solidFill>
              </a:rPr>
              <a:t>- - - -</a:t>
            </a:r>
          </a:p>
        </p:txBody>
      </p:sp>
      <p:sp>
        <p:nvSpPr>
          <p:cNvPr id="51" name="TextBox 50"/>
          <p:cNvSpPr txBox="1"/>
          <p:nvPr/>
        </p:nvSpPr>
        <p:spPr>
          <a:xfrm>
            <a:off x="3775918" y="5436915"/>
            <a:ext cx="500063" cy="708025"/>
          </a:xfrm>
          <a:prstGeom prst="rect">
            <a:avLst/>
          </a:prstGeom>
          <a:noFill/>
        </p:spPr>
        <p:txBody>
          <a:bodyPr>
            <a:prstTxWarp prst="textNoShape">
              <a:avLst/>
            </a:prstTxWarp>
            <a:spAutoFit/>
          </a:bodyPr>
          <a:lstStyle/>
          <a:p>
            <a:r>
              <a:rPr lang="en-US" sz="2000" b="1">
                <a:solidFill>
                  <a:srgbClr val="5B985B"/>
                </a:solidFill>
              </a:rPr>
              <a:t>- - - -</a:t>
            </a:r>
          </a:p>
        </p:txBody>
      </p:sp>
      <p:sp>
        <p:nvSpPr>
          <p:cNvPr id="52" name="TextBox 51"/>
          <p:cNvSpPr txBox="1"/>
          <p:nvPr/>
        </p:nvSpPr>
        <p:spPr>
          <a:xfrm>
            <a:off x="4133106" y="5232127"/>
            <a:ext cx="500062" cy="708025"/>
          </a:xfrm>
          <a:prstGeom prst="rect">
            <a:avLst/>
          </a:prstGeom>
          <a:noFill/>
        </p:spPr>
        <p:txBody>
          <a:bodyPr>
            <a:prstTxWarp prst="textNoShape">
              <a:avLst/>
            </a:prstTxWarp>
            <a:spAutoFit/>
          </a:bodyPr>
          <a:lstStyle/>
          <a:p>
            <a:r>
              <a:rPr lang="en-US" sz="2000" b="1" dirty="0">
                <a:solidFill>
                  <a:srgbClr val="5B985B"/>
                </a:solidFill>
              </a:rPr>
              <a:t>- - - -</a:t>
            </a:r>
          </a:p>
        </p:txBody>
      </p:sp>
      <p:sp>
        <p:nvSpPr>
          <p:cNvPr id="91163" name="TextBox 11"/>
          <p:cNvSpPr txBox="1">
            <a:spLocks noChangeArrowheads="1"/>
          </p:cNvSpPr>
          <p:nvPr/>
        </p:nvSpPr>
        <p:spPr bwMode="auto">
          <a:xfrm>
            <a:off x="4223593" y="4893990"/>
            <a:ext cx="500063" cy="369887"/>
          </a:xfrm>
          <a:prstGeom prst="rect">
            <a:avLst/>
          </a:prstGeom>
          <a:noFill/>
          <a:ln w="9525">
            <a:noFill/>
            <a:miter lim="800000"/>
            <a:headEnd/>
            <a:tailEnd/>
          </a:ln>
        </p:spPr>
        <p:txBody>
          <a:bodyPr>
            <a:prstTxWarp prst="textNoShape">
              <a:avLst/>
            </a:prstTxWarp>
            <a:spAutoFit/>
          </a:bodyPr>
          <a:lstStyle/>
          <a:p>
            <a:r>
              <a:rPr lang="en-US" b="1">
                <a:solidFill>
                  <a:srgbClr val="C00000"/>
                </a:solidFill>
              </a:rPr>
              <a:t>+</a:t>
            </a:r>
          </a:p>
        </p:txBody>
      </p:sp>
      <p:sp>
        <p:nvSpPr>
          <p:cNvPr id="91164" name="Oval 53"/>
          <p:cNvSpPr>
            <a:spLocks noChangeArrowheads="1"/>
          </p:cNvSpPr>
          <p:nvPr/>
        </p:nvSpPr>
        <p:spPr bwMode="auto">
          <a:xfrm>
            <a:off x="2166193" y="4741590"/>
            <a:ext cx="609600" cy="533400"/>
          </a:xfrm>
          <a:prstGeom prst="ellipse">
            <a:avLst/>
          </a:prstGeom>
          <a:noFill/>
          <a:ln w="9525">
            <a:solidFill>
              <a:schemeClr val="tx1"/>
            </a:solidFill>
            <a:prstDash val="sysDash"/>
            <a:round/>
            <a:headEnd/>
            <a:tailEnd/>
          </a:ln>
        </p:spPr>
        <p:txBody>
          <a:bodyPr>
            <a:prstTxWarp prst="textNoShape">
              <a:avLst/>
            </a:prstTxWarp>
          </a:bodyPr>
          <a:lstStyle/>
          <a:p>
            <a:endParaRPr lang="en-US"/>
          </a:p>
        </p:txBody>
      </p:sp>
      <p:sp>
        <p:nvSpPr>
          <p:cNvPr id="91165" name="Oval 54"/>
          <p:cNvSpPr>
            <a:spLocks noChangeArrowheads="1"/>
          </p:cNvSpPr>
          <p:nvPr/>
        </p:nvSpPr>
        <p:spPr bwMode="auto">
          <a:xfrm>
            <a:off x="4147393" y="4893990"/>
            <a:ext cx="457200" cy="381000"/>
          </a:xfrm>
          <a:prstGeom prst="ellipse">
            <a:avLst/>
          </a:prstGeom>
          <a:noFill/>
          <a:ln w="9525">
            <a:solidFill>
              <a:schemeClr val="tx1"/>
            </a:solidFill>
            <a:prstDash val="sysDash"/>
            <a:round/>
            <a:headEnd/>
            <a:tailEnd/>
          </a:ln>
        </p:spPr>
        <p:txBody>
          <a:bodyPr>
            <a:prstTxWarp prst="textNoShape">
              <a:avLst/>
            </a:prstTxWarp>
          </a:bodyPr>
          <a:lstStyle/>
          <a:p>
            <a:endParaRPr lang="en-US"/>
          </a:p>
        </p:txBody>
      </p:sp>
      <p:sp>
        <p:nvSpPr>
          <p:cNvPr id="37" name="TextBox 10"/>
          <p:cNvSpPr txBox="1">
            <a:spLocks noChangeArrowheads="1"/>
          </p:cNvSpPr>
          <p:nvPr/>
        </p:nvSpPr>
        <p:spPr bwMode="auto">
          <a:xfrm>
            <a:off x="3313956" y="5621065"/>
            <a:ext cx="500062" cy="646112"/>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38" name="TextBox 10"/>
          <p:cNvSpPr txBox="1">
            <a:spLocks noChangeArrowheads="1"/>
          </p:cNvSpPr>
          <p:nvPr/>
        </p:nvSpPr>
        <p:spPr bwMode="auto">
          <a:xfrm>
            <a:off x="2411760" y="5373216"/>
            <a:ext cx="500062" cy="646112"/>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39" name="TextBox 38"/>
          <p:cNvSpPr txBox="1"/>
          <p:nvPr/>
        </p:nvSpPr>
        <p:spPr>
          <a:xfrm>
            <a:off x="4285506" y="5384527"/>
            <a:ext cx="500062" cy="708025"/>
          </a:xfrm>
          <a:prstGeom prst="rect">
            <a:avLst/>
          </a:prstGeom>
          <a:noFill/>
        </p:spPr>
        <p:txBody>
          <a:bodyPr>
            <a:prstTxWarp prst="textNoShape">
              <a:avLst/>
            </a:prstTxWarp>
            <a:spAutoFit/>
          </a:bodyPr>
          <a:lstStyle/>
          <a:p>
            <a:r>
              <a:rPr lang="en-US" sz="2000" b="1" dirty="0">
                <a:solidFill>
                  <a:srgbClr val="5B985B"/>
                </a:solidFill>
              </a:rPr>
              <a:t>- - - -</a:t>
            </a:r>
          </a:p>
        </p:txBody>
      </p:sp>
      <p:sp>
        <p:nvSpPr>
          <p:cNvPr id="40" name="TextBox 39"/>
          <p:cNvSpPr txBox="1"/>
          <p:nvPr/>
        </p:nvSpPr>
        <p:spPr>
          <a:xfrm>
            <a:off x="4644008" y="4653136"/>
            <a:ext cx="500062" cy="708025"/>
          </a:xfrm>
          <a:prstGeom prst="rect">
            <a:avLst/>
          </a:prstGeom>
          <a:noFill/>
        </p:spPr>
        <p:txBody>
          <a:bodyPr>
            <a:prstTxWarp prst="textNoShape">
              <a:avLst/>
            </a:prstTxWarp>
            <a:spAutoFit/>
          </a:bodyPr>
          <a:lstStyle/>
          <a:p>
            <a:r>
              <a:rPr lang="en-US" sz="2000" b="1" dirty="0">
                <a:solidFill>
                  <a:srgbClr val="5B985B"/>
                </a:solidFill>
              </a:rPr>
              <a:t>- - - -</a:t>
            </a:r>
          </a:p>
        </p:txBody>
      </p:sp>
      <p:sp>
        <p:nvSpPr>
          <p:cNvPr id="41" name="TextBox 40"/>
          <p:cNvSpPr txBox="1"/>
          <p:nvPr/>
        </p:nvSpPr>
        <p:spPr>
          <a:xfrm>
            <a:off x="4590306" y="5689327"/>
            <a:ext cx="500062" cy="708025"/>
          </a:xfrm>
          <a:prstGeom prst="rect">
            <a:avLst/>
          </a:prstGeom>
          <a:noFill/>
        </p:spPr>
        <p:txBody>
          <a:bodyPr>
            <a:prstTxWarp prst="textNoShape">
              <a:avLst/>
            </a:prstTxWarp>
            <a:spAutoFit/>
          </a:bodyPr>
          <a:lstStyle/>
          <a:p>
            <a:r>
              <a:rPr lang="en-US" sz="2000" b="1" dirty="0">
                <a:solidFill>
                  <a:srgbClr val="5B985B"/>
                </a:solidFill>
              </a:rPr>
              <a:t>- - - -</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a:xfrm>
            <a:off x="762000" y="533400"/>
            <a:ext cx="7924800" cy="1143000"/>
          </a:xfrm>
        </p:spPr>
        <p:txBody>
          <a:bodyPr/>
          <a:lstStyle/>
          <a:p>
            <a:r>
              <a:rPr lang="en-US" smtClean="0">
                <a:ea typeface="ＭＳ Ｐゴシック" pitchFamily="-107" charset="-128"/>
                <a:cs typeface="ＭＳ Ｐゴシック" pitchFamily="-107" charset="-128"/>
              </a:rPr>
              <a:t>Adult content classification</a:t>
            </a:r>
          </a:p>
        </p:txBody>
      </p:sp>
      <p:sp>
        <p:nvSpPr>
          <p:cNvPr id="138245" name="Slide Number Placeholder 4"/>
          <p:cNvSpPr>
            <a:spLocks noGrp="1"/>
          </p:cNvSpPr>
          <p:nvPr>
            <p:ph type="sldNum" sz="quarter" idx="12"/>
          </p:nvPr>
        </p:nvSpPr>
        <p:spPr>
          <a:noFill/>
        </p:spPr>
        <p:txBody>
          <a:bodyPr/>
          <a:lstStyle/>
          <a:p>
            <a:fld id="{7409EF4B-7D7D-4648-A9A1-6F1A67BF2411}" type="slidenum">
              <a:rPr lang="en-US" smtClean="0"/>
              <a:pPr/>
              <a:t>35</a:t>
            </a:fld>
            <a:endParaRPr lang="en-US" smtClean="0"/>
          </a:p>
        </p:txBody>
      </p:sp>
      <p:pic>
        <p:nvPicPr>
          <p:cNvPr id="138246" name="图片 1"/>
          <p:cNvPicPr>
            <a:picLocks noChangeAspect="1" noChangeArrowheads="1"/>
          </p:cNvPicPr>
          <p:nvPr/>
        </p:nvPicPr>
        <p:blipFill>
          <a:blip r:embed="rId2" cstate="print"/>
          <a:srcRect/>
          <a:stretch>
            <a:fillRect/>
          </a:stretch>
        </p:blipFill>
        <p:spPr bwMode="auto">
          <a:xfrm>
            <a:off x="762000" y="1981200"/>
            <a:ext cx="7467600" cy="4876800"/>
          </a:xfrm>
          <a:prstGeom prst="rect">
            <a:avLst/>
          </a:prstGeom>
          <a:noFill/>
          <a:ln w="9525">
            <a:noFill/>
            <a:miter lim="800000"/>
            <a:headEnd/>
            <a:tailEnd/>
          </a:ln>
        </p:spPr>
      </p:pic>
      <p:cxnSp>
        <p:nvCxnSpPr>
          <p:cNvPr id="6" name="Straight Arrow Connector 5"/>
          <p:cNvCxnSpPr>
            <a:stCxn id="7" idx="0"/>
          </p:cNvCxnSpPr>
          <p:nvPr/>
        </p:nvCxnSpPr>
        <p:spPr bwMode="auto">
          <a:xfrm flipH="1" flipV="1">
            <a:off x="4788024" y="2636912"/>
            <a:ext cx="1980220" cy="1512168"/>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sp>
        <p:nvSpPr>
          <p:cNvPr id="7" name="Rectangle 6"/>
          <p:cNvSpPr/>
          <p:nvPr/>
        </p:nvSpPr>
        <p:spPr bwMode="auto">
          <a:xfrm>
            <a:off x="5868144" y="4149080"/>
            <a:ext cx="1800200" cy="360040"/>
          </a:xfrm>
          <a:prstGeom prst="rect">
            <a:avLst/>
          </a:prstGeom>
          <a:solidFill>
            <a:schemeClr val="bg1"/>
          </a:solid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Round robin</a:t>
            </a:r>
            <a:endParaRPr kumimoji="0" lang="en-US" sz="1800" b="0" i="0" u="none" strike="noStrike" cap="none" normalizeH="0" baseline="0" dirty="0" smtClean="0">
              <a:ln>
                <a:noFill/>
              </a:ln>
              <a:solidFill>
                <a:schemeClr val="tx1"/>
              </a:solidFill>
              <a:effectLst/>
              <a:latin typeface="Arial" charset="0"/>
            </a:endParaRPr>
          </a:p>
        </p:txBody>
      </p:sp>
      <p:cxnSp>
        <p:nvCxnSpPr>
          <p:cNvPr id="11" name="Straight Arrow Connector 10"/>
          <p:cNvCxnSpPr>
            <a:stCxn id="12" idx="0"/>
          </p:cNvCxnSpPr>
          <p:nvPr/>
        </p:nvCxnSpPr>
        <p:spPr bwMode="auto">
          <a:xfrm flipH="1" flipV="1">
            <a:off x="2915816" y="2492896"/>
            <a:ext cx="1980220" cy="2160240"/>
          </a:xfrm>
          <a:prstGeom prst="straightConnector1">
            <a:avLst/>
          </a:prstGeom>
          <a:solidFill>
            <a:schemeClr val="accent1"/>
          </a:solidFill>
          <a:ln w="57150" cap="flat" cmpd="sng" algn="ctr">
            <a:solidFill>
              <a:srgbClr val="C00000"/>
            </a:solidFill>
            <a:prstDash val="solid"/>
            <a:round/>
            <a:headEnd type="none" w="med" len="med"/>
            <a:tailEnd type="arrow"/>
          </a:ln>
          <a:effectLst/>
        </p:spPr>
      </p:cxnSp>
      <p:sp>
        <p:nvSpPr>
          <p:cNvPr id="12" name="Rectangle 11"/>
          <p:cNvSpPr/>
          <p:nvPr/>
        </p:nvSpPr>
        <p:spPr bwMode="auto">
          <a:xfrm>
            <a:off x="3995936" y="4653136"/>
            <a:ext cx="1800200" cy="360040"/>
          </a:xfrm>
          <a:prstGeom prst="rect">
            <a:avLst/>
          </a:prstGeom>
          <a:solidFill>
            <a:schemeClr val="bg1"/>
          </a:solid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Selective </a:t>
            </a:r>
            <a:endParaRPr kumimoji="0" lang="en-US" sz="1800" b="0" i="0" u="none" strike="noStrike" cap="none" normalizeH="0" baseline="0" dirty="0" smtClean="0">
              <a:ln>
                <a:noFill/>
              </a:ln>
              <a:solidFill>
                <a:schemeClr val="tx1"/>
              </a:solidFill>
              <a:effectLst/>
              <a:latin typeface="Arial" charset="0"/>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866800"/>
          </a:xfrm>
        </p:spPr>
        <p:txBody>
          <a:bodyPr/>
          <a:lstStyle/>
          <a:p>
            <a:r>
              <a:rPr lang="en-US" smtClean="0"/>
              <a:t>Improving worker participation</a:t>
            </a:r>
            <a:endParaRPr lang="en-US"/>
          </a:p>
        </p:txBody>
      </p:sp>
      <p:sp>
        <p:nvSpPr>
          <p:cNvPr id="3" name="Text Placeholder 2"/>
          <p:cNvSpPr>
            <a:spLocks noGrp="1"/>
          </p:cNvSpPr>
          <p:nvPr>
            <p:ph type="body" sz="half" idx="1"/>
          </p:nvPr>
        </p:nvSpPr>
        <p:spPr>
          <a:xfrm>
            <a:off x="838200" y="2362200"/>
            <a:ext cx="7982272" cy="3724275"/>
          </a:xfrm>
        </p:spPr>
        <p:txBody>
          <a:bodyPr/>
          <a:lstStyle/>
          <a:p>
            <a:r>
              <a:rPr lang="en-US" smtClean="0"/>
              <a:t>With just labeling, workers are passively labeling whatever we give them</a:t>
            </a:r>
          </a:p>
          <a:p>
            <a:endParaRPr lang="en-US" smtClean="0"/>
          </a:p>
          <a:p>
            <a:r>
              <a:rPr lang="en-US" smtClean="0"/>
              <a:t>Why not asking them to search themselves? </a:t>
            </a:r>
            <a:endParaRPr lang="en-US"/>
          </a:p>
        </p:txBody>
      </p:sp>
      <p:sp>
        <p:nvSpPr>
          <p:cNvPr id="5" name="Slide Number Placeholder 4"/>
          <p:cNvSpPr>
            <a:spLocks noGrp="1"/>
          </p:cNvSpPr>
          <p:nvPr>
            <p:ph type="sldNum" sz="quarter" idx="12"/>
          </p:nvPr>
        </p:nvSpPr>
        <p:spPr/>
        <p:txBody>
          <a:bodyPr/>
          <a:lstStyle/>
          <a:p>
            <a:fld id="{43A336DD-60C2-824C-A18E-0E829CF64807}"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CDE9F2-524B-504D-ADF7-73116A53CCF7}" type="slidenum">
              <a:rPr lang="en-US" smtClean="0"/>
              <a:pPr/>
              <a:t>37</a:t>
            </a:fld>
            <a:endParaRPr lang="en-US"/>
          </a:p>
        </p:txBody>
      </p:sp>
      <p:pic>
        <p:nvPicPr>
          <p:cNvPr id="183298" name="Picture 2">
            <a:hlinkClick r:id="rId2"/>
          </p:cNvPr>
          <p:cNvPicPr>
            <a:picLocks noChangeAspect="1" noChangeArrowheads="1"/>
          </p:cNvPicPr>
          <p:nvPr/>
        </p:nvPicPr>
        <p:blipFill>
          <a:blip r:embed="rId3" cstate="print"/>
          <a:srcRect/>
          <a:stretch>
            <a:fillRect/>
          </a:stretch>
        </p:blipFill>
        <p:spPr bwMode="auto">
          <a:xfrm>
            <a:off x="4932040" y="3501008"/>
            <a:ext cx="3667822" cy="2880320"/>
          </a:xfrm>
          <a:prstGeom prst="rect">
            <a:avLst/>
          </a:prstGeom>
          <a:noFill/>
          <a:ln w="9525">
            <a:noFill/>
            <a:miter lim="800000"/>
            <a:headEnd/>
            <a:tailEnd/>
          </a:ln>
        </p:spPr>
      </p:pic>
      <p:sp>
        <p:nvSpPr>
          <p:cNvPr id="4" name="AutoShape 2"/>
          <p:cNvSpPr txBox="1">
            <a:spLocks noChangeArrowheads="1"/>
          </p:cNvSpPr>
          <p:nvPr/>
        </p:nvSpPr>
        <p:spPr bwMode="auto">
          <a:xfrm>
            <a:off x="751656" y="404664"/>
            <a:ext cx="7924800" cy="1143000"/>
          </a:xfrm>
          <a:prstGeom prst="roundRect">
            <a:avLst>
              <a:gd name="adj" fmla="val 21667"/>
            </a:avLst>
          </a:prstGeom>
          <a:solidFill>
            <a:srgbClr val="FFFFFF"/>
          </a:solidFill>
          <a:ln w="9525">
            <a:noFill/>
            <a:round/>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600" b="1" i="1" u="none" strike="noStrike" kern="0" cap="none" spc="0" normalizeH="0" baseline="0" noProof="0" smtClean="0">
                <a:ln>
                  <a:noFill/>
                </a:ln>
                <a:solidFill>
                  <a:schemeClr val="tx2"/>
                </a:solidFill>
                <a:effectLst/>
                <a:uLnTx/>
                <a:uFillTx/>
                <a:latin typeface="+mj-lt"/>
                <a:ea typeface="ＭＳ Ｐゴシック" pitchFamily="-107" charset="-128"/>
                <a:cs typeface="ＭＳ Ｐゴシック" pitchFamily="-107" charset="-128"/>
              </a:rPr>
              <a:t>Guided</a:t>
            </a:r>
            <a:r>
              <a:rPr kumimoji="0" lang="en-US" sz="3600" b="1" i="0" u="none" strike="noStrike" kern="0" cap="none" spc="0" normalizeH="0" baseline="0" noProof="0" smtClean="0">
                <a:ln>
                  <a:noFill/>
                </a:ln>
                <a:solidFill>
                  <a:schemeClr val="tx2"/>
                </a:solidFill>
                <a:effectLst/>
                <a:uLnTx/>
                <a:uFillTx/>
                <a:latin typeface="+mj-lt"/>
                <a:ea typeface="ＭＳ Ｐゴシック" pitchFamily="-107" charset="-128"/>
                <a:cs typeface="ＭＳ Ｐゴシック" pitchFamily="-107" charset="-128"/>
              </a:rPr>
              <a:t> Learning</a:t>
            </a:r>
            <a:endParaRPr kumimoji="0" lang="en-US" sz="3600" b="1" i="0" u="none" strike="noStrike" kern="0" cap="none" spc="0" normalizeH="0" baseline="0" noProof="0">
              <a:ln>
                <a:noFill/>
              </a:ln>
              <a:solidFill>
                <a:srgbClr val="C00000"/>
              </a:solidFill>
              <a:effectLst/>
              <a:uLnTx/>
              <a:uFillTx/>
              <a:latin typeface="+mj-lt"/>
              <a:ea typeface="ＭＳ Ｐゴシック" pitchFamily="-107" charset="-128"/>
              <a:cs typeface="ＭＳ Ｐゴシック" pitchFamily="-107" charset="-128"/>
            </a:endParaRPr>
          </a:p>
        </p:txBody>
      </p:sp>
      <p:sp>
        <p:nvSpPr>
          <p:cNvPr id="5" name="Rectangle 4"/>
          <p:cNvSpPr/>
          <p:nvPr/>
        </p:nvSpPr>
        <p:spPr>
          <a:xfrm>
            <a:off x="755576" y="2204864"/>
            <a:ext cx="3995936" cy="3908762"/>
          </a:xfrm>
          <a:prstGeom prst="rect">
            <a:avLst/>
          </a:prstGeom>
        </p:spPr>
        <p:txBody>
          <a:bodyPr wrap="square">
            <a:spAutoFit/>
          </a:bodyPr>
          <a:lstStyle/>
          <a:p>
            <a:r>
              <a:rPr lang="en-US" sz="2800" smtClean="0"/>
              <a:t>Ask workers to </a:t>
            </a:r>
            <a:r>
              <a:rPr lang="en-US" sz="2800" b="1" i="1" smtClean="0">
                <a:solidFill>
                  <a:srgbClr val="C00000"/>
                </a:solidFill>
              </a:rPr>
              <a:t>find</a:t>
            </a:r>
            <a:r>
              <a:rPr lang="en-US" sz="2800" smtClean="0"/>
              <a:t> example web pages </a:t>
            </a:r>
            <a:r>
              <a:rPr lang="en-US" sz="2400" smtClean="0"/>
              <a:t>(great for “sparse” content)</a:t>
            </a:r>
            <a:endParaRPr lang="en-US" sz="2800" smtClean="0"/>
          </a:p>
          <a:p>
            <a:endParaRPr lang="en-US" sz="2800" smtClean="0"/>
          </a:p>
          <a:p>
            <a:endParaRPr lang="en-US" sz="2800" smtClean="0"/>
          </a:p>
          <a:p>
            <a:r>
              <a:rPr lang="en-US" sz="2800" smtClean="0"/>
              <a:t>After collecting enough examples, easy to build and test web page classifier</a:t>
            </a:r>
            <a:endParaRPr lang="en-US" sz="2800"/>
          </a:p>
        </p:txBody>
      </p:sp>
      <p:sp>
        <p:nvSpPr>
          <p:cNvPr id="7" name="Rectangle 6"/>
          <p:cNvSpPr/>
          <p:nvPr/>
        </p:nvSpPr>
        <p:spPr>
          <a:xfrm>
            <a:off x="4499992" y="6488668"/>
            <a:ext cx="4644008" cy="369332"/>
          </a:xfrm>
          <a:prstGeom prst="rect">
            <a:avLst/>
          </a:prstGeom>
        </p:spPr>
        <p:txBody>
          <a:bodyPr wrap="square">
            <a:spAutoFit/>
          </a:bodyPr>
          <a:lstStyle/>
          <a:p>
            <a:r>
              <a:rPr lang="en-US" dirty="0" smtClean="0">
                <a:hlinkClick r:id="rId2"/>
              </a:rPr>
              <a:t>http://url-collector.appspot.com/allTopics.jsp</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pPr eaLnBrk="1" hangingPunct="1"/>
            <a:fld id="{E1DC8EBF-823E-5B48-A11A-0A37DEE3B483}" type="slidenum">
              <a:rPr lang="en-US" sz="2600" b="1">
                <a:solidFill>
                  <a:schemeClr val="bg1"/>
                </a:solidFill>
              </a:rPr>
              <a:pPr eaLnBrk="1" hangingPunct="1"/>
              <a:t>38</a:t>
            </a:fld>
            <a:endParaRPr lang="en-US" sz="2600" b="1">
              <a:solidFill>
                <a:schemeClr val="bg1"/>
              </a:solidFill>
            </a:endParaRPr>
          </a:p>
        </p:txBody>
      </p:sp>
      <p:sp>
        <p:nvSpPr>
          <p:cNvPr id="24579" name="AutoShape 2"/>
          <p:cNvSpPr>
            <a:spLocks noGrp="1" noChangeArrowheads="1"/>
          </p:cNvSpPr>
          <p:nvPr>
            <p:ph type="title" idx="4294967295"/>
          </p:nvPr>
        </p:nvSpPr>
        <p:spPr>
          <a:xfrm>
            <a:off x="762000" y="381000"/>
            <a:ext cx="7924800" cy="1143000"/>
          </a:xfrm>
          <a:solidFill>
            <a:srgbClr val="FFFFFF"/>
          </a:solidFill>
        </p:spPr>
        <p:txBody>
          <a:bodyPr/>
          <a:lstStyle/>
          <a:p>
            <a:pPr eaLnBrk="1" hangingPunct="1"/>
            <a:r>
              <a:rPr lang="en-US" smtClean="0">
                <a:ea typeface="ＭＳ Ｐゴシック" pitchFamily="-107" charset="-128"/>
                <a:cs typeface="ＭＳ Ｐゴシック" pitchFamily="-107" charset="-128"/>
              </a:rPr>
              <a:t>Limits of Guided Learning</a:t>
            </a:r>
            <a:endParaRPr lang="en-US">
              <a:ea typeface="ＭＳ Ｐゴシック" pitchFamily="-107" charset="-128"/>
              <a:cs typeface="ＭＳ Ｐゴシック" pitchFamily="-107" charset="-128"/>
            </a:endParaRPr>
          </a:p>
        </p:txBody>
      </p:sp>
      <p:sp>
        <p:nvSpPr>
          <p:cNvPr id="101380" name="Rectangle 3"/>
          <p:cNvSpPr>
            <a:spLocks noGrp="1" noChangeArrowheads="1"/>
          </p:cNvSpPr>
          <p:nvPr>
            <p:ph type="body" idx="4294967295"/>
          </p:nvPr>
        </p:nvSpPr>
        <p:spPr>
          <a:xfrm>
            <a:off x="971550" y="1988840"/>
            <a:ext cx="7916863" cy="4753273"/>
          </a:xfrm>
        </p:spPr>
        <p:txBody>
          <a:bodyPr/>
          <a:lstStyle/>
          <a:p>
            <a:pPr eaLnBrk="1" hangingPunct="1">
              <a:lnSpc>
                <a:spcPct val="90000"/>
              </a:lnSpc>
              <a:spcBef>
                <a:spcPct val="40000"/>
              </a:spcBef>
            </a:pPr>
            <a:r>
              <a:rPr lang="en-US" dirty="0" smtClean="0"/>
              <a:t>No incentives for workers to find “new” content</a:t>
            </a:r>
          </a:p>
          <a:p>
            <a:pPr eaLnBrk="1" hangingPunct="1">
              <a:lnSpc>
                <a:spcPct val="90000"/>
              </a:lnSpc>
              <a:spcBef>
                <a:spcPct val="40000"/>
              </a:spcBef>
            </a:pPr>
            <a:endParaRPr lang="en-US" dirty="0" smtClean="0"/>
          </a:p>
          <a:p>
            <a:pPr eaLnBrk="1" hangingPunct="1">
              <a:lnSpc>
                <a:spcPct val="90000"/>
              </a:lnSpc>
              <a:spcBef>
                <a:spcPct val="40000"/>
              </a:spcBef>
            </a:pPr>
            <a:r>
              <a:rPr lang="en-US" dirty="0" smtClean="0"/>
              <a:t>After </a:t>
            </a:r>
            <a:r>
              <a:rPr lang="en-US" dirty="0" smtClean="0"/>
              <a:t>a while, submitted web pages similar to already submitted </a:t>
            </a:r>
            <a:r>
              <a:rPr lang="en-US" dirty="0" smtClean="0"/>
              <a:t>ones</a:t>
            </a:r>
          </a:p>
          <a:p>
            <a:pPr eaLnBrk="1" hangingPunct="1">
              <a:lnSpc>
                <a:spcPct val="90000"/>
              </a:lnSpc>
              <a:spcBef>
                <a:spcPct val="40000"/>
              </a:spcBef>
            </a:pPr>
            <a:endParaRPr lang="en-US" dirty="0" smtClean="0"/>
          </a:p>
          <a:p>
            <a:pPr eaLnBrk="1" hangingPunct="1">
              <a:lnSpc>
                <a:spcPct val="90000"/>
              </a:lnSpc>
              <a:spcBef>
                <a:spcPct val="40000"/>
              </a:spcBef>
            </a:pPr>
            <a:r>
              <a:rPr lang="en-US" dirty="0" smtClean="0"/>
              <a:t>No </a:t>
            </a:r>
            <a:r>
              <a:rPr lang="en-US" dirty="0" smtClean="0"/>
              <a:t>improvement for classifier</a:t>
            </a:r>
          </a:p>
          <a:p>
            <a:pPr eaLnBrk="1" hangingPunct="1">
              <a:lnSpc>
                <a:spcPct val="90000"/>
              </a:lnSpc>
              <a:spcBef>
                <a:spcPct val="40000"/>
              </a:spcBef>
            </a:pPr>
            <a:endParaRPr lang="en-US" sz="2400" dirty="0" smtClean="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pPr eaLnBrk="1" hangingPunct="1"/>
            <a:fld id="{E1DC8EBF-823E-5B48-A11A-0A37DEE3B483}" type="slidenum">
              <a:rPr lang="en-US" sz="2600" b="1">
                <a:solidFill>
                  <a:schemeClr val="bg1"/>
                </a:solidFill>
              </a:rPr>
              <a:pPr eaLnBrk="1" hangingPunct="1"/>
              <a:t>39</a:t>
            </a:fld>
            <a:endParaRPr lang="en-US" sz="2600" b="1">
              <a:solidFill>
                <a:schemeClr val="bg1"/>
              </a:solidFill>
            </a:endParaRPr>
          </a:p>
        </p:txBody>
      </p:sp>
      <p:sp>
        <p:nvSpPr>
          <p:cNvPr id="24579" name="AutoShape 2"/>
          <p:cNvSpPr>
            <a:spLocks noGrp="1" noChangeArrowheads="1"/>
          </p:cNvSpPr>
          <p:nvPr>
            <p:ph type="title" idx="4294967295"/>
          </p:nvPr>
        </p:nvSpPr>
        <p:spPr>
          <a:xfrm>
            <a:off x="762000" y="381000"/>
            <a:ext cx="7924800" cy="1143000"/>
          </a:xfrm>
          <a:solidFill>
            <a:srgbClr val="FFFFFF"/>
          </a:solidFill>
        </p:spPr>
        <p:txBody>
          <a:bodyPr/>
          <a:lstStyle/>
          <a:p>
            <a:pPr eaLnBrk="1" hangingPunct="1"/>
            <a:r>
              <a:rPr lang="en-US" smtClean="0">
                <a:ea typeface="ＭＳ Ｐゴシック" pitchFamily="-107" charset="-128"/>
                <a:cs typeface="ＭＳ Ｐゴシック" pitchFamily="-107" charset="-128"/>
              </a:rPr>
              <a:t>The result? Peaceful ignorance…</a:t>
            </a:r>
            <a:endParaRPr lang="en-US">
              <a:ea typeface="ＭＳ Ｐゴシック" pitchFamily="-107" charset="-128"/>
              <a:cs typeface="ＭＳ Ｐゴシック" pitchFamily="-107" charset="-128"/>
            </a:endParaRPr>
          </a:p>
        </p:txBody>
      </p:sp>
      <p:sp>
        <p:nvSpPr>
          <p:cNvPr id="101380" name="Rectangle 3"/>
          <p:cNvSpPr>
            <a:spLocks noGrp="1" noChangeArrowheads="1"/>
          </p:cNvSpPr>
          <p:nvPr>
            <p:ph type="body" idx="4294967295"/>
          </p:nvPr>
        </p:nvSpPr>
        <p:spPr>
          <a:xfrm>
            <a:off x="755576" y="1988840"/>
            <a:ext cx="8388424" cy="4609257"/>
          </a:xfrm>
        </p:spPr>
        <p:txBody>
          <a:bodyPr/>
          <a:lstStyle/>
          <a:p>
            <a:pPr eaLnBrk="1" hangingPunct="1">
              <a:lnSpc>
                <a:spcPct val="90000"/>
              </a:lnSpc>
              <a:spcBef>
                <a:spcPct val="40000"/>
              </a:spcBef>
            </a:pPr>
            <a:r>
              <a:rPr lang="en-US" smtClean="0"/>
              <a:t>Classifier </a:t>
            </a:r>
            <a:r>
              <a:rPr lang="en-US" b="1" i="1" smtClean="0">
                <a:solidFill>
                  <a:srgbClr val="C00000"/>
                </a:solidFill>
              </a:rPr>
              <a:t>seems</a:t>
            </a:r>
            <a:r>
              <a:rPr lang="en-US" smtClean="0"/>
              <a:t> great: Cross-validation tests show excellent performance</a:t>
            </a:r>
          </a:p>
          <a:p>
            <a:pPr lvl="1" eaLnBrk="1" hangingPunct="1">
              <a:lnSpc>
                <a:spcPct val="90000"/>
              </a:lnSpc>
              <a:spcBef>
                <a:spcPct val="40000"/>
              </a:spcBef>
            </a:pPr>
            <a:endParaRPr lang="en-US" smtClean="0"/>
          </a:p>
          <a:p>
            <a:pPr eaLnBrk="1" hangingPunct="1">
              <a:lnSpc>
                <a:spcPct val="90000"/>
              </a:lnSpc>
              <a:spcBef>
                <a:spcPct val="40000"/>
              </a:spcBef>
            </a:pPr>
            <a:endParaRPr lang="en-US" smtClean="0"/>
          </a:p>
          <a:p>
            <a:pPr eaLnBrk="1" hangingPunct="1">
              <a:lnSpc>
                <a:spcPct val="90000"/>
              </a:lnSpc>
              <a:spcBef>
                <a:spcPct val="40000"/>
              </a:spcBef>
            </a:pPr>
            <a:r>
              <a:rPr lang="en-US" smtClean="0"/>
              <a:t>Alas, classifier fails: The “</a:t>
            </a:r>
            <a:r>
              <a:rPr lang="en-US" i="1" smtClean="0"/>
              <a:t>unknown unknowns</a:t>
            </a:r>
            <a:r>
              <a:rPr lang="en-US" smtClean="0"/>
              <a:t>” ™</a:t>
            </a:r>
            <a:endParaRPr lang="en-US"/>
          </a:p>
        </p:txBody>
      </p:sp>
      <p:pic>
        <p:nvPicPr>
          <p:cNvPr id="184322" name="Picture 2"/>
          <p:cNvPicPr>
            <a:picLocks noChangeAspect="1" noChangeArrowheads="1"/>
          </p:cNvPicPr>
          <p:nvPr/>
        </p:nvPicPr>
        <p:blipFill>
          <a:blip r:embed="rId3" cstate="print"/>
          <a:srcRect/>
          <a:stretch>
            <a:fillRect/>
          </a:stretch>
        </p:blipFill>
        <p:spPr bwMode="auto">
          <a:xfrm>
            <a:off x="1259632" y="4365104"/>
            <a:ext cx="3744416" cy="2359048"/>
          </a:xfrm>
          <a:prstGeom prst="rect">
            <a:avLst/>
          </a:prstGeom>
          <a:noFill/>
          <a:ln w="9525">
            <a:noFill/>
            <a:miter lim="800000"/>
            <a:headEnd/>
            <a:tailEnd/>
          </a:ln>
          <a:effectLst>
            <a:softEdge rad="31750"/>
          </a:effectLst>
        </p:spPr>
      </p:pic>
      <p:pic>
        <p:nvPicPr>
          <p:cNvPr id="7" name="Picture 2"/>
          <p:cNvPicPr>
            <a:picLocks noChangeAspect="1" noChangeArrowheads="1"/>
          </p:cNvPicPr>
          <p:nvPr/>
        </p:nvPicPr>
        <p:blipFill>
          <a:blip r:embed="rId4" cstate="print"/>
          <a:srcRect/>
          <a:stretch>
            <a:fillRect/>
          </a:stretch>
        </p:blipFill>
        <p:spPr bwMode="auto">
          <a:xfrm>
            <a:off x="1403648" y="2996952"/>
            <a:ext cx="3048199" cy="608839"/>
          </a:xfrm>
          <a:prstGeom prst="rect">
            <a:avLst/>
          </a:prstGeom>
          <a:noFill/>
          <a:ln w="9525">
            <a:noFill/>
            <a:miter lim="800000"/>
            <a:headEnd/>
            <a:tailEnd/>
          </a:ln>
          <a:effectLst>
            <a:softEdge rad="31750"/>
          </a:effectLst>
        </p:spPr>
      </p:pic>
      <p:pic>
        <p:nvPicPr>
          <p:cNvPr id="8" name="Picture 3"/>
          <p:cNvPicPr>
            <a:picLocks noChangeAspect="1" noChangeArrowheads="1"/>
          </p:cNvPicPr>
          <p:nvPr/>
        </p:nvPicPr>
        <p:blipFill>
          <a:blip r:embed="rId5" cstate="print"/>
          <a:srcRect/>
          <a:stretch>
            <a:fillRect/>
          </a:stretch>
        </p:blipFill>
        <p:spPr bwMode="auto">
          <a:xfrm>
            <a:off x="4788024" y="2996952"/>
            <a:ext cx="3399855" cy="489691"/>
          </a:xfrm>
          <a:prstGeom prst="rect">
            <a:avLst/>
          </a:prstGeom>
          <a:noFill/>
          <a:ln w="9525">
            <a:noFill/>
            <a:miter lim="800000"/>
            <a:headEnd/>
            <a:tailEnd/>
          </a:ln>
          <a:effectLst>
            <a:softEdge rad="31750"/>
          </a:effectLst>
        </p:spPr>
      </p:pic>
      <p:pic>
        <p:nvPicPr>
          <p:cNvPr id="185346" name="Picture 2"/>
          <p:cNvPicPr>
            <a:picLocks noChangeAspect="1" noChangeArrowheads="1"/>
          </p:cNvPicPr>
          <p:nvPr/>
        </p:nvPicPr>
        <p:blipFill>
          <a:blip r:embed="rId6" cstate="print"/>
          <a:srcRect/>
          <a:stretch>
            <a:fillRect/>
          </a:stretch>
        </p:blipFill>
        <p:spPr bwMode="auto">
          <a:xfrm>
            <a:off x="5004048" y="5993905"/>
            <a:ext cx="2783058" cy="86409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22"/>
                                        </p:tgtEl>
                                        <p:attrNameLst>
                                          <p:attrName>style.visibility</p:attrName>
                                        </p:attrNameLst>
                                      </p:cBhvr>
                                      <p:to>
                                        <p:strVal val="visible"/>
                                      </p:to>
                                    </p:set>
                                    <p:animEffect transition="in" filter="fade">
                                      <p:cBhvr>
                                        <p:cTn id="7" dur="500"/>
                                        <p:tgtEl>
                                          <p:spTgt spid="1843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5346"/>
                                        </p:tgtEl>
                                        <p:attrNameLst>
                                          <p:attrName>style.visibility</p:attrName>
                                        </p:attrNameLst>
                                      </p:cBhvr>
                                      <p:to>
                                        <p:strVal val="visible"/>
                                      </p:to>
                                    </p:set>
                                    <p:animEffect transition="in" filter="fade">
                                      <p:cBhvr>
                                        <p:cTn id="12" dur="500"/>
                                        <p:tgtEl>
                                          <p:spTgt spid="185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Slide Number Placeholder 4"/>
          <p:cNvSpPr>
            <a:spLocks noGrp="1"/>
          </p:cNvSpPr>
          <p:nvPr>
            <p:ph type="sldNum" sz="quarter" idx="12"/>
          </p:nvPr>
        </p:nvSpPr>
        <p:spPr/>
        <p:txBody>
          <a:bodyPr/>
          <a:lstStyle/>
          <a:p>
            <a:fld id="{064D3177-26E8-6B4F-A795-B572CE76A599}" type="slidenum">
              <a:rPr lang="en-US" smtClean="0"/>
              <a:pPr/>
              <a:t>4</a:t>
            </a:fld>
            <a:endParaRPr lang="en-US"/>
          </a:p>
        </p:txBody>
      </p:sp>
      <p:pic>
        <p:nvPicPr>
          <p:cNvPr id="184322" name="Picture 2" descr="http://www.sanitaryum.com/wp-content/uploads/2010/10/Ad-Aflac-FAIL.jpg"/>
          <p:cNvPicPr>
            <a:picLocks noChangeAspect="1" noChangeArrowheads="1"/>
          </p:cNvPicPr>
          <p:nvPr/>
        </p:nvPicPr>
        <p:blipFill>
          <a:blip r:embed="rId2" cstate="print"/>
          <a:srcRect l="5168" t="22983" r="33556" b="2927"/>
          <a:stretch>
            <a:fillRect/>
          </a:stretch>
        </p:blipFill>
        <p:spPr bwMode="auto">
          <a:xfrm>
            <a:off x="1403648" y="144016"/>
            <a:ext cx="6552728" cy="6597352"/>
          </a:xfrm>
          <a:prstGeom prst="rect">
            <a:avLst/>
          </a:prstGeom>
          <a:noFill/>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pPr eaLnBrk="1" hangingPunct="1"/>
            <a:fld id="{E1DC8EBF-823E-5B48-A11A-0A37DEE3B483}" type="slidenum">
              <a:rPr lang="en-US" sz="2600" b="1">
                <a:solidFill>
                  <a:schemeClr val="bg1"/>
                </a:solidFill>
              </a:rPr>
              <a:pPr eaLnBrk="1" hangingPunct="1"/>
              <a:t>40</a:t>
            </a:fld>
            <a:endParaRPr lang="en-US" sz="2600" b="1">
              <a:solidFill>
                <a:schemeClr val="bg1"/>
              </a:solidFill>
            </a:endParaRPr>
          </a:p>
        </p:txBody>
      </p:sp>
      <p:sp>
        <p:nvSpPr>
          <p:cNvPr id="24579" name="AutoShape 2"/>
          <p:cNvSpPr>
            <a:spLocks noGrp="1" noChangeArrowheads="1"/>
          </p:cNvSpPr>
          <p:nvPr>
            <p:ph type="title" idx="4294967295"/>
          </p:nvPr>
        </p:nvSpPr>
        <p:spPr>
          <a:xfrm>
            <a:off x="762000" y="381000"/>
            <a:ext cx="7924800" cy="1143000"/>
          </a:xfrm>
          <a:solidFill>
            <a:srgbClr val="FFFFFF"/>
          </a:solidFill>
        </p:spPr>
        <p:txBody>
          <a:bodyPr/>
          <a:lstStyle/>
          <a:p>
            <a:pPr eaLnBrk="1" hangingPunct="1"/>
            <a:r>
              <a:rPr lang="en-US" smtClean="0">
                <a:ea typeface="ＭＳ Ｐゴシック" pitchFamily="-107" charset="-128"/>
                <a:cs typeface="ＭＳ Ｐゴシック" pitchFamily="-107" charset="-128"/>
              </a:rPr>
              <a:t>Beat the Machine!</a:t>
            </a:r>
            <a:endParaRPr lang="en-US">
              <a:solidFill>
                <a:srgbClr val="C00000"/>
              </a:solidFill>
              <a:ea typeface="ＭＳ Ｐゴシック" pitchFamily="-107" charset="-128"/>
              <a:cs typeface="ＭＳ Ｐゴシック" pitchFamily="-107" charset="-128"/>
            </a:endParaRPr>
          </a:p>
        </p:txBody>
      </p:sp>
      <p:sp>
        <p:nvSpPr>
          <p:cNvPr id="101380" name="Rectangle 3"/>
          <p:cNvSpPr>
            <a:spLocks noGrp="1" noChangeArrowheads="1"/>
          </p:cNvSpPr>
          <p:nvPr>
            <p:ph type="body" idx="4294967295"/>
          </p:nvPr>
        </p:nvSpPr>
        <p:spPr>
          <a:xfrm>
            <a:off x="827584" y="1988840"/>
            <a:ext cx="8316416" cy="936104"/>
          </a:xfrm>
        </p:spPr>
        <p:txBody>
          <a:bodyPr/>
          <a:lstStyle/>
          <a:p>
            <a:pPr algn="ctr" eaLnBrk="1" hangingPunct="1">
              <a:lnSpc>
                <a:spcPct val="90000"/>
              </a:lnSpc>
              <a:spcBef>
                <a:spcPct val="40000"/>
              </a:spcBef>
              <a:buNone/>
            </a:pPr>
            <a:r>
              <a:rPr lang="en-US" sz="2400" smtClean="0">
                <a:ea typeface="ＭＳ Ｐゴシック" pitchFamily="-107" charset="-128"/>
                <a:cs typeface="ＭＳ Ｐゴシック" pitchFamily="-107" charset="-128"/>
              </a:rPr>
              <a:t>	</a:t>
            </a:r>
            <a:r>
              <a:rPr lang="en-US" smtClean="0">
                <a:ea typeface="ＭＳ Ｐゴシック" pitchFamily="-107" charset="-128"/>
                <a:cs typeface="ＭＳ Ｐゴシック" pitchFamily="-107" charset="-128"/>
              </a:rPr>
              <a:t>Ask humans to find URLs </a:t>
            </a:r>
            <a:br>
              <a:rPr lang="en-US" smtClean="0">
                <a:ea typeface="ＭＳ Ｐゴシック" pitchFamily="-107" charset="-128"/>
                <a:cs typeface="ＭＳ Ｐゴシック" pitchFamily="-107" charset="-128"/>
              </a:rPr>
            </a:br>
            <a:r>
              <a:rPr lang="en-US" b="1" i="1" smtClean="0">
                <a:solidFill>
                  <a:srgbClr val="C00000"/>
                </a:solidFill>
                <a:ea typeface="ＭＳ Ｐゴシック" pitchFamily="-107" charset="-128"/>
                <a:cs typeface="ＭＳ Ｐゴシック" pitchFamily="-107" charset="-128"/>
              </a:rPr>
              <a:t>that the classifier will miss</a:t>
            </a:r>
            <a:endParaRPr lang="en-US" sz="2400" b="1" i="1" smtClean="0">
              <a:solidFill>
                <a:srgbClr val="C00000"/>
              </a:solidFill>
              <a:ea typeface="ＭＳ Ｐゴシック" pitchFamily="-107" charset="-128"/>
              <a:cs typeface="ＭＳ Ｐゴシック" pitchFamily="-107" charset="-128"/>
            </a:endParaRPr>
          </a:p>
          <a:p>
            <a:pPr algn="ctr" eaLnBrk="1" hangingPunct="1">
              <a:lnSpc>
                <a:spcPct val="90000"/>
              </a:lnSpc>
              <a:spcBef>
                <a:spcPct val="40000"/>
              </a:spcBef>
              <a:buNone/>
            </a:pPr>
            <a:endParaRPr lang="en-US" sz="2400" smtClean="0">
              <a:ea typeface="ＭＳ Ｐゴシック" pitchFamily="-107" charset="-128"/>
              <a:cs typeface="ＭＳ Ｐゴシック" pitchFamily="-107" charset="-128"/>
            </a:endParaRPr>
          </a:p>
          <a:p>
            <a:pPr algn="ctr" eaLnBrk="1" hangingPunct="1">
              <a:lnSpc>
                <a:spcPct val="90000"/>
              </a:lnSpc>
              <a:spcBef>
                <a:spcPct val="40000"/>
              </a:spcBef>
              <a:buNone/>
            </a:pPr>
            <a:endParaRPr lang="en-US" sz="2000" smtClean="0">
              <a:ea typeface="ＭＳ Ｐゴシック" pitchFamily="-107" charset="-128"/>
            </a:endParaRPr>
          </a:p>
          <a:p>
            <a:pPr algn="ctr" eaLnBrk="1" hangingPunct="1">
              <a:lnSpc>
                <a:spcPct val="90000"/>
              </a:lnSpc>
              <a:spcBef>
                <a:spcPct val="40000"/>
              </a:spcBef>
              <a:buNone/>
            </a:pPr>
            <a:endParaRPr lang="en-US" sz="2000" smtClean="0">
              <a:ea typeface="ＭＳ Ｐゴシック" pitchFamily="-107" charset="-128"/>
            </a:endParaRPr>
          </a:p>
        </p:txBody>
      </p:sp>
      <p:pic>
        <p:nvPicPr>
          <p:cNvPr id="62465" name="Picture 1"/>
          <p:cNvPicPr>
            <a:picLocks noChangeAspect="1" noChangeArrowheads="1"/>
          </p:cNvPicPr>
          <p:nvPr/>
        </p:nvPicPr>
        <p:blipFill>
          <a:blip r:embed="rId3" cstate="print"/>
          <a:srcRect/>
          <a:stretch>
            <a:fillRect/>
          </a:stretch>
        </p:blipFill>
        <p:spPr bwMode="auto">
          <a:xfrm>
            <a:off x="1547664" y="2996952"/>
            <a:ext cx="7147545" cy="3199438"/>
          </a:xfrm>
          <a:prstGeom prst="rect">
            <a:avLst/>
          </a:prstGeom>
          <a:noFill/>
          <a:ln w="9525">
            <a:noFill/>
            <a:miter lim="800000"/>
            <a:headEnd/>
            <a:tailEnd/>
          </a:ln>
        </p:spPr>
      </p:pic>
      <p:sp>
        <p:nvSpPr>
          <p:cNvPr id="6" name="Rectangle 5"/>
          <p:cNvSpPr/>
          <p:nvPr/>
        </p:nvSpPr>
        <p:spPr>
          <a:xfrm>
            <a:off x="755576" y="6211669"/>
            <a:ext cx="8388424" cy="646331"/>
          </a:xfrm>
          <a:prstGeom prst="rect">
            <a:avLst/>
          </a:prstGeom>
        </p:spPr>
        <p:txBody>
          <a:bodyPr wrap="square">
            <a:spAutoFit/>
          </a:bodyPr>
          <a:lstStyle/>
          <a:p>
            <a:pPr algn="ctr" eaLnBrk="1" hangingPunct="1">
              <a:lnSpc>
                <a:spcPct val="90000"/>
              </a:lnSpc>
              <a:spcBef>
                <a:spcPct val="40000"/>
              </a:spcBef>
              <a:buNone/>
            </a:pPr>
            <a:r>
              <a:rPr lang="en-US" sz="2000" i="1" smtClean="0">
                <a:ea typeface="ＭＳ Ｐゴシック" pitchFamily="-107" charset="-128"/>
                <a:cs typeface="ＭＳ Ｐゴシック" pitchFamily="-107" charset="-128"/>
              </a:rPr>
              <a:t>Example: </a:t>
            </a:r>
            <a:br>
              <a:rPr lang="en-US" sz="2000" i="1" smtClean="0">
                <a:ea typeface="ＭＳ Ｐゴシック" pitchFamily="-107" charset="-128"/>
                <a:cs typeface="ＭＳ Ｐゴシック" pitchFamily="-107" charset="-128"/>
              </a:rPr>
            </a:br>
            <a:r>
              <a:rPr lang="en-US" sz="2000" i="1" smtClean="0">
                <a:ea typeface="ＭＳ Ｐゴシック" pitchFamily="-107" charset="-128"/>
                <a:cs typeface="ＭＳ Ｐゴシック" pitchFamily="-107" charset="-128"/>
              </a:rPr>
              <a:t>Find hate speech pages that the machine will classify as benign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1380">
                                            <p:txEl>
                                              <p:pRg st="0" end="0"/>
                                            </p:txEl>
                                          </p:spTgt>
                                        </p:tgtEl>
                                        <p:attrNameLst>
                                          <p:attrName>style.visibility</p:attrName>
                                        </p:attrNameLst>
                                      </p:cBhvr>
                                      <p:to>
                                        <p:strVal val="visible"/>
                                      </p:to>
                                    </p:set>
                                    <p:animEffect transition="in" filter="fade">
                                      <p:cBhvr>
                                        <p:cTn id="7" dur="500"/>
                                        <p:tgtEl>
                                          <p:spTgt spid="1013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7173416"/>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Slide Number Placeholder 1"/>
          <p:cNvSpPr>
            <a:spLocks noGrp="1"/>
          </p:cNvSpPr>
          <p:nvPr>
            <p:ph type="sldNum" sz="quarter" idx="12"/>
          </p:nvPr>
        </p:nvSpPr>
        <p:spPr/>
        <p:txBody>
          <a:bodyPr/>
          <a:lstStyle/>
          <a:p>
            <a:fld id="{8BCDE9F2-524B-504D-ADF7-73116A53CCF7}" type="slidenum">
              <a:rPr lang="en-US" smtClean="0"/>
              <a:pPr/>
              <a:t>41</a:t>
            </a:fld>
            <a:endParaRPr lang="en-US"/>
          </a:p>
        </p:txBody>
      </p:sp>
      <p:pic>
        <p:nvPicPr>
          <p:cNvPr id="186371" name="Picture 3">
            <a:hlinkClick r:id="rId2"/>
          </p:cNvPr>
          <p:cNvPicPr>
            <a:picLocks noChangeAspect="1" noChangeArrowheads="1"/>
          </p:cNvPicPr>
          <p:nvPr/>
        </p:nvPicPr>
        <p:blipFill>
          <a:blip r:embed="rId3" cstate="print"/>
          <a:srcRect/>
          <a:stretch>
            <a:fillRect/>
          </a:stretch>
        </p:blipFill>
        <p:spPr bwMode="auto">
          <a:xfrm>
            <a:off x="179512" y="692696"/>
            <a:ext cx="8770025" cy="2808312"/>
          </a:xfrm>
          <a:prstGeom prst="rect">
            <a:avLst/>
          </a:prstGeom>
          <a:noFill/>
          <a:ln w="9525">
            <a:noFill/>
            <a:miter lim="800000"/>
            <a:headEnd/>
            <a:tailEnd/>
          </a:ln>
        </p:spPr>
      </p:pic>
      <p:sp>
        <p:nvSpPr>
          <p:cNvPr id="6" name="Oval 5"/>
          <p:cNvSpPr/>
          <p:nvPr/>
        </p:nvSpPr>
        <p:spPr bwMode="auto">
          <a:xfrm>
            <a:off x="4932040" y="1340768"/>
            <a:ext cx="1080120" cy="2160240"/>
          </a:xfrm>
          <a:prstGeom prst="ellipse">
            <a:avLst/>
          </a:prstGeom>
          <a:noFill/>
          <a:ln w="762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Oval 6"/>
          <p:cNvSpPr/>
          <p:nvPr/>
        </p:nvSpPr>
        <p:spPr bwMode="auto">
          <a:xfrm>
            <a:off x="6228184" y="1340768"/>
            <a:ext cx="936104" cy="2160240"/>
          </a:xfrm>
          <a:prstGeom prst="ellipse">
            <a:avLst/>
          </a:prstGeom>
          <a:noFill/>
          <a:ln w="762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Rectangle 7"/>
          <p:cNvSpPr/>
          <p:nvPr/>
        </p:nvSpPr>
        <p:spPr>
          <a:xfrm>
            <a:off x="4932040" y="3501008"/>
            <a:ext cx="915635" cy="369332"/>
          </a:xfrm>
          <a:prstGeom prst="rect">
            <a:avLst/>
          </a:prstGeom>
        </p:spPr>
        <p:txBody>
          <a:bodyPr wrap="none">
            <a:spAutoFit/>
          </a:bodyPr>
          <a:lstStyle/>
          <a:p>
            <a:r>
              <a:rPr lang="en-US" smtClean="0">
                <a:ea typeface="ＭＳ Ｐゴシック" pitchFamily="-107" charset="-128"/>
                <a:cs typeface="ＭＳ Ｐゴシック" pitchFamily="-107" charset="-128"/>
              </a:rPr>
              <a:t>Probes</a:t>
            </a:r>
            <a:endParaRPr lang="en-US"/>
          </a:p>
        </p:txBody>
      </p:sp>
      <p:sp>
        <p:nvSpPr>
          <p:cNvPr id="9" name="Rectangle 8"/>
          <p:cNvSpPr/>
          <p:nvPr/>
        </p:nvSpPr>
        <p:spPr>
          <a:xfrm>
            <a:off x="6300192" y="3501008"/>
            <a:ext cx="1300356" cy="369332"/>
          </a:xfrm>
          <a:prstGeom prst="rect">
            <a:avLst/>
          </a:prstGeom>
        </p:spPr>
        <p:txBody>
          <a:bodyPr wrap="none">
            <a:spAutoFit/>
          </a:bodyPr>
          <a:lstStyle/>
          <a:p>
            <a:r>
              <a:rPr lang="en-US" smtClean="0">
                <a:ea typeface="ＭＳ Ｐゴシック" pitchFamily="-107" charset="-128"/>
                <a:cs typeface="ＭＳ Ｐゴシック" pitchFamily="-107" charset="-128"/>
              </a:rPr>
              <a:t>Successes</a:t>
            </a:r>
            <a:endParaRPr lang="en-US"/>
          </a:p>
        </p:txBody>
      </p:sp>
      <p:sp>
        <p:nvSpPr>
          <p:cNvPr id="10" name="Rectangle 9"/>
          <p:cNvSpPr/>
          <p:nvPr/>
        </p:nvSpPr>
        <p:spPr>
          <a:xfrm>
            <a:off x="913855" y="4365104"/>
            <a:ext cx="7265130" cy="2800767"/>
          </a:xfrm>
          <a:prstGeom prst="rect">
            <a:avLst/>
          </a:prstGeom>
        </p:spPr>
        <p:txBody>
          <a:bodyPr wrap="none">
            <a:spAutoFit/>
          </a:bodyPr>
          <a:lstStyle/>
          <a:p>
            <a:pPr algn="ctr"/>
            <a:r>
              <a:rPr lang="en-US" sz="2400" dirty="0" smtClean="0">
                <a:ea typeface="ＭＳ Ｐゴシック" pitchFamily="-107" charset="-128"/>
                <a:cs typeface="ＭＳ Ｐゴシック" pitchFamily="-107" charset="-128"/>
              </a:rPr>
              <a:t>Error rate for </a:t>
            </a:r>
            <a:r>
              <a:rPr lang="en-US" sz="2400" dirty="0" smtClean="0">
                <a:ea typeface="ＭＳ Ｐゴシック" pitchFamily="-107" charset="-128"/>
                <a:cs typeface="ＭＳ Ｐゴシック" pitchFamily="-107" charset="-128"/>
              </a:rPr>
              <a:t>probes:</a:t>
            </a:r>
          </a:p>
          <a:p>
            <a:pPr algn="ctr"/>
            <a:r>
              <a:rPr lang="en-US" sz="2400" dirty="0" smtClean="0">
                <a:ea typeface="ＭＳ Ｐゴシック" pitchFamily="-107" charset="-128"/>
              </a:rPr>
              <a:t>Hate: 16%, Drugs</a:t>
            </a:r>
            <a:r>
              <a:rPr lang="en-US" sz="2400" dirty="0" smtClean="0">
                <a:ea typeface="ＭＳ Ｐゴシック" pitchFamily="-107" charset="-128"/>
              </a:rPr>
              <a:t>: 5%, Alcohol: 30%, Porn: 15</a:t>
            </a:r>
            <a:r>
              <a:rPr lang="en-US" sz="2400" dirty="0" smtClean="0">
                <a:ea typeface="ＭＳ Ｐゴシック" pitchFamily="-107" charset="-128"/>
              </a:rPr>
              <a:t>%</a:t>
            </a:r>
            <a:endParaRPr lang="en-US" sz="2400" dirty="0" smtClean="0"/>
          </a:p>
          <a:p>
            <a:pPr algn="ctr"/>
            <a:endParaRPr lang="en-US" sz="3200" dirty="0" smtClean="0">
              <a:ea typeface="ＭＳ Ｐゴシック" pitchFamily="-107" charset="-128"/>
              <a:cs typeface="ＭＳ Ｐゴシック" pitchFamily="-107" charset="-128"/>
            </a:endParaRPr>
          </a:p>
          <a:p>
            <a:pPr algn="ctr"/>
            <a:r>
              <a:rPr lang="en-US" sz="3200" b="1" dirty="0" smtClean="0">
                <a:ea typeface="ＭＳ Ｐゴシック" pitchFamily="-107" charset="-128"/>
                <a:cs typeface="ＭＳ Ｐゴシック" pitchFamily="-107" charset="-128"/>
              </a:rPr>
              <a:t>Significantly higher </a:t>
            </a:r>
            <a:r>
              <a:rPr lang="en-US" sz="3200" dirty="0" smtClean="0">
                <a:ea typeface="ＭＳ Ｐゴシック" pitchFamily="-107" charset="-128"/>
                <a:cs typeface="ＭＳ Ｐゴシック" pitchFamily="-107" charset="-128"/>
              </a:rPr>
              <a:t>than </a:t>
            </a:r>
            <a:r>
              <a:rPr lang="en-US" sz="3200" dirty="0" smtClean="0">
                <a:ea typeface="ＭＳ Ｐゴシック" pitchFamily="-107" charset="-128"/>
                <a:cs typeface="ＭＳ Ｐゴシック" pitchFamily="-107" charset="-128"/>
              </a:rPr>
              <a:t>error </a:t>
            </a:r>
            <a:r>
              <a:rPr lang="en-US" sz="3200" dirty="0" smtClean="0">
                <a:ea typeface="ＭＳ Ｐゴシック" pitchFamily="-107" charset="-128"/>
                <a:cs typeface="ＭＳ Ｐゴシック" pitchFamily="-107" charset="-128"/>
              </a:rPr>
              <a:t>rate of </a:t>
            </a:r>
            <a:br>
              <a:rPr lang="en-US" sz="3200" dirty="0" smtClean="0">
                <a:ea typeface="ＭＳ Ｐゴシック" pitchFamily="-107" charset="-128"/>
                <a:cs typeface="ＭＳ Ｐゴシック" pitchFamily="-107" charset="-128"/>
              </a:rPr>
            </a:br>
            <a:r>
              <a:rPr lang="en-US" sz="3200" dirty="0" smtClean="0">
                <a:ea typeface="ＭＳ Ｐゴシック" pitchFamily="-107" charset="-128"/>
                <a:cs typeface="ＭＳ Ｐゴシック" pitchFamily="-107" charset="-128"/>
              </a:rPr>
              <a:t>classifier on </a:t>
            </a:r>
            <a:r>
              <a:rPr lang="en-US" sz="3200" dirty="0" smtClean="0">
                <a:ea typeface="ＭＳ Ｐゴシック" pitchFamily="-107" charset="-128"/>
                <a:cs typeface="ＭＳ Ｐゴシック" pitchFamily="-107" charset="-128"/>
              </a:rPr>
              <a:t>random data (10x to 100x</a:t>
            </a:r>
            <a:r>
              <a:rPr lang="en-US" sz="3200" dirty="0" smtClean="0">
                <a:ea typeface="ＭＳ Ｐゴシック" pitchFamily="-107" charset="-128"/>
                <a:cs typeface="ＭＳ Ｐゴシック" pitchFamily="-107" charset="-128"/>
              </a:rPr>
              <a:t>)</a:t>
            </a:r>
          </a:p>
          <a:p>
            <a:pPr algn="ctr"/>
            <a:endParaRPr lang="en-US" sz="3200" dirty="0" smtClean="0">
              <a:ea typeface="ＭＳ Ｐゴシック" pitchFamily="-107" charset="-12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pPr eaLnBrk="1" hangingPunct="1"/>
            <a:fld id="{E1DC8EBF-823E-5B48-A11A-0A37DEE3B483}" type="slidenum">
              <a:rPr lang="en-US" sz="2600" b="1">
                <a:solidFill>
                  <a:schemeClr val="bg1"/>
                </a:solidFill>
              </a:rPr>
              <a:pPr eaLnBrk="1" hangingPunct="1"/>
              <a:t>42</a:t>
            </a:fld>
            <a:endParaRPr lang="en-US" sz="2600" b="1">
              <a:solidFill>
                <a:schemeClr val="bg1"/>
              </a:solidFill>
            </a:endParaRPr>
          </a:p>
        </p:txBody>
      </p:sp>
      <p:sp>
        <p:nvSpPr>
          <p:cNvPr id="24579" name="AutoShape 2"/>
          <p:cNvSpPr>
            <a:spLocks noGrp="1" noChangeArrowheads="1"/>
          </p:cNvSpPr>
          <p:nvPr>
            <p:ph type="title" idx="4294967295"/>
          </p:nvPr>
        </p:nvSpPr>
        <p:spPr>
          <a:xfrm>
            <a:off x="762000" y="381000"/>
            <a:ext cx="7924800" cy="1143000"/>
          </a:xfrm>
          <a:solidFill>
            <a:srgbClr val="FFFFFF"/>
          </a:solidFill>
        </p:spPr>
        <p:txBody>
          <a:bodyPr/>
          <a:lstStyle/>
          <a:p>
            <a:pPr eaLnBrk="1" hangingPunct="1"/>
            <a:r>
              <a:rPr lang="en-US" smtClean="0">
                <a:ea typeface="ＭＳ Ｐゴシック" pitchFamily="-107" charset="-128"/>
                <a:cs typeface="ＭＳ Ｐゴシック" pitchFamily="-107" charset="-128"/>
              </a:rPr>
              <a:t>Reward Structure</a:t>
            </a:r>
            <a:endParaRPr lang="en-US">
              <a:solidFill>
                <a:srgbClr val="C00000"/>
              </a:solidFill>
              <a:ea typeface="ＭＳ Ｐゴシック" pitchFamily="-107" charset="-128"/>
              <a:cs typeface="ＭＳ Ｐゴシック" pitchFamily="-107" charset="-128"/>
            </a:endParaRPr>
          </a:p>
        </p:txBody>
      </p:sp>
      <p:sp>
        <p:nvSpPr>
          <p:cNvPr id="101380" name="Rectangle 3"/>
          <p:cNvSpPr>
            <a:spLocks noGrp="1" noChangeArrowheads="1"/>
          </p:cNvSpPr>
          <p:nvPr>
            <p:ph type="body" idx="4294967295"/>
          </p:nvPr>
        </p:nvSpPr>
        <p:spPr>
          <a:xfrm>
            <a:off x="683568" y="1988840"/>
            <a:ext cx="8460432" cy="4392488"/>
          </a:xfrm>
        </p:spPr>
        <p:txBody>
          <a:bodyPr/>
          <a:lstStyle/>
          <a:p>
            <a:pPr eaLnBrk="1" hangingPunct="1">
              <a:lnSpc>
                <a:spcPct val="90000"/>
              </a:lnSpc>
              <a:spcBef>
                <a:spcPct val="40000"/>
              </a:spcBef>
            </a:pPr>
            <a:r>
              <a:rPr lang="en-US" dirty="0" smtClean="0">
                <a:ea typeface="ＭＳ Ｐゴシック" pitchFamily="-107" charset="-128"/>
                <a:cs typeface="ＭＳ Ｐゴシック" pitchFamily="-107" charset="-128"/>
              </a:rPr>
              <a:t>Once humans find the holes, they keep probing </a:t>
            </a:r>
            <a:r>
              <a:rPr lang="en-US" sz="2400" i="1" dirty="0" smtClean="0">
                <a:ea typeface="ＭＳ Ｐゴシック" pitchFamily="-107" charset="-128"/>
                <a:cs typeface="ＭＳ Ｐゴシック" pitchFamily="-107" charset="-128"/>
              </a:rPr>
              <a:t>(e.g., multilingual porn </a:t>
            </a:r>
            <a:r>
              <a:rPr lang="en-US" sz="2400" i="1" dirty="0" smtClean="0">
                <a:ea typeface="ＭＳ Ｐゴシック" pitchFamily="-107" charset="-128"/>
                <a:cs typeface="ＭＳ Ｐゴシック" pitchFamily="-107" charset="-128"/>
                <a:sym typeface="Wingdings" pitchFamily="2" charset="2"/>
              </a:rPr>
              <a:t> )</a:t>
            </a:r>
            <a:endParaRPr lang="en-US" sz="3200" i="1" dirty="0" smtClean="0">
              <a:ea typeface="ＭＳ Ｐゴシック" pitchFamily="-107" charset="-128"/>
              <a:cs typeface="ＭＳ Ｐゴシック" pitchFamily="-107" charset="-128"/>
              <a:sym typeface="Wingdings" pitchFamily="2" charset="2"/>
            </a:endParaRPr>
          </a:p>
          <a:p>
            <a:pPr eaLnBrk="1" hangingPunct="1">
              <a:lnSpc>
                <a:spcPct val="90000"/>
              </a:lnSpc>
              <a:spcBef>
                <a:spcPct val="40000"/>
              </a:spcBef>
            </a:pPr>
            <a:endParaRPr lang="en-US" sz="3200" dirty="0" smtClean="0">
              <a:ea typeface="ＭＳ Ｐゴシック" pitchFamily="-107" charset="-128"/>
              <a:cs typeface="ＭＳ Ｐゴシック" pitchFamily="-107" charset="-128"/>
              <a:sym typeface="Wingdings" pitchFamily="2" charset="2"/>
            </a:endParaRPr>
          </a:p>
          <a:p>
            <a:pPr eaLnBrk="1" hangingPunct="1">
              <a:lnSpc>
                <a:spcPct val="90000"/>
              </a:lnSpc>
              <a:spcBef>
                <a:spcPct val="40000"/>
              </a:spcBef>
            </a:pPr>
            <a:r>
              <a:rPr lang="en-US" dirty="0" smtClean="0">
                <a:ea typeface="ＭＳ Ｐゴシック" pitchFamily="-107" charset="-128"/>
                <a:cs typeface="ＭＳ Ｐゴシック" pitchFamily="-107" charset="-128"/>
              </a:rPr>
              <a:t>After a while, we learn what we do not know </a:t>
            </a:r>
            <a:r>
              <a:rPr lang="en-US" sz="2400" i="1" dirty="0" smtClean="0">
                <a:ea typeface="ＭＳ Ｐゴシック" pitchFamily="-107" charset="-128"/>
                <a:cs typeface="ＭＳ Ｐゴシック" pitchFamily="-107" charset="-128"/>
              </a:rPr>
              <a:t>(“unknown unknowns” </a:t>
            </a:r>
            <a:r>
              <a:rPr lang="en-US" sz="2400" i="1" dirty="0" smtClean="0">
                <a:ea typeface="ＭＳ Ｐゴシック" pitchFamily="-107" charset="-128"/>
                <a:cs typeface="ＭＳ Ｐゴシック" pitchFamily="-107" charset="-128"/>
                <a:sym typeface="Wingdings" pitchFamily="2" charset="2"/>
              </a:rPr>
              <a:t> </a:t>
            </a:r>
            <a:r>
              <a:rPr lang="en-US" sz="2400" i="1" dirty="0" smtClean="0">
                <a:ea typeface="ＭＳ Ｐゴシック" pitchFamily="-107" charset="-128"/>
                <a:cs typeface="ＭＳ Ｐゴシック" pitchFamily="-107" charset="-128"/>
              </a:rPr>
              <a:t>“known unknowns”)</a:t>
            </a:r>
          </a:p>
          <a:p>
            <a:pPr eaLnBrk="1" hangingPunct="1">
              <a:lnSpc>
                <a:spcPct val="90000"/>
              </a:lnSpc>
              <a:spcBef>
                <a:spcPct val="40000"/>
              </a:spcBef>
            </a:pPr>
            <a:endParaRPr lang="en-US" dirty="0" smtClean="0">
              <a:ea typeface="ＭＳ Ｐゴシック" pitchFamily="-107" charset="-128"/>
              <a:cs typeface="ＭＳ Ｐゴシック" pitchFamily="-107" charset="-128"/>
            </a:endParaRPr>
          </a:p>
          <a:p>
            <a:pPr eaLnBrk="1" hangingPunct="1">
              <a:lnSpc>
                <a:spcPct val="90000"/>
              </a:lnSpc>
              <a:spcBef>
                <a:spcPct val="40000"/>
              </a:spcBef>
            </a:pPr>
            <a:r>
              <a:rPr lang="en-US" dirty="0" smtClean="0">
                <a:ea typeface="ＭＳ Ｐゴシック" pitchFamily="-107" charset="-128"/>
                <a:cs typeface="ＭＳ Ｐゴシック" pitchFamily="-107" charset="-128"/>
              </a:rPr>
              <a:t>Give higher reward for cases </a:t>
            </a:r>
            <a:r>
              <a:rPr lang="en-US" dirty="0" smtClean="0">
                <a:ea typeface="ＭＳ Ｐゴシック" pitchFamily="-107" charset="-128"/>
                <a:cs typeface="ＭＳ Ｐゴシック" pitchFamily="-107" charset="-128"/>
              </a:rPr>
              <a:t>where:</a:t>
            </a:r>
          </a:p>
          <a:p>
            <a:pPr lvl="1" eaLnBrk="1" hangingPunct="1">
              <a:lnSpc>
                <a:spcPct val="90000"/>
              </a:lnSpc>
              <a:spcBef>
                <a:spcPct val="40000"/>
              </a:spcBef>
            </a:pPr>
            <a:r>
              <a:rPr lang="en-US" dirty="0" smtClean="0">
                <a:ea typeface="ＭＳ Ｐゴシック" pitchFamily="-107" charset="-128"/>
                <a:cs typeface="ＭＳ Ｐゴシック" pitchFamily="-107" charset="-128"/>
              </a:rPr>
              <a:t>Classifier confident (but wrong) and </a:t>
            </a:r>
          </a:p>
          <a:p>
            <a:pPr lvl="1" eaLnBrk="1" hangingPunct="1">
              <a:lnSpc>
                <a:spcPct val="90000"/>
              </a:lnSpc>
              <a:spcBef>
                <a:spcPct val="40000"/>
              </a:spcBef>
            </a:pPr>
            <a:r>
              <a:rPr lang="en-US" dirty="0" smtClean="0">
                <a:ea typeface="ＭＳ Ｐゴシック" pitchFamily="-107" charset="-128"/>
                <a:cs typeface="ＭＳ Ｐゴシック" pitchFamily="-107" charset="-128"/>
              </a:rPr>
              <a:t>We do </a:t>
            </a:r>
            <a:r>
              <a:rPr lang="en-US" b="1" i="1" dirty="0" smtClean="0">
                <a:solidFill>
                  <a:srgbClr val="C00000"/>
                </a:solidFill>
                <a:ea typeface="ＭＳ Ｐゴシック" pitchFamily="-107" charset="-128"/>
                <a:cs typeface="ＭＳ Ｐゴシック" pitchFamily="-107" charset="-128"/>
              </a:rPr>
              <a:t>not</a:t>
            </a:r>
            <a:r>
              <a:rPr lang="en-US" dirty="0" smtClean="0">
                <a:ea typeface="ＭＳ Ｐゴシック" pitchFamily="-107" charset="-128"/>
                <a:cs typeface="ＭＳ Ｐゴシック" pitchFamily="-107" charset="-128"/>
              </a:rPr>
              <a:t> know it will be an error</a:t>
            </a:r>
          </a:p>
          <a:p>
            <a:pPr algn="ctr" eaLnBrk="1" hangingPunct="1">
              <a:lnSpc>
                <a:spcPct val="90000"/>
              </a:lnSpc>
              <a:spcBef>
                <a:spcPct val="40000"/>
              </a:spcBef>
              <a:buNone/>
            </a:pPr>
            <a:endParaRPr lang="en-US" dirty="0" smtClean="0">
              <a:ea typeface="ＭＳ Ｐゴシック" pitchFamily="-107" charset="-128"/>
              <a:cs typeface="ＭＳ Ｐゴシック" pitchFamily="-107" charset="-128"/>
            </a:endParaRPr>
          </a:p>
          <a:p>
            <a:pPr algn="ctr" eaLnBrk="1" hangingPunct="1">
              <a:lnSpc>
                <a:spcPct val="90000"/>
              </a:lnSpc>
              <a:spcBef>
                <a:spcPct val="40000"/>
              </a:spcBef>
              <a:buNone/>
            </a:pPr>
            <a:endParaRPr lang="en-US" sz="2400" dirty="0" smtClean="0">
              <a:ea typeface="ＭＳ Ｐゴシック" pitchFamily="-107" charset="-128"/>
            </a:endParaRPr>
          </a:p>
          <a:p>
            <a:pPr algn="ctr" eaLnBrk="1" hangingPunct="1">
              <a:lnSpc>
                <a:spcPct val="90000"/>
              </a:lnSpc>
              <a:spcBef>
                <a:spcPct val="40000"/>
              </a:spcBef>
              <a:buNone/>
            </a:pPr>
            <a:endParaRPr lang="en-US" sz="2400" dirty="0" smtClean="0">
              <a:ea typeface="ＭＳ Ｐゴシック" pitchFamily="-107" charset="-128"/>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pPr eaLnBrk="1" hangingPunct="1"/>
            <a:fld id="{E1DC8EBF-823E-5B48-A11A-0A37DEE3B483}" type="slidenum">
              <a:rPr lang="en-US" sz="2600" b="1">
                <a:solidFill>
                  <a:schemeClr val="bg1"/>
                </a:solidFill>
              </a:rPr>
              <a:pPr eaLnBrk="1" hangingPunct="1"/>
              <a:t>43</a:t>
            </a:fld>
            <a:endParaRPr lang="en-US" sz="2600" b="1">
              <a:solidFill>
                <a:schemeClr val="bg1"/>
              </a:solidFill>
            </a:endParaRPr>
          </a:p>
        </p:txBody>
      </p:sp>
      <p:sp>
        <p:nvSpPr>
          <p:cNvPr id="24579" name="AutoShape 2"/>
          <p:cNvSpPr>
            <a:spLocks noGrp="1" noChangeArrowheads="1"/>
          </p:cNvSpPr>
          <p:nvPr>
            <p:ph type="title" idx="4294967295"/>
          </p:nvPr>
        </p:nvSpPr>
        <p:spPr>
          <a:xfrm>
            <a:off x="762000" y="381000"/>
            <a:ext cx="7924800" cy="1143000"/>
          </a:xfrm>
          <a:solidFill>
            <a:srgbClr val="FFFFFF"/>
          </a:solidFill>
        </p:spPr>
        <p:txBody>
          <a:bodyPr/>
          <a:lstStyle/>
          <a:p>
            <a:pPr eaLnBrk="1" hangingPunct="1"/>
            <a:r>
              <a:rPr lang="en-US" smtClean="0">
                <a:ea typeface="ＭＳ Ｐゴシック" pitchFamily="-107" charset="-128"/>
                <a:cs typeface="ＭＳ Ｐゴシック" pitchFamily="-107" charset="-128"/>
              </a:rPr>
              <a:t>Structure of Successful Probes</a:t>
            </a:r>
            <a:endParaRPr lang="en-US">
              <a:solidFill>
                <a:srgbClr val="C00000"/>
              </a:solidFill>
              <a:ea typeface="ＭＳ Ｐゴシック" pitchFamily="-107" charset="-128"/>
              <a:cs typeface="ＭＳ Ｐゴシック" pitchFamily="-107" charset="-128"/>
            </a:endParaRPr>
          </a:p>
        </p:txBody>
      </p:sp>
      <p:sp>
        <p:nvSpPr>
          <p:cNvPr id="101380" name="Rectangle 3"/>
          <p:cNvSpPr>
            <a:spLocks noGrp="1" noChangeArrowheads="1"/>
          </p:cNvSpPr>
          <p:nvPr>
            <p:ph type="body" idx="4294967295"/>
          </p:nvPr>
        </p:nvSpPr>
        <p:spPr>
          <a:xfrm>
            <a:off x="755576" y="1988840"/>
            <a:ext cx="4536504" cy="4392488"/>
          </a:xfrm>
        </p:spPr>
        <p:txBody>
          <a:bodyPr/>
          <a:lstStyle/>
          <a:p>
            <a:pPr eaLnBrk="1" hangingPunct="1">
              <a:lnSpc>
                <a:spcPct val="90000"/>
              </a:lnSpc>
              <a:spcBef>
                <a:spcPct val="40000"/>
              </a:spcBef>
            </a:pPr>
            <a:r>
              <a:rPr lang="en-US" sz="2400" dirty="0" smtClean="0">
                <a:ea typeface="ＭＳ Ｐゴシック" pitchFamily="-107" charset="-128"/>
                <a:cs typeface="ＭＳ Ｐゴシック" pitchFamily="-107" charset="-128"/>
              </a:rPr>
              <a:t>Now, we identify errors much faster (and proactively)</a:t>
            </a:r>
          </a:p>
          <a:p>
            <a:pPr eaLnBrk="1" hangingPunct="1">
              <a:lnSpc>
                <a:spcPct val="90000"/>
              </a:lnSpc>
              <a:spcBef>
                <a:spcPct val="40000"/>
              </a:spcBef>
            </a:pPr>
            <a:endParaRPr lang="en-US" sz="2400" dirty="0" smtClean="0">
              <a:ea typeface="ＭＳ Ｐゴシック" pitchFamily="-107" charset="-128"/>
              <a:cs typeface="ＭＳ Ｐゴシック" pitchFamily="-107" charset="-128"/>
            </a:endParaRPr>
          </a:p>
          <a:p>
            <a:pPr eaLnBrk="1" hangingPunct="1">
              <a:lnSpc>
                <a:spcPct val="90000"/>
              </a:lnSpc>
              <a:spcBef>
                <a:spcPct val="40000"/>
              </a:spcBef>
            </a:pPr>
            <a:r>
              <a:rPr lang="en-US" sz="2400" dirty="0" smtClean="0">
                <a:ea typeface="ＭＳ Ｐゴシック" pitchFamily="-107" charset="-128"/>
                <a:cs typeface="ＭＳ Ｐゴシック" pitchFamily="-107" charset="-128"/>
              </a:rPr>
              <a:t>Errors </a:t>
            </a:r>
            <a:r>
              <a:rPr lang="en-US" sz="2400" b="1" i="1" dirty="0" smtClean="0">
                <a:solidFill>
                  <a:srgbClr val="C00000"/>
                </a:solidFill>
                <a:ea typeface="ＭＳ Ｐゴシック" pitchFamily="-107" charset="-128"/>
                <a:cs typeface="ＭＳ Ｐゴシック" pitchFamily="-107" charset="-128"/>
              </a:rPr>
              <a:t>not</a:t>
            </a:r>
            <a:r>
              <a:rPr lang="en-US" sz="2400" dirty="0" smtClean="0">
                <a:ea typeface="ＭＳ Ｐゴシック" pitchFamily="-107" charset="-128"/>
                <a:cs typeface="ＭＳ Ｐゴシック" pitchFamily="-107" charset="-128"/>
              </a:rPr>
              <a:t> random outliers: We can “learn” the </a:t>
            </a:r>
            <a:r>
              <a:rPr lang="en-US" sz="2400" dirty="0" smtClean="0">
                <a:ea typeface="ＭＳ Ｐゴシック" pitchFamily="-107" charset="-128"/>
                <a:cs typeface="ＭＳ Ｐゴシック" pitchFamily="-107" charset="-128"/>
              </a:rPr>
              <a:t>errors, so there is a pattern there</a:t>
            </a:r>
            <a:endParaRPr lang="en-US" sz="2400" dirty="0" smtClean="0">
              <a:ea typeface="ＭＳ Ｐゴシック" pitchFamily="-107" charset="-128"/>
              <a:cs typeface="ＭＳ Ｐゴシック" pitchFamily="-107" charset="-128"/>
            </a:endParaRPr>
          </a:p>
          <a:p>
            <a:pPr eaLnBrk="1" hangingPunct="1">
              <a:lnSpc>
                <a:spcPct val="90000"/>
              </a:lnSpc>
              <a:spcBef>
                <a:spcPct val="40000"/>
              </a:spcBef>
            </a:pPr>
            <a:endParaRPr lang="en-US" sz="2400" dirty="0" smtClean="0">
              <a:ea typeface="ＭＳ Ｐゴシック" pitchFamily="-107" charset="-128"/>
              <a:cs typeface="ＭＳ Ｐゴシック" pitchFamily="-107" charset="-128"/>
            </a:endParaRPr>
          </a:p>
          <a:p>
            <a:pPr eaLnBrk="1" hangingPunct="1">
              <a:lnSpc>
                <a:spcPct val="90000"/>
              </a:lnSpc>
              <a:spcBef>
                <a:spcPct val="40000"/>
              </a:spcBef>
            </a:pPr>
            <a:r>
              <a:rPr lang="en-US" sz="2400" dirty="0" smtClean="0">
                <a:ea typeface="ＭＳ Ｐゴシック" pitchFamily="-107" charset="-128"/>
                <a:cs typeface="ＭＳ Ｐゴシック" pitchFamily="-107" charset="-128"/>
              </a:rPr>
              <a:t>Could not, </a:t>
            </a:r>
            <a:r>
              <a:rPr lang="en-US" sz="2400" dirty="0" smtClean="0">
                <a:ea typeface="ＭＳ Ｐゴシック" pitchFamily="-107" charset="-128"/>
                <a:cs typeface="ＭＳ Ｐゴシック" pitchFamily="-107" charset="-128"/>
              </a:rPr>
              <a:t>so far, </a:t>
            </a:r>
            <a:r>
              <a:rPr lang="en-US" sz="2400" dirty="0" smtClean="0">
                <a:ea typeface="ＭＳ Ｐゴシック" pitchFamily="-107" charset="-128"/>
                <a:cs typeface="ＭＳ Ｐゴシック" pitchFamily="-107" charset="-128"/>
              </a:rPr>
              <a:t>incorporate errors into existing classifier without degrading performance</a:t>
            </a:r>
          </a:p>
          <a:p>
            <a:pPr eaLnBrk="1" hangingPunct="1">
              <a:lnSpc>
                <a:spcPct val="90000"/>
              </a:lnSpc>
              <a:spcBef>
                <a:spcPct val="40000"/>
              </a:spcBef>
            </a:pPr>
            <a:endParaRPr lang="en-US" sz="2400" dirty="0" smtClean="0">
              <a:ea typeface="ＭＳ Ｐゴシック" pitchFamily="-107" charset="-128"/>
              <a:cs typeface="ＭＳ Ｐゴシック" pitchFamily="-107" charset="-128"/>
            </a:endParaRPr>
          </a:p>
          <a:p>
            <a:pPr eaLnBrk="1" hangingPunct="1">
              <a:lnSpc>
                <a:spcPct val="90000"/>
              </a:lnSpc>
              <a:spcBef>
                <a:spcPct val="40000"/>
              </a:spcBef>
            </a:pPr>
            <a:endParaRPr lang="en-US" sz="2400" dirty="0" smtClean="0">
              <a:ea typeface="ＭＳ Ｐゴシック" pitchFamily="-107" charset="-128"/>
              <a:cs typeface="ＭＳ Ｐゴシック" pitchFamily="-107" charset="-128"/>
            </a:endParaRPr>
          </a:p>
          <a:p>
            <a:pPr eaLnBrk="1" hangingPunct="1">
              <a:lnSpc>
                <a:spcPct val="90000"/>
              </a:lnSpc>
              <a:spcBef>
                <a:spcPct val="40000"/>
              </a:spcBef>
            </a:pPr>
            <a:endParaRPr lang="en-US" sz="2400" dirty="0" smtClean="0">
              <a:ea typeface="ＭＳ Ｐゴシック" pitchFamily="-107" charset="-128"/>
              <a:cs typeface="ＭＳ Ｐゴシック" pitchFamily="-107" charset="-128"/>
            </a:endParaRPr>
          </a:p>
        </p:txBody>
      </p:sp>
      <p:pic>
        <p:nvPicPr>
          <p:cNvPr id="187394" name="Picture 2"/>
          <p:cNvPicPr>
            <a:picLocks noChangeAspect="1" noChangeArrowheads="1"/>
          </p:cNvPicPr>
          <p:nvPr/>
        </p:nvPicPr>
        <p:blipFill>
          <a:blip r:embed="rId3" cstate="print"/>
          <a:srcRect/>
          <a:stretch>
            <a:fillRect/>
          </a:stretch>
        </p:blipFill>
        <p:spPr bwMode="auto">
          <a:xfrm>
            <a:off x="5423979" y="2708920"/>
            <a:ext cx="3720021" cy="295232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pPr eaLnBrk="1" hangingPunct="1"/>
            <a:fld id="{E1DC8EBF-823E-5B48-A11A-0A37DEE3B483}" type="slidenum">
              <a:rPr lang="en-US" sz="2600" b="1">
                <a:solidFill>
                  <a:schemeClr val="bg1"/>
                </a:solidFill>
              </a:rPr>
              <a:pPr eaLnBrk="1" hangingPunct="1"/>
              <a:t>44</a:t>
            </a:fld>
            <a:endParaRPr lang="en-US" sz="2600" b="1">
              <a:solidFill>
                <a:schemeClr val="bg1"/>
              </a:solidFill>
            </a:endParaRPr>
          </a:p>
        </p:txBody>
      </p:sp>
      <p:sp>
        <p:nvSpPr>
          <p:cNvPr id="24579" name="AutoShape 2"/>
          <p:cNvSpPr>
            <a:spLocks noGrp="1" noChangeArrowheads="1"/>
          </p:cNvSpPr>
          <p:nvPr>
            <p:ph type="title" idx="4294967295"/>
          </p:nvPr>
        </p:nvSpPr>
        <p:spPr>
          <a:xfrm>
            <a:off x="762000" y="381000"/>
            <a:ext cx="7924800" cy="1143000"/>
          </a:xfrm>
          <a:solidFill>
            <a:srgbClr val="FFFFFF"/>
          </a:solidFill>
        </p:spPr>
        <p:txBody>
          <a:bodyPr/>
          <a:lstStyle/>
          <a:p>
            <a:pPr eaLnBrk="1" hangingPunct="1"/>
            <a:r>
              <a:rPr lang="en-US" smtClean="0">
                <a:ea typeface="ＭＳ Ｐゴシック" pitchFamily="-107" charset="-128"/>
                <a:cs typeface="ＭＳ Ｐゴシック" pitchFamily="-107" charset="-128"/>
              </a:rPr>
              <a:t>Future Directions</a:t>
            </a:r>
            <a:endParaRPr lang="en-US">
              <a:solidFill>
                <a:srgbClr val="C00000"/>
              </a:solidFill>
              <a:ea typeface="ＭＳ Ｐゴシック" pitchFamily="-107" charset="-128"/>
              <a:cs typeface="ＭＳ Ｐゴシック" pitchFamily="-107" charset="-128"/>
            </a:endParaRPr>
          </a:p>
        </p:txBody>
      </p:sp>
      <p:sp>
        <p:nvSpPr>
          <p:cNvPr id="101380" name="Rectangle 3"/>
          <p:cNvSpPr>
            <a:spLocks noGrp="1" noChangeArrowheads="1"/>
          </p:cNvSpPr>
          <p:nvPr>
            <p:ph type="body" idx="4294967295"/>
          </p:nvPr>
        </p:nvSpPr>
        <p:spPr>
          <a:xfrm>
            <a:off x="755576" y="1988840"/>
            <a:ext cx="8208912" cy="4392488"/>
          </a:xfrm>
        </p:spPr>
        <p:txBody>
          <a:bodyPr/>
          <a:lstStyle/>
          <a:p>
            <a:pPr eaLnBrk="1" hangingPunct="1">
              <a:lnSpc>
                <a:spcPct val="90000"/>
              </a:lnSpc>
              <a:spcBef>
                <a:spcPct val="40000"/>
              </a:spcBef>
            </a:pPr>
            <a:r>
              <a:rPr lang="en-US" sz="2400" smtClean="0">
                <a:ea typeface="ＭＳ Ｐゴシック" pitchFamily="-107" charset="-128"/>
                <a:cs typeface="ＭＳ Ｐゴシック" pitchFamily="-107" charset="-128"/>
              </a:rPr>
              <a:t>Learn how to best incorporate knowledge to improve classifier</a:t>
            </a:r>
          </a:p>
          <a:p>
            <a:pPr eaLnBrk="1" hangingPunct="1">
              <a:lnSpc>
                <a:spcPct val="90000"/>
              </a:lnSpc>
              <a:spcBef>
                <a:spcPct val="40000"/>
              </a:spcBef>
            </a:pPr>
            <a:endParaRPr lang="en-US" sz="2400" smtClean="0">
              <a:ea typeface="ＭＳ Ｐゴシック" pitchFamily="-107" charset="-128"/>
              <a:cs typeface="ＭＳ Ｐゴシック" pitchFamily="-107" charset="-128"/>
            </a:endParaRPr>
          </a:p>
          <a:p>
            <a:pPr eaLnBrk="1" hangingPunct="1">
              <a:lnSpc>
                <a:spcPct val="90000"/>
              </a:lnSpc>
              <a:spcBef>
                <a:spcPct val="40000"/>
              </a:spcBef>
            </a:pPr>
            <a:r>
              <a:rPr lang="en-US" sz="2400" smtClean="0">
                <a:ea typeface="ＭＳ Ｐゴシック" pitchFamily="-107" charset="-128"/>
                <a:cs typeface="ＭＳ Ｐゴシック" pitchFamily="-107" charset="-128"/>
              </a:rPr>
              <a:t>Measure prevalence of newly identified errors on the web (“query by document”)</a:t>
            </a:r>
          </a:p>
          <a:p>
            <a:pPr lvl="1" eaLnBrk="1" hangingPunct="1">
              <a:lnSpc>
                <a:spcPct val="90000"/>
              </a:lnSpc>
              <a:spcBef>
                <a:spcPct val="40000"/>
              </a:spcBef>
            </a:pPr>
            <a:r>
              <a:rPr lang="en-US" sz="2000" smtClean="0">
                <a:ea typeface="ＭＳ Ｐゴシック" pitchFamily="-107" charset="-128"/>
                <a:cs typeface="ＭＳ Ｐゴシック" pitchFamily="-107" charset="-128"/>
              </a:rPr>
              <a:t>Increase rewards for errors prevalent in the “generalized” case</a:t>
            </a:r>
          </a:p>
          <a:p>
            <a:pPr eaLnBrk="1" hangingPunct="1">
              <a:lnSpc>
                <a:spcPct val="90000"/>
              </a:lnSpc>
              <a:spcBef>
                <a:spcPct val="40000"/>
              </a:spcBef>
            </a:pPr>
            <a:endParaRPr lang="en-US" sz="2400" smtClean="0">
              <a:ea typeface="ＭＳ Ｐゴシック" pitchFamily="-107" charset="-128"/>
              <a:cs typeface="ＭＳ Ｐゴシック" pitchFamily="-107" charset="-128"/>
            </a:endParaRPr>
          </a:p>
          <a:p>
            <a:pPr eaLnBrk="1" hangingPunct="1">
              <a:lnSpc>
                <a:spcPct val="90000"/>
              </a:lnSpc>
              <a:spcBef>
                <a:spcPct val="40000"/>
              </a:spcBef>
            </a:pPr>
            <a:endParaRPr lang="en-US" sz="2400" smtClean="0">
              <a:ea typeface="ＭＳ Ｐゴシック" pitchFamily="-107" charset="-128"/>
              <a:cs typeface="ＭＳ Ｐゴシック" pitchFamily="-107" charset="-128"/>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382000" cy="1143000"/>
          </a:xfrm>
        </p:spPr>
        <p:txBody>
          <a:bodyPr/>
          <a:lstStyle/>
          <a:p>
            <a:r>
              <a:rPr lang="en-US" sz="3200" smtClean="0"/>
              <a:t>Workers reacting to bad rewards/scores</a:t>
            </a:r>
            <a:endParaRPr lang="en-US" sz="3200"/>
          </a:p>
        </p:txBody>
      </p:sp>
      <p:sp>
        <p:nvSpPr>
          <p:cNvPr id="3" name="Content Placeholder 2"/>
          <p:cNvSpPr>
            <a:spLocks noGrp="1"/>
          </p:cNvSpPr>
          <p:nvPr>
            <p:ph idx="1"/>
          </p:nvPr>
        </p:nvSpPr>
        <p:spPr>
          <a:xfrm>
            <a:off x="899592" y="2219325"/>
            <a:ext cx="8316416" cy="3724275"/>
          </a:xfrm>
        </p:spPr>
        <p:txBody>
          <a:bodyPr/>
          <a:lstStyle/>
          <a:p>
            <a:pPr>
              <a:buNone/>
            </a:pPr>
            <a:r>
              <a:rPr lang="en-US" sz="2400" smtClean="0"/>
              <a:t>Score-based feedback leads to strange interactions:</a:t>
            </a:r>
          </a:p>
          <a:p>
            <a:pPr>
              <a:buNone/>
            </a:pPr>
            <a:endParaRPr lang="en-US" sz="2400" smtClean="0"/>
          </a:p>
          <a:p>
            <a:pPr>
              <a:buNone/>
            </a:pPr>
            <a:r>
              <a:rPr lang="en-US" sz="2400" smtClean="0">
                <a:solidFill>
                  <a:srgbClr val="C00000"/>
                </a:solidFill>
              </a:rPr>
              <a:t>The “</a:t>
            </a:r>
            <a:r>
              <a:rPr lang="en-US" sz="2400" i="1" smtClean="0">
                <a:solidFill>
                  <a:srgbClr val="C00000"/>
                </a:solidFill>
              </a:rPr>
              <a:t>angry, has-been-burnt-too-many-times</a:t>
            </a:r>
            <a:r>
              <a:rPr lang="en-US" sz="2400" smtClean="0">
                <a:solidFill>
                  <a:srgbClr val="C00000"/>
                </a:solidFill>
              </a:rPr>
              <a:t>” worker:</a:t>
            </a:r>
          </a:p>
          <a:p>
            <a:r>
              <a:rPr lang="en-US" sz="2400" i="1" smtClean="0"/>
              <a:t>“F*** YOU! I am doing everything correctly and you know it! Stop trying to reject me with your stupid ‘scores’!”</a:t>
            </a:r>
          </a:p>
          <a:p>
            <a:endParaRPr lang="en-US" sz="2400" smtClean="0"/>
          </a:p>
          <a:p>
            <a:pPr>
              <a:buNone/>
            </a:pPr>
            <a:r>
              <a:rPr lang="en-US" sz="2400" smtClean="0">
                <a:solidFill>
                  <a:srgbClr val="C00000"/>
                </a:solidFill>
              </a:rPr>
              <a:t>The </a:t>
            </a:r>
            <a:r>
              <a:rPr lang="en-US" sz="2400" i="1" smtClean="0">
                <a:solidFill>
                  <a:srgbClr val="C00000"/>
                </a:solidFill>
              </a:rPr>
              <a:t>overachiever </a:t>
            </a:r>
            <a:r>
              <a:rPr lang="en-US" sz="2400" smtClean="0">
                <a:solidFill>
                  <a:srgbClr val="C00000"/>
                </a:solidFill>
              </a:rPr>
              <a:t>worker:</a:t>
            </a:r>
          </a:p>
          <a:p>
            <a:r>
              <a:rPr lang="en-US" sz="2400" i="1" smtClean="0"/>
              <a:t>“What am I doing wrong?? My score is 92% and I want to have 100%”</a:t>
            </a:r>
          </a:p>
          <a:p>
            <a:endParaRPr lang="en-US" sz="2400" smtClean="0"/>
          </a:p>
          <a:p>
            <a:pPr>
              <a:buNone/>
            </a:pPr>
            <a:endParaRPr lang="en-US" sz="2400"/>
          </a:p>
        </p:txBody>
      </p:sp>
      <p:sp>
        <p:nvSpPr>
          <p:cNvPr id="4" name="Slide Number Placeholder 3"/>
          <p:cNvSpPr>
            <a:spLocks noGrp="1"/>
          </p:cNvSpPr>
          <p:nvPr>
            <p:ph type="sldNum" sz="quarter" idx="12"/>
          </p:nvPr>
        </p:nvSpPr>
        <p:spPr/>
        <p:txBody>
          <a:bodyPr/>
          <a:lstStyle/>
          <a:p>
            <a:fld id="{93B45EF5-C64C-F84B-9157-5FA948C8CF64}" type="slidenum">
              <a:rPr lang="en-US" smtClean="0"/>
              <a:pPr/>
              <a:t>45</a:t>
            </a:fld>
            <a:endParaRPr lang="en-US"/>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smtClean="0"/>
              <a:t>An unexpected connection at the</a:t>
            </a:r>
            <a:br>
              <a:rPr lang="en-US" smtClean="0"/>
            </a:br>
            <a:r>
              <a:rPr lang="en-US" smtClean="0"/>
              <a:t>NAS “Frontiers of Science” conf.</a:t>
            </a:r>
            <a:endParaRPr lang="en-US"/>
          </a:p>
        </p:txBody>
      </p:sp>
      <p:sp>
        <p:nvSpPr>
          <p:cNvPr id="4" name="Slide Number Placeholder 3"/>
          <p:cNvSpPr>
            <a:spLocks noGrp="1"/>
          </p:cNvSpPr>
          <p:nvPr>
            <p:ph type="sldNum" sz="quarter" idx="12"/>
          </p:nvPr>
        </p:nvSpPr>
        <p:spPr/>
        <p:txBody>
          <a:bodyPr/>
          <a:lstStyle/>
          <a:p>
            <a:fld id="{93B45EF5-C64C-F84B-9157-5FA948C8CF64}" type="slidenum">
              <a:rPr lang="en-US" smtClean="0"/>
              <a:pPr/>
              <a:t>46</a:t>
            </a:fld>
            <a:endParaRPr lang="en-US"/>
          </a:p>
        </p:txBody>
      </p:sp>
      <p:pic>
        <p:nvPicPr>
          <p:cNvPr id="172034" name="Picture 2"/>
          <p:cNvPicPr>
            <a:picLocks noChangeAspect="1" noChangeArrowheads="1"/>
          </p:cNvPicPr>
          <p:nvPr/>
        </p:nvPicPr>
        <p:blipFill>
          <a:blip r:embed="rId3" cstate="print"/>
          <a:srcRect/>
          <a:stretch>
            <a:fillRect/>
          </a:stretch>
        </p:blipFill>
        <p:spPr bwMode="auto">
          <a:xfrm>
            <a:off x="611560" y="1916832"/>
            <a:ext cx="3895725" cy="2533650"/>
          </a:xfrm>
          <a:prstGeom prst="rect">
            <a:avLst/>
          </a:prstGeom>
          <a:noFill/>
          <a:ln w="9525">
            <a:noFill/>
            <a:miter lim="800000"/>
            <a:headEnd/>
            <a:tailEnd/>
          </a:ln>
        </p:spPr>
      </p:pic>
      <p:sp>
        <p:nvSpPr>
          <p:cNvPr id="6" name="Oval Callout 5"/>
          <p:cNvSpPr/>
          <p:nvPr/>
        </p:nvSpPr>
        <p:spPr bwMode="auto">
          <a:xfrm>
            <a:off x="4355976" y="1844824"/>
            <a:ext cx="3960440" cy="1944216"/>
          </a:xfrm>
          <a:prstGeom prst="wedgeEllipseCallout">
            <a:avLst>
              <a:gd name="adj1" fmla="val -83320"/>
              <a:gd name="adj2" fmla="val 8662"/>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Your bad workers behave like my mice!</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smtClean="0"/>
              <a:t>An unexpected connection at the</a:t>
            </a:r>
            <a:br>
              <a:rPr lang="en-US" smtClean="0"/>
            </a:br>
            <a:r>
              <a:rPr lang="en-US" smtClean="0"/>
              <a:t>NAS “Frontiers of Science” conf.</a:t>
            </a:r>
            <a:endParaRPr lang="en-US"/>
          </a:p>
        </p:txBody>
      </p:sp>
      <p:sp>
        <p:nvSpPr>
          <p:cNvPr id="4" name="Slide Number Placeholder 3"/>
          <p:cNvSpPr>
            <a:spLocks noGrp="1"/>
          </p:cNvSpPr>
          <p:nvPr>
            <p:ph type="sldNum" sz="quarter" idx="12"/>
          </p:nvPr>
        </p:nvSpPr>
        <p:spPr/>
        <p:txBody>
          <a:bodyPr/>
          <a:lstStyle/>
          <a:p>
            <a:fld id="{93B45EF5-C64C-F84B-9157-5FA948C8CF64}" type="slidenum">
              <a:rPr lang="en-US" smtClean="0"/>
              <a:pPr/>
              <a:t>47</a:t>
            </a:fld>
            <a:endParaRPr lang="en-US"/>
          </a:p>
        </p:txBody>
      </p:sp>
      <p:pic>
        <p:nvPicPr>
          <p:cNvPr id="172034" name="Picture 2"/>
          <p:cNvPicPr>
            <a:picLocks noChangeAspect="1" noChangeArrowheads="1"/>
          </p:cNvPicPr>
          <p:nvPr/>
        </p:nvPicPr>
        <p:blipFill>
          <a:blip r:embed="rId2" cstate="print"/>
          <a:srcRect/>
          <a:stretch>
            <a:fillRect/>
          </a:stretch>
        </p:blipFill>
        <p:spPr bwMode="auto">
          <a:xfrm>
            <a:off x="611560" y="1916832"/>
            <a:ext cx="3895725" cy="2533650"/>
          </a:xfrm>
          <a:prstGeom prst="rect">
            <a:avLst/>
          </a:prstGeom>
          <a:noFill/>
          <a:ln w="9525">
            <a:noFill/>
            <a:miter lim="800000"/>
            <a:headEnd/>
            <a:tailEnd/>
          </a:ln>
        </p:spPr>
      </p:pic>
      <p:sp>
        <p:nvSpPr>
          <p:cNvPr id="6" name="Oval Callout 5"/>
          <p:cNvSpPr/>
          <p:nvPr/>
        </p:nvSpPr>
        <p:spPr bwMode="auto">
          <a:xfrm>
            <a:off x="4355976" y="1844824"/>
            <a:ext cx="3960440" cy="1944216"/>
          </a:xfrm>
          <a:prstGeom prst="wedgeEllipseCallout">
            <a:avLst>
              <a:gd name="adj1" fmla="val -83320"/>
              <a:gd name="adj2" fmla="val 8662"/>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Your bad workers behave like my mice!</a:t>
            </a:r>
          </a:p>
        </p:txBody>
      </p:sp>
      <p:pic>
        <p:nvPicPr>
          <p:cNvPr id="173058" name="Picture 2"/>
          <p:cNvPicPr>
            <a:picLocks noChangeAspect="1" noChangeArrowheads="1"/>
          </p:cNvPicPr>
          <p:nvPr/>
        </p:nvPicPr>
        <p:blipFill>
          <a:blip r:embed="rId3" cstate="print"/>
          <a:srcRect/>
          <a:stretch>
            <a:fillRect/>
          </a:stretch>
        </p:blipFill>
        <p:spPr bwMode="auto">
          <a:xfrm>
            <a:off x="6876256" y="4293096"/>
            <a:ext cx="2019300" cy="2257425"/>
          </a:xfrm>
          <a:prstGeom prst="rect">
            <a:avLst/>
          </a:prstGeom>
          <a:noFill/>
          <a:ln w="9525">
            <a:noFill/>
            <a:miter lim="800000"/>
            <a:headEnd/>
            <a:tailEnd/>
          </a:ln>
        </p:spPr>
      </p:pic>
      <p:sp>
        <p:nvSpPr>
          <p:cNvPr id="7" name="Oval Callout 6"/>
          <p:cNvSpPr/>
          <p:nvPr/>
        </p:nvSpPr>
        <p:spPr bwMode="auto">
          <a:xfrm>
            <a:off x="3995936" y="5085184"/>
            <a:ext cx="2088232" cy="1224136"/>
          </a:xfrm>
          <a:prstGeom prst="wedgeEllipseCallout">
            <a:avLst>
              <a:gd name="adj1" fmla="val 114580"/>
              <a:gd name="adj2" fmla="val -67688"/>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Eh?</a:t>
            </a: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smtClean="0"/>
              <a:t>An unexpected connection at the</a:t>
            </a:r>
            <a:br>
              <a:rPr lang="en-US" smtClean="0"/>
            </a:br>
            <a:r>
              <a:rPr lang="en-US" smtClean="0"/>
              <a:t>NAS “Frontiers of Science” conf.</a:t>
            </a:r>
            <a:endParaRPr lang="en-US"/>
          </a:p>
        </p:txBody>
      </p:sp>
      <p:sp>
        <p:nvSpPr>
          <p:cNvPr id="4" name="Slide Number Placeholder 3"/>
          <p:cNvSpPr>
            <a:spLocks noGrp="1"/>
          </p:cNvSpPr>
          <p:nvPr>
            <p:ph type="sldNum" sz="quarter" idx="12"/>
          </p:nvPr>
        </p:nvSpPr>
        <p:spPr/>
        <p:txBody>
          <a:bodyPr/>
          <a:lstStyle/>
          <a:p>
            <a:fld id="{93B45EF5-C64C-F84B-9157-5FA948C8CF64}" type="slidenum">
              <a:rPr lang="en-US" smtClean="0"/>
              <a:pPr/>
              <a:t>48</a:t>
            </a:fld>
            <a:endParaRPr lang="en-US"/>
          </a:p>
        </p:txBody>
      </p:sp>
      <p:pic>
        <p:nvPicPr>
          <p:cNvPr id="172034" name="Picture 2"/>
          <p:cNvPicPr>
            <a:picLocks noChangeAspect="1" noChangeArrowheads="1"/>
          </p:cNvPicPr>
          <p:nvPr/>
        </p:nvPicPr>
        <p:blipFill>
          <a:blip r:embed="rId2" cstate="print"/>
          <a:srcRect/>
          <a:stretch>
            <a:fillRect/>
          </a:stretch>
        </p:blipFill>
        <p:spPr bwMode="auto">
          <a:xfrm>
            <a:off x="611560" y="1916832"/>
            <a:ext cx="3895725" cy="2533650"/>
          </a:xfrm>
          <a:prstGeom prst="rect">
            <a:avLst/>
          </a:prstGeom>
          <a:noFill/>
          <a:ln w="9525">
            <a:noFill/>
            <a:miter lim="800000"/>
            <a:headEnd/>
            <a:tailEnd/>
          </a:ln>
        </p:spPr>
      </p:pic>
      <p:sp>
        <p:nvSpPr>
          <p:cNvPr id="6" name="Oval Callout 5"/>
          <p:cNvSpPr/>
          <p:nvPr/>
        </p:nvSpPr>
        <p:spPr bwMode="auto">
          <a:xfrm>
            <a:off x="4211960" y="1844824"/>
            <a:ext cx="4932040" cy="2304256"/>
          </a:xfrm>
          <a:prstGeom prst="wedgeEllipseCallout">
            <a:avLst>
              <a:gd name="adj1" fmla="val -76819"/>
              <a:gd name="adj2" fmla="val 3508"/>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Your bad workers</a:t>
            </a:r>
            <a:r>
              <a:rPr kumimoji="0" lang="en-US" sz="2400" b="0" i="0" u="none" strike="noStrike" cap="none" normalizeH="0" smtClean="0">
                <a:ln>
                  <a:noFill/>
                </a:ln>
                <a:solidFill>
                  <a:schemeClr val="tx1"/>
                </a:solidFill>
                <a:effectLst/>
                <a:latin typeface="Arial" charset="0"/>
              </a:rPr>
              <a:t> </a:t>
            </a:r>
            <a:r>
              <a:rPr kumimoji="0" lang="en-US" sz="2400" b="0" i="0" u="none" strike="noStrike" cap="none" normalizeH="0" baseline="0" smtClean="0">
                <a:ln>
                  <a:noFill/>
                </a:ln>
                <a:solidFill>
                  <a:schemeClr val="tx1"/>
                </a:solidFill>
                <a:effectLst/>
                <a:latin typeface="Arial" charset="0"/>
              </a:rPr>
              <a:t>want to engage their brain only for </a:t>
            </a:r>
            <a:r>
              <a:rPr kumimoji="0" lang="en-US" sz="2400" b="1" i="0" u="none" strike="noStrike" cap="none" normalizeH="0" baseline="0" smtClean="0">
                <a:ln>
                  <a:noFill/>
                </a:ln>
                <a:solidFill>
                  <a:schemeClr val="tx1"/>
                </a:solidFill>
                <a:effectLst/>
                <a:latin typeface="Arial" charset="0"/>
              </a:rPr>
              <a:t>motor skills,</a:t>
            </a:r>
            <a:r>
              <a:rPr kumimoji="0" lang="en-US" sz="2400" b="0" i="0" u="none" strike="noStrike" cap="none" normalizeH="0" baseline="0" smtClean="0">
                <a:ln>
                  <a:noFill/>
                </a:ln>
                <a:solidFill>
                  <a:schemeClr val="tx1"/>
                </a:solidFill>
                <a:effectLst/>
                <a:latin typeface="Arial" charset="0"/>
              </a:rPr>
              <a:t> </a:t>
            </a:r>
            <a:r>
              <a:rPr kumimoji="0" lang="en-US" sz="2400" b="1" i="0" u="none" strike="noStrike" cap="none" normalizeH="0" smtClean="0">
                <a:ln>
                  <a:noFill/>
                </a:ln>
                <a:solidFill>
                  <a:schemeClr val="tx1"/>
                </a:solidFill>
                <a:effectLst/>
                <a:latin typeface="Arial" charset="0"/>
              </a:rPr>
              <a:t>not</a:t>
            </a:r>
            <a:r>
              <a:rPr kumimoji="0" lang="en-US" sz="2400" b="0" i="0" u="none" strike="noStrike" cap="none" normalizeH="0" smtClean="0">
                <a:ln>
                  <a:noFill/>
                </a:ln>
                <a:solidFill>
                  <a:schemeClr val="tx1"/>
                </a:solidFill>
                <a:effectLst/>
                <a:latin typeface="Arial" charset="0"/>
              </a:rPr>
              <a:t> for </a:t>
            </a:r>
            <a:r>
              <a:rPr kumimoji="0" lang="en-US" sz="2400" b="1" i="0" u="none" strike="noStrike" cap="none" normalizeH="0" smtClean="0">
                <a:ln>
                  <a:noFill/>
                </a:ln>
                <a:solidFill>
                  <a:schemeClr val="tx1"/>
                </a:solidFill>
                <a:effectLst/>
                <a:latin typeface="Arial" charset="0"/>
              </a:rPr>
              <a:t>cognitive </a:t>
            </a:r>
            <a:r>
              <a:rPr lang="en-US" sz="2400" b="1" smtClean="0">
                <a:latin typeface="Arial" charset="0"/>
              </a:rPr>
              <a:t>skills</a:t>
            </a:r>
            <a:endParaRPr kumimoji="0" lang="en-US" sz="2400" b="0" i="0" u="none" strike="noStrike" cap="none" normalizeH="0" baseline="0" smtClean="0">
              <a:ln>
                <a:noFill/>
              </a:ln>
              <a:solidFill>
                <a:schemeClr val="tx1"/>
              </a:solidFill>
              <a:effectLst/>
              <a:latin typeface="Arial" charset="0"/>
            </a:endParaRPr>
          </a:p>
        </p:txBody>
      </p:sp>
      <p:pic>
        <p:nvPicPr>
          <p:cNvPr id="173058" name="Picture 2"/>
          <p:cNvPicPr>
            <a:picLocks noChangeAspect="1" noChangeArrowheads="1"/>
          </p:cNvPicPr>
          <p:nvPr/>
        </p:nvPicPr>
        <p:blipFill>
          <a:blip r:embed="rId3" cstate="print"/>
          <a:srcRect/>
          <a:stretch>
            <a:fillRect/>
          </a:stretch>
        </p:blipFill>
        <p:spPr bwMode="auto">
          <a:xfrm>
            <a:off x="6876256" y="4293096"/>
            <a:ext cx="2019300" cy="2257425"/>
          </a:xfrm>
          <a:prstGeom prst="rect">
            <a:avLst/>
          </a:prstGeom>
          <a:noFill/>
          <a:ln w="9525">
            <a:noFill/>
            <a:miter lim="800000"/>
            <a:headEnd/>
            <a:tailEnd/>
          </a:ln>
        </p:spPr>
      </p:pic>
      <p:sp>
        <p:nvSpPr>
          <p:cNvPr id="7" name="Oval Callout 6"/>
          <p:cNvSpPr/>
          <p:nvPr/>
        </p:nvSpPr>
        <p:spPr bwMode="auto">
          <a:xfrm>
            <a:off x="2267744" y="5085184"/>
            <a:ext cx="3816424" cy="1224136"/>
          </a:xfrm>
          <a:prstGeom prst="wedgeEllipseCallout">
            <a:avLst>
              <a:gd name="adj1" fmla="val 86547"/>
              <a:gd name="adj2" fmla="val -60898"/>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Yeah, makes</a:t>
            </a:r>
            <a:r>
              <a:rPr kumimoji="0" lang="en-US" sz="2800" b="0" i="0" u="none" strike="noStrike" cap="none" normalizeH="0" smtClean="0">
                <a:ln>
                  <a:noFill/>
                </a:ln>
                <a:solidFill>
                  <a:schemeClr val="tx1"/>
                </a:solidFill>
                <a:effectLst/>
                <a:latin typeface="Arial" charset="0"/>
              </a:rPr>
              <a:t> sense…</a:t>
            </a:r>
            <a:endParaRPr kumimoji="0" lang="en-US" sz="2800" b="0" i="0" u="none" strike="noStrike" cap="none" normalizeH="0" baseline="0" smtClean="0">
              <a:ln>
                <a:noFill/>
              </a:ln>
              <a:solidFill>
                <a:schemeClr val="tx1"/>
              </a:solidFill>
              <a:effectLst/>
              <a:latin typeface="Arial" charset="0"/>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smtClean="0"/>
              <a:t>An unexpected connection at the</a:t>
            </a:r>
            <a:br>
              <a:rPr lang="en-US" smtClean="0"/>
            </a:br>
            <a:r>
              <a:rPr lang="en-US" smtClean="0"/>
              <a:t>NAS “Frontiers of Science” conf.</a:t>
            </a:r>
            <a:endParaRPr lang="en-US"/>
          </a:p>
        </p:txBody>
      </p:sp>
      <p:sp>
        <p:nvSpPr>
          <p:cNvPr id="4" name="Slide Number Placeholder 3"/>
          <p:cNvSpPr>
            <a:spLocks noGrp="1"/>
          </p:cNvSpPr>
          <p:nvPr>
            <p:ph type="sldNum" sz="quarter" idx="12"/>
          </p:nvPr>
        </p:nvSpPr>
        <p:spPr/>
        <p:txBody>
          <a:bodyPr/>
          <a:lstStyle/>
          <a:p>
            <a:fld id="{93B45EF5-C64C-F84B-9157-5FA948C8CF64}" type="slidenum">
              <a:rPr lang="en-US" smtClean="0"/>
              <a:pPr/>
              <a:t>49</a:t>
            </a:fld>
            <a:endParaRPr lang="en-US"/>
          </a:p>
        </p:txBody>
      </p:sp>
      <p:pic>
        <p:nvPicPr>
          <p:cNvPr id="172034" name="Picture 2"/>
          <p:cNvPicPr>
            <a:picLocks noChangeAspect="1" noChangeArrowheads="1"/>
          </p:cNvPicPr>
          <p:nvPr/>
        </p:nvPicPr>
        <p:blipFill>
          <a:blip r:embed="rId2" cstate="print"/>
          <a:srcRect/>
          <a:stretch>
            <a:fillRect/>
          </a:stretch>
        </p:blipFill>
        <p:spPr bwMode="auto">
          <a:xfrm>
            <a:off x="611560" y="1916832"/>
            <a:ext cx="3895725" cy="2533650"/>
          </a:xfrm>
          <a:prstGeom prst="rect">
            <a:avLst/>
          </a:prstGeom>
          <a:noFill/>
          <a:ln w="9525">
            <a:noFill/>
            <a:miter lim="800000"/>
            <a:headEnd/>
            <a:tailEnd/>
          </a:ln>
        </p:spPr>
      </p:pic>
      <p:sp>
        <p:nvSpPr>
          <p:cNvPr id="6" name="Oval Callout 5"/>
          <p:cNvSpPr/>
          <p:nvPr/>
        </p:nvSpPr>
        <p:spPr bwMode="auto">
          <a:xfrm>
            <a:off x="4355976" y="1844824"/>
            <a:ext cx="3960440" cy="1944216"/>
          </a:xfrm>
          <a:prstGeom prst="wedgeEllipseCallout">
            <a:avLst>
              <a:gd name="adj1" fmla="val -83320"/>
              <a:gd name="adj2" fmla="val 8662"/>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And here is how I train my</a:t>
            </a:r>
            <a:r>
              <a:rPr kumimoji="0" lang="en-US" sz="2800" b="0" i="0" u="none" strike="noStrike" cap="none" normalizeH="0" smtClean="0">
                <a:ln>
                  <a:noFill/>
                </a:ln>
                <a:solidFill>
                  <a:schemeClr val="tx1"/>
                </a:solidFill>
                <a:effectLst/>
                <a:latin typeface="Arial" charset="0"/>
              </a:rPr>
              <a:t> </a:t>
            </a:r>
            <a:r>
              <a:rPr kumimoji="0" lang="en-US" sz="2800" b="0" i="0" u="none" strike="noStrike" cap="none" normalizeH="0" baseline="0" smtClean="0">
                <a:ln>
                  <a:noFill/>
                </a:ln>
                <a:solidFill>
                  <a:schemeClr val="tx1"/>
                </a:solidFill>
                <a:effectLst/>
                <a:latin typeface="Arial" charset="0"/>
              </a:rPr>
              <a:t>mice</a:t>
            </a:r>
            <a:r>
              <a:rPr kumimoji="0" lang="en-US" sz="2800" b="0" i="0" u="none" strike="noStrike" cap="none" normalizeH="0" smtClean="0">
                <a:ln>
                  <a:noFill/>
                </a:ln>
                <a:solidFill>
                  <a:schemeClr val="tx1"/>
                </a:solidFill>
                <a:effectLst/>
                <a:latin typeface="Arial" charset="0"/>
              </a:rPr>
              <a:t> to behave…</a:t>
            </a:r>
            <a:endParaRPr kumimoji="0" lang="en-US" sz="2800" b="0" i="0" u="none" strike="noStrike" cap="none" normalizeH="0" baseline="0" smtClean="0">
              <a:ln>
                <a:noFill/>
              </a:ln>
              <a:solidFill>
                <a:schemeClr val="tx1"/>
              </a:solidFill>
              <a:effectLst/>
              <a:latin typeface="Arial" charset="0"/>
            </a:endParaRPr>
          </a:p>
        </p:txBody>
      </p:sp>
      <p:pic>
        <p:nvPicPr>
          <p:cNvPr id="8" name="Picture 2"/>
          <p:cNvPicPr>
            <a:picLocks noChangeAspect="1" noChangeArrowheads="1"/>
          </p:cNvPicPr>
          <p:nvPr/>
        </p:nvPicPr>
        <p:blipFill>
          <a:blip r:embed="rId3" cstate="print"/>
          <a:srcRect/>
          <a:stretch>
            <a:fillRect/>
          </a:stretch>
        </p:blipFill>
        <p:spPr bwMode="auto">
          <a:xfrm>
            <a:off x="6876256" y="4293096"/>
            <a:ext cx="2019300" cy="22574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381000" y="0"/>
            <a:ext cx="10591800" cy="7162800"/>
          </a:xfrm>
          <a:prstGeom prst="rect">
            <a:avLst/>
          </a:prstGeom>
          <a:solidFill>
            <a:schemeClr val="bg1"/>
          </a:solidFill>
          <a:ln w="9525">
            <a:solidFill>
              <a:schemeClr val="tx1"/>
            </a:solidFill>
            <a:round/>
            <a:headEnd/>
            <a:tailEnd/>
          </a:ln>
        </p:spPr>
        <p:txBody>
          <a:bodyPr>
            <a:prstTxWarp prst="textNoShape">
              <a:avLst/>
            </a:prstTxWarp>
          </a:bodyPr>
          <a:lstStyle/>
          <a:p>
            <a:endParaRPr lang="en-US"/>
          </a:p>
          <a:p>
            <a:endParaRPr lang="en-US"/>
          </a:p>
        </p:txBody>
      </p:sp>
      <p:sp>
        <p:nvSpPr>
          <p:cNvPr id="21507" name="Title 1"/>
          <p:cNvSpPr>
            <a:spLocks noGrp="1"/>
          </p:cNvSpPr>
          <p:nvPr>
            <p:ph type="title"/>
          </p:nvPr>
        </p:nvSpPr>
        <p:spPr/>
        <p:txBody>
          <a:bodyPr/>
          <a:lstStyle/>
          <a:p>
            <a:endParaRPr lang="en-US">
              <a:ea typeface="ＭＳ Ｐゴシック" pitchFamily="-107" charset="-128"/>
              <a:cs typeface="ＭＳ Ｐゴシック" pitchFamily="-107" charset="-128"/>
            </a:endParaRPr>
          </a:p>
        </p:txBody>
      </p:sp>
      <p:pic>
        <p:nvPicPr>
          <p:cNvPr id="21508" name="Content Placeholder 4" descr="Picture 1.png"/>
          <p:cNvPicPr>
            <a:picLocks noGrp="1" noChangeAspect="1"/>
          </p:cNvPicPr>
          <p:nvPr>
            <p:ph idx="1"/>
          </p:nvPr>
        </p:nvPicPr>
        <p:blipFill>
          <a:blip r:embed="rId2" cstate="print"/>
          <a:srcRect/>
          <a:stretch>
            <a:fillRect/>
          </a:stretch>
        </p:blipFill>
        <p:spPr>
          <a:xfrm>
            <a:off x="-304800" y="188640"/>
            <a:ext cx="10411290" cy="6459810"/>
          </a:xfrm>
        </p:spPr>
      </p:pic>
      <p:sp>
        <p:nvSpPr>
          <p:cNvPr id="21509" name="Slide Number Placeholder 3"/>
          <p:cNvSpPr>
            <a:spLocks noGrp="1"/>
          </p:cNvSpPr>
          <p:nvPr>
            <p:ph type="sldNum" sz="quarter" idx="12"/>
          </p:nvPr>
        </p:nvSpPr>
        <p:spPr>
          <a:noFill/>
        </p:spPr>
        <p:txBody>
          <a:bodyPr/>
          <a:lstStyle/>
          <a:p>
            <a:fld id="{E1CD5FA6-217E-734E-9B6E-B503CD509351}" type="slidenum">
              <a:rPr lang="en-US" smtClean="0"/>
              <a:pPr/>
              <a:t>5</a:t>
            </a:fld>
            <a:endParaRPr lang="en-US" smtClean="0"/>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p:cNvPicPr>
            <a:picLocks noChangeAspect="1" noChangeArrowheads="1"/>
          </p:cNvPicPr>
          <p:nvPr/>
        </p:nvPicPr>
        <p:blipFill>
          <a:blip r:embed="rId2" cstate="print"/>
          <a:srcRect/>
          <a:stretch>
            <a:fillRect/>
          </a:stretch>
        </p:blipFill>
        <p:spPr bwMode="auto">
          <a:xfrm>
            <a:off x="6048375" y="4095750"/>
            <a:ext cx="3095625" cy="2762250"/>
          </a:xfrm>
          <a:prstGeom prst="rect">
            <a:avLst/>
          </a:prstGeom>
          <a:noFill/>
          <a:ln w="9525">
            <a:noFill/>
            <a:miter lim="800000"/>
            <a:headEnd/>
            <a:tailEnd/>
          </a:ln>
        </p:spPr>
      </p:pic>
      <p:sp>
        <p:nvSpPr>
          <p:cNvPr id="2" name="Title 1"/>
          <p:cNvSpPr>
            <a:spLocks noGrp="1"/>
          </p:cNvSpPr>
          <p:nvPr>
            <p:ph type="title"/>
          </p:nvPr>
        </p:nvSpPr>
        <p:spPr>
          <a:solidFill>
            <a:schemeClr val="bg1"/>
          </a:solidFill>
        </p:spPr>
        <p:txBody>
          <a:bodyPr/>
          <a:lstStyle/>
          <a:p>
            <a:r>
              <a:rPr lang="en-US" smtClean="0"/>
              <a:t>An unexpected connection at the</a:t>
            </a:r>
            <a:br>
              <a:rPr lang="en-US" smtClean="0"/>
            </a:br>
            <a:r>
              <a:rPr lang="en-US" smtClean="0"/>
              <a:t>NAS “Frontiers of Science” conf.</a:t>
            </a:r>
            <a:endParaRPr lang="en-US"/>
          </a:p>
        </p:txBody>
      </p:sp>
      <p:sp>
        <p:nvSpPr>
          <p:cNvPr id="4" name="Slide Number Placeholder 3"/>
          <p:cNvSpPr>
            <a:spLocks noGrp="1"/>
          </p:cNvSpPr>
          <p:nvPr>
            <p:ph type="sldNum" sz="quarter" idx="12"/>
          </p:nvPr>
        </p:nvSpPr>
        <p:spPr/>
        <p:txBody>
          <a:bodyPr/>
          <a:lstStyle/>
          <a:p>
            <a:fld id="{93B45EF5-C64C-F84B-9157-5FA948C8CF64}" type="slidenum">
              <a:rPr lang="en-US" smtClean="0"/>
              <a:pPr/>
              <a:t>50</a:t>
            </a:fld>
            <a:endParaRPr lang="en-US"/>
          </a:p>
        </p:txBody>
      </p:sp>
      <p:pic>
        <p:nvPicPr>
          <p:cNvPr id="172034" name="Picture 2"/>
          <p:cNvPicPr>
            <a:picLocks noChangeAspect="1" noChangeArrowheads="1"/>
          </p:cNvPicPr>
          <p:nvPr/>
        </p:nvPicPr>
        <p:blipFill>
          <a:blip r:embed="rId3" cstate="print"/>
          <a:srcRect/>
          <a:stretch>
            <a:fillRect/>
          </a:stretch>
        </p:blipFill>
        <p:spPr bwMode="auto">
          <a:xfrm>
            <a:off x="611560" y="1916832"/>
            <a:ext cx="3895725" cy="2533650"/>
          </a:xfrm>
          <a:prstGeom prst="rect">
            <a:avLst/>
          </a:prstGeom>
          <a:noFill/>
          <a:ln w="9525">
            <a:noFill/>
            <a:miter lim="800000"/>
            <a:headEnd/>
            <a:tailEnd/>
          </a:ln>
        </p:spPr>
      </p:pic>
      <p:sp>
        <p:nvSpPr>
          <p:cNvPr id="6" name="Oval Callout 5"/>
          <p:cNvSpPr/>
          <p:nvPr/>
        </p:nvSpPr>
        <p:spPr bwMode="auto">
          <a:xfrm>
            <a:off x="4067944" y="1844824"/>
            <a:ext cx="5076056" cy="1944216"/>
          </a:xfrm>
          <a:prstGeom prst="wedgeEllipseCallout">
            <a:avLst>
              <a:gd name="adj1" fmla="val -83320"/>
              <a:gd name="adj2" fmla="val 8662"/>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C00000"/>
                </a:solidFill>
                <a:effectLst/>
                <a:latin typeface="Arial" charset="0"/>
              </a:rPr>
              <a:t>Confuse</a:t>
            </a:r>
            <a:r>
              <a:rPr kumimoji="0" lang="en-US" sz="2800" b="0" i="0" u="none" strike="noStrike" cap="none" normalizeH="0" baseline="0" dirty="0" smtClean="0">
                <a:ln>
                  <a:noFill/>
                </a:ln>
                <a:solidFill>
                  <a:schemeClr val="tx1"/>
                </a:solidFill>
                <a:effectLst/>
                <a:latin typeface="Arial" charset="0"/>
              </a:rPr>
              <a:t> motor skills!</a:t>
            </a:r>
          </a:p>
          <a:p>
            <a:pPr marL="0" marR="0" indent="0" algn="l" defTabSz="914400" rtl="0" eaLnBrk="0" fontAlgn="base" latinLnBrk="0" hangingPunct="0">
              <a:lnSpc>
                <a:spcPct val="100000"/>
              </a:lnSpc>
              <a:spcBef>
                <a:spcPct val="0"/>
              </a:spcBef>
              <a:spcAft>
                <a:spcPct val="0"/>
              </a:spcAft>
              <a:buClrTx/>
              <a:buSzTx/>
              <a:buFontTx/>
              <a:buNone/>
              <a:tabLst/>
            </a:pPr>
            <a:r>
              <a:rPr lang="en-US" sz="2800" b="1" dirty="0" smtClean="0">
                <a:solidFill>
                  <a:schemeClr val="accent2">
                    <a:lumMod val="50000"/>
                  </a:schemeClr>
                </a:solidFill>
                <a:latin typeface="Arial" charset="0"/>
              </a:rPr>
              <a:t>Reward</a:t>
            </a:r>
            <a:r>
              <a:rPr lang="en-US" sz="2800" dirty="0" smtClean="0">
                <a:latin typeface="Arial" charset="0"/>
              </a:rPr>
              <a:t> cognition!</a:t>
            </a:r>
            <a:endParaRPr kumimoji="0" lang="en-US" sz="2800" b="0" i="0" u="none" strike="noStrike" cap="none" normalizeH="0" baseline="0" dirty="0" smtClean="0">
              <a:ln>
                <a:noFill/>
              </a:ln>
              <a:solidFill>
                <a:schemeClr val="tx1"/>
              </a:solidFill>
              <a:effectLst/>
              <a:latin typeface="Arial" charset="0"/>
            </a:endParaRPr>
          </a:p>
        </p:txBody>
      </p:sp>
      <p:sp>
        <p:nvSpPr>
          <p:cNvPr id="9" name="Cloud Callout 8"/>
          <p:cNvSpPr/>
          <p:nvPr/>
        </p:nvSpPr>
        <p:spPr bwMode="auto">
          <a:xfrm>
            <a:off x="1907704" y="4941168"/>
            <a:ext cx="4032448" cy="1656184"/>
          </a:xfrm>
          <a:prstGeom prst="cloudCallout">
            <a:avLst>
              <a:gd name="adj1" fmla="val 87591"/>
              <a:gd name="adj2" fmla="val -67784"/>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smtClean="0">
                <a:ln>
                  <a:noFill/>
                </a:ln>
                <a:solidFill>
                  <a:schemeClr val="tx1"/>
                </a:solidFill>
                <a:effectLst/>
                <a:latin typeface="Arial" charset="0"/>
              </a:rPr>
              <a:t>I should try this the moment</a:t>
            </a:r>
            <a:r>
              <a:rPr kumimoji="0" lang="en-US" sz="2000" b="0" i="1" u="none" strike="noStrike" cap="none" normalizeH="0" smtClean="0">
                <a:ln>
                  <a:noFill/>
                </a:ln>
                <a:solidFill>
                  <a:schemeClr val="tx1"/>
                </a:solidFill>
                <a:effectLst/>
                <a:latin typeface="Arial" charset="0"/>
              </a:rPr>
              <a:t> that I get bac</a:t>
            </a:r>
            <a:r>
              <a:rPr lang="en-US" sz="2000" i="1" smtClean="0">
                <a:latin typeface="Arial" charset="0"/>
              </a:rPr>
              <a:t>k to my room</a:t>
            </a:r>
            <a:endParaRPr kumimoji="0" lang="en-US" sz="2000" b="0" i="1" u="none" strike="noStrike" cap="none" normalizeH="0" baseline="0" smtClean="0">
              <a:ln>
                <a:noFill/>
              </a:ln>
              <a:solidFill>
                <a:schemeClr val="tx1"/>
              </a:solidFill>
              <a:effectLst/>
              <a:latin typeface="Arial" charset="0"/>
            </a:endParaRP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202488" cy="1143000"/>
          </a:xfrm>
        </p:spPr>
        <p:txBody>
          <a:bodyPr/>
          <a:lstStyle/>
          <a:p>
            <a:r>
              <a:rPr lang="en-US" smtClean="0"/>
              <a:t>Implicit Feedback using Frustration</a:t>
            </a:r>
            <a:endParaRPr lang="en-US"/>
          </a:p>
        </p:txBody>
      </p:sp>
      <p:sp>
        <p:nvSpPr>
          <p:cNvPr id="3" name="Content Placeholder 2"/>
          <p:cNvSpPr>
            <a:spLocks noGrp="1"/>
          </p:cNvSpPr>
          <p:nvPr>
            <p:ph idx="1"/>
          </p:nvPr>
        </p:nvSpPr>
        <p:spPr>
          <a:xfrm>
            <a:off x="755576" y="2219325"/>
            <a:ext cx="8388424" cy="4638675"/>
          </a:xfrm>
        </p:spPr>
        <p:txBody>
          <a:bodyPr/>
          <a:lstStyle/>
          <a:p>
            <a:r>
              <a:rPr lang="en-US" b="1" dirty="0" smtClean="0">
                <a:solidFill>
                  <a:srgbClr val="C00000"/>
                </a:solidFill>
              </a:rPr>
              <a:t>Punish</a:t>
            </a:r>
            <a:r>
              <a:rPr lang="en-US" dirty="0" smtClean="0"/>
              <a:t> </a:t>
            </a:r>
            <a:r>
              <a:rPr lang="en-US" b="1" dirty="0" smtClean="0"/>
              <a:t>bad answers</a:t>
            </a:r>
            <a:r>
              <a:rPr lang="en-US" dirty="0" smtClean="0"/>
              <a:t> with </a:t>
            </a:r>
            <a:r>
              <a:rPr lang="en-US" dirty="0" smtClean="0"/>
              <a:t>frustration of motor skills (</a:t>
            </a:r>
            <a:r>
              <a:rPr lang="en-US" dirty="0" smtClean="0"/>
              <a:t>e.g., add </a:t>
            </a:r>
            <a:r>
              <a:rPr lang="en-US" dirty="0" smtClean="0"/>
              <a:t>delays </a:t>
            </a:r>
            <a:r>
              <a:rPr lang="en-US" dirty="0" smtClean="0"/>
              <a:t>between tasks)</a:t>
            </a:r>
          </a:p>
          <a:p>
            <a:pPr lvl="1"/>
            <a:r>
              <a:rPr lang="en-US" dirty="0" smtClean="0"/>
              <a:t>“Loading image, please wait…”</a:t>
            </a:r>
          </a:p>
          <a:p>
            <a:pPr lvl="1"/>
            <a:r>
              <a:rPr lang="en-US" dirty="0" smtClean="0"/>
              <a:t>“Image did not load, press here to reload”</a:t>
            </a:r>
          </a:p>
          <a:p>
            <a:pPr lvl="1"/>
            <a:r>
              <a:rPr lang="en-US" dirty="0" smtClean="0"/>
              <a:t>“Network error. Return the HIT and accept again</a:t>
            </a:r>
            <a:r>
              <a:rPr lang="en-US" dirty="0" smtClean="0"/>
              <a:t>”</a:t>
            </a:r>
            <a:endParaRPr lang="en-US" dirty="0" smtClean="0"/>
          </a:p>
          <a:p>
            <a:r>
              <a:rPr lang="en-US" b="1" dirty="0" smtClean="0">
                <a:solidFill>
                  <a:schemeClr val="accent2">
                    <a:lumMod val="50000"/>
                  </a:schemeClr>
                </a:solidFill>
              </a:rPr>
              <a:t>Reward</a:t>
            </a:r>
            <a:r>
              <a:rPr lang="en-US" dirty="0" smtClean="0"/>
              <a:t> </a:t>
            </a:r>
            <a:r>
              <a:rPr lang="en-US" b="1" dirty="0" smtClean="0"/>
              <a:t>good answers </a:t>
            </a:r>
            <a:r>
              <a:rPr lang="en-US" dirty="0" smtClean="0"/>
              <a:t>by </a:t>
            </a:r>
            <a:r>
              <a:rPr lang="en-US" dirty="0" smtClean="0"/>
              <a:t>rewarding the cognitive part of the brain (</a:t>
            </a:r>
            <a:r>
              <a:rPr lang="en-US" dirty="0" err="1" smtClean="0"/>
              <a:t>e.g</a:t>
            </a:r>
            <a:r>
              <a:rPr lang="en-US" dirty="0" smtClean="0"/>
              <a:t>, introduce variety/novelty, </a:t>
            </a:r>
            <a:r>
              <a:rPr lang="en-US" dirty="0" smtClean="0"/>
              <a:t>return results fast)</a:t>
            </a:r>
          </a:p>
          <a:p>
            <a:endParaRPr lang="en-US" dirty="0" smtClean="0"/>
          </a:p>
          <a:p>
            <a:pPr>
              <a:buNone/>
            </a:pPr>
            <a:r>
              <a:rPr lang="en-US" dirty="0" smtClean="0"/>
              <a:t>→</a:t>
            </a:r>
            <a:r>
              <a:rPr lang="en-US" b="1" dirty="0" smtClean="0"/>
              <a:t>Make this probabilistic </a:t>
            </a:r>
            <a:r>
              <a:rPr lang="en-US" dirty="0" smtClean="0"/>
              <a:t>to keep feedback implicit</a:t>
            </a:r>
            <a:endParaRPr lang="en-US" dirty="0"/>
          </a:p>
        </p:txBody>
      </p:sp>
      <p:sp>
        <p:nvSpPr>
          <p:cNvPr id="4" name="Slide Number Placeholder 3"/>
          <p:cNvSpPr>
            <a:spLocks noGrp="1"/>
          </p:cNvSpPr>
          <p:nvPr>
            <p:ph type="sldNum" sz="quarter" idx="12"/>
          </p:nvPr>
        </p:nvSpPr>
        <p:spPr/>
        <p:txBody>
          <a:bodyPr/>
          <a:lstStyle/>
          <a:p>
            <a:fld id="{93B45EF5-C64C-F84B-9157-5FA948C8CF64}" type="slidenum">
              <a:rPr lang="en-US" smtClean="0"/>
              <a:pPr/>
              <a:t>51</a:t>
            </a:fld>
            <a:endParaRPr lang="en-US"/>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First result</a:t>
            </a:r>
            <a:endParaRPr lang="en-US"/>
          </a:p>
        </p:txBody>
      </p:sp>
      <p:sp>
        <p:nvSpPr>
          <p:cNvPr id="3" name="Content Placeholder 2"/>
          <p:cNvSpPr>
            <a:spLocks noGrp="1"/>
          </p:cNvSpPr>
          <p:nvPr>
            <p:ph idx="1"/>
          </p:nvPr>
        </p:nvSpPr>
        <p:spPr>
          <a:xfrm>
            <a:off x="755576" y="2219325"/>
            <a:ext cx="8388424" cy="3724275"/>
          </a:xfrm>
        </p:spPr>
        <p:txBody>
          <a:bodyPr/>
          <a:lstStyle/>
          <a:p>
            <a:r>
              <a:rPr lang="en-US" smtClean="0"/>
              <a:t>Spammer workers quickly abandon</a:t>
            </a:r>
          </a:p>
          <a:p>
            <a:r>
              <a:rPr lang="en-US" smtClean="0"/>
              <a:t>Good workers keep labeling</a:t>
            </a:r>
          </a:p>
          <a:p>
            <a:endParaRPr lang="en-US" smtClean="0"/>
          </a:p>
          <a:p>
            <a:r>
              <a:rPr lang="en-US" smtClean="0"/>
              <a:t>Bad: Spammer </a:t>
            </a:r>
            <a:r>
              <a:rPr lang="en-US" b="1" i="1" smtClean="0"/>
              <a:t>bots</a:t>
            </a:r>
            <a:r>
              <a:rPr lang="en-US" smtClean="0"/>
              <a:t> unaffected</a:t>
            </a:r>
          </a:p>
          <a:p>
            <a:r>
              <a:rPr lang="en-US" smtClean="0"/>
              <a:t>How to frustrate a </a:t>
            </a:r>
            <a:r>
              <a:rPr lang="en-US" err="1" smtClean="0"/>
              <a:t>bot</a:t>
            </a:r>
            <a:r>
              <a:rPr lang="en-US" smtClean="0"/>
              <a:t>? </a:t>
            </a:r>
          </a:p>
          <a:p>
            <a:pPr lvl="1"/>
            <a:r>
              <a:rPr lang="en-US" smtClean="0"/>
              <a:t>Give it a CAPTHCA </a:t>
            </a:r>
            <a:r>
              <a:rPr lang="en-US" smtClean="0">
                <a:sym typeface="Wingdings" pitchFamily="2" charset="2"/>
              </a:rPr>
              <a:t></a:t>
            </a:r>
            <a:r>
              <a:rPr lang="en-US" smtClean="0"/>
              <a:t> </a:t>
            </a:r>
            <a:endParaRPr lang="en-US"/>
          </a:p>
        </p:txBody>
      </p:sp>
      <p:sp>
        <p:nvSpPr>
          <p:cNvPr id="4" name="Slide Number Placeholder 3"/>
          <p:cNvSpPr>
            <a:spLocks noGrp="1"/>
          </p:cNvSpPr>
          <p:nvPr>
            <p:ph type="sldNum" sz="quarter" idx="12"/>
          </p:nvPr>
        </p:nvSpPr>
        <p:spPr/>
        <p:txBody>
          <a:bodyPr/>
          <a:lstStyle/>
          <a:p>
            <a:fld id="{93B45EF5-C64C-F84B-9157-5FA948C8CF64}" type="slidenum">
              <a:rPr lang="en-US" smtClean="0"/>
              <a:pPr/>
              <a:t>52</a:t>
            </a:fld>
            <a:endParaRPr lang="en-US"/>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13792"/>
            <a:ext cx="7924800" cy="1143000"/>
          </a:xfrm>
        </p:spPr>
        <p:txBody>
          <a:bodyPr/>
          <a:lstStyle/>
          <a:p>
            <a:r>
              <a:rPr lang="en-US" smtClean="0"/>
              <a:t>Second result (more impressive)</a:t>
            </a:r>
            <a:endParaRPr lang="en-US"/>
          </a:p>
        </p:txBody>
      </p:sp>
      <p:sp>
        <p:nvSpPr>
          <p:cNvPr id="3" name="Content Placeholder 2"/>
          <p:cNvSpPr>
            <a:spLocks noGrp="1"/>
          </p:cNvSpPr>
          <p:nvPr>
            <p:ph idx="1"/>
          </p:nvPr>
        </p:nvSpPr>
        <p:spPr>
          <a:xfrm>
            <a:off x="755576" y="2219325"/>
            <a:ext cx="8388424" cy="3724275"/>
          </a:xfrm>
        </p:spPr>
        <p:txBody>
          <a:bodyPr/>
          <a:lstStyle/>
          <a:p>
            <a:r>
              <a:rPr lang="en-US" dirty="0" smtClean="0"/>
              <a:t>Remember, </a:t>
            </a:r>
            <a:r>
              <a:rPr lang="en-US" dirty="0" smtClean="0"/>
              <a:t>scheme </a:t>
            </a:r>
            <a:r>
              <a:rPr lang="en-US" dirty="0" smtClean="0"/>
              <a:t>was for </a:t>
            </a:r>
            <a:r>
              <a:rPr lang="en-US" b="1" i="1" dirty="0" smtClean="0"/>
              <a:t>training</a:t>
            </a:r>
            <a:r>
              <a:rPr lang="en-US" dirty="0" smtClean="0"/>
              <a:t> the mice…</a:t>
            </a:r>
          </a:p>
          <a:p>
            <a:endParaRPr lang="en-US" dirty="0" smtClean="0"/>
          </a:p>
          <a:p>
            <a:r>
              <a:rPr lang="en-US" dirty="0" smtClean="0"/>
              <a:t>15% of the spammers start submitting good work!</a:t>
            </a:r>
          </a:p>
          <a:p>
            <a:r>
              <a:rPr lang="en-US" i="1" dirty="0" smtClean="0"/>
              <a:t>Putting cognitive effort is more beneficial …</a:t>
            </a:r>
          </a:p>
          <a:p>
            <a:endParaRPr lang="en-US" dirty="0" smtClean="0"/>
          </a:p>
          <a:p>
            <a:r>
              <a:rPr lang="en-US" dirty="0" smtClean="0"/>
              <a:t>Key trick: Learn to test workers </a:t>
            </a:r>
            <a:r>
              <a:rPr lang="en-US" dirty="0" smtClean="0"/>
              <a:t>on-the-fly</a:t>
            </a:r>
            <a:endParaRPr lang="en-US" dirty="0" smtClean="0"/>
          </a:p>
        </p:txBody>
      </p:sp>
      <p:sp>
        <p:nvSpPr>
          <p:cNvPr id="4" name="Slide Number Placeholder 3"/>
          <p:cNvSpPr>
            <a:spLocks noGrp="1"/>
          </p:cNvSpPr>
          <p:nvPr>
            <p:ph type="sldNum" sz="quarter" idx="12"/>
          </p:nvPr>
        </p:nvSpPr>
        <p:spPr/>
        <p:txBody>
          <a:bodyPr/>
          <a:lstStyle/>
          <a:p>
            <a:fld id="{93B45EF5-C64C-F84B-9157-5FA948C8CF64}" type="slidenum">
              <a:rPr lang="en-US" smtClean="0"/>
              <a:pPr/>
              <a:t>53</a:t>
            </a:fld>
            <a:endParaRPr lang="en-US"/>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AutoShape 2"/>
          <p:cNvSpPr>
            <a:spLocks noGrp="1" noChangeArrowheads="1"/>
          </p:cNvSpPr>
          <p:nvPr>
            <p:ph type="ctrTitle"/>
          </p:nvPr>
        </p:nvSpPr>
        <p:spPr>
          <a:xfrm>
            <a:off x="2987675" y="981075"/>
            <a:ext cx="6156325" cy="4248150"/>
          </a:xfrm>
        </p:spPr>
        <p:txBody>
          <a:bodyPr/>
          <a:lstStyle/>
          <a:p>
            <a:pPr eaLnBrk="1" hangingPunct="1"/>
            <a:r>
              <a:rPr lang="en-US" altLang="zh-CN" sz="6000">
                <a:ea typeface="SimSun" charset="-122"/>
                <a:cs typeface="SimSun" charset="-122"/>
              </a:rPr>
              <a:t>Thanks!</a:t>
            </a:r>
            <a:br>
              <a:rPr lang="en-US" altLang="zh-CN" sz="6000">
                <a:ea typeface="SimSun" charset="-122"/>
                <a:cs typeface="SimSun" charset="-122"/>
              </a:rPr>
            </a:br>
            <a:r>
              <a:rPr lang="en-US" altLang="zh-CN" sz="6000">
                <a:ea typeface="SimSun" charset="-122"/>
                <a:cs typeface="SimSun" charset="-122"/>
              </a:rPr>
              <a:t/>
            </a:r>
            <a:br>
              <a:rPr lang="en-US" altLang="zh-CN" sz="6000">
                <a:ea typeface="SimSun" charset="-122"/>
                <a:cs typeface="SimSun" charset="-122"/>
              </a:rPr>
            </a:br>
            <a:r>
              <a:rPr lang="en-US" altLang="zh-CN" sz="6000">
                <a:ea typeface="SimSun" charset="-122"/>
                <a:cs typeface="SimSun" charset="-122"/>
              </a:rPr>
              <a:t>Q &amp; A?</a:t>
            </a: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Overflow Slides</a:t>
            </a:r>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3B45EF5-C64C-F84B-9157-5FA948C8CF64}"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205827" name="Picture 3"/>
          <p:cNvPicPr>
            <a:picLocks noChangeAspect="1" noChangeArrowheads="1"/>
          </p:cNvPicPr>
          <p:nvPr/>
        </p:nvPicPr>
        <p:blipFill>
          <a:blip r:embed="rId2" cstate="print"/>
          <a:srcRect/>
          <a:stretch>
            <a:fillRect/>
          </a:stretch>
        </p:blipFill>
        <p:spPr bwMode="auto">
          <a:xfrm>
            <a:off x="1547664" y="139551"/>
            <a:ext cx="5976664" cy="6718449"/>
          </a:xfrm>
          <a:prstGeom prst="rect">
            <a:avLst/>
          </a:prstGeom>
          <a:noFill/>
          <a:ln w="9525">
            <a:noFill/>
            <a:miter lim="800000"/>
            <a:headEnd/>
            <a:tailEnd/>
          </a:ln>
        </p:spPr>
      </p:pic>
      <p:sp>
        <p:nvSpPr>
          <p:cNvPr id="7" name="Rectangle 6"/>
          <p:cNvSpPr/>
          <p:nvPr/>
        </p:nvSpPr>
        <p:spPr bwMode="auto">
          <a:xfrm>
            <a:off x="971600" y="6336704"/>
            <a:ext cx="1224136" cy="4046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206850" name="Picture 2"/>
          <p:cNvPicPr>
            <a:picLocks noChangeAspect="1" noChangeArrowheads="1"/>
          </p:cNvPicPr>
          <p:nvPr/>
        </p:nvPicPr>
        <p:blipFill>
          <a:blip r:embed="rId2" cstate="print"/>
          <a:srcRect/>
          <a:stretch>
            <a:fillRect/>
          </a:stretch>
        </p:blipFill>
        <p:spPr bwMode="auto">
          <a:xfrm>
            <a:off x="1671484" y="216025"/>
            <a:ext cx="5819587" cy="6597351"/>
          </a:xfrm>
          <a:prstGeom prst="rect">
            <a:avLst/>
          </a:prstGeom>
          <a:noFill/>
          <a:ln w="9525">
            <a:noFill/>
            <a:miter lim="800000"/>
            <a:headEnd/>
            <a:tailEnd/>
          </a:ln>
        </p:spPr>
      </p:pic>
      <p:sp>
        <p:nvSpPr>
          <p:cNvPr id="7" name="Rectangle 6"/>
          <p:cNvSpPr/>
          <p:nvPr/>
        </p:nvSpPr>
        <p:spPr bwMode="auto">
          <a:xfrm>
            <a:off x="1115616" y="6336704"/>
            <a:ext cx="1224136" cy="4046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762000" y="457200"/>
            <a:ext cx="7924800" cy="1143000"/>
          </a:xfrm>
          <a:solidFill>
            <a:srgbClr val="FFFFFF"/>
          </a:solidFill>
        </p:spPr>
        <p:txBody>
          <a:bodyPr/>
          <a:lstStyle/>
          <a:p>
            <a:r>
              <a:rPr lang="en-US" sz="3200" smtClean="0">
                <a:ea typeface="ＭＳ Ｐゴシック" pitchFamily="-107" charset="-128"/>
                <a:cs typeface="ＭＳ Ｐゴシック" pitchFamily="-107" charset="-128"/>
              </a:rPr>
              <a:t>Why does </a:t>
            </a:r>
            <a:br>
              <a:rPr lang="en-US" sz="3200" smtClean="0">
                <a:ea typeface="ＭＳ Ｐゴシック" pitchFamily="-107" charset="-128"/>
                <a:cs typeface="ＭＳ Ｐゴシック" pitchFamily="-107" charset="-128"/>
              </a:rPr>
            </a:br>
            <a:r>
              <a:rPr lang="en-US" sz="3200" smtClean="0">
                <a:ea typeface="ＭＳ Ｐゴシック" pitchFamily="-107" charset="-128"/>
                <a:cs typeface="ＭＳ Ｐゴシック" pitchFamily="-107" charset="-128"/>
              </a:rPr>
              <a:t>Model Uncertainty (MU) work?</a:t>
            </a:r>
          </a:p>
        </p:txBody>
      </p:sp>
      <p:sp>
        <p:nvSpPr>
          <p:cNvPr id="106499" name="Content Placeholder 2"/>
          <p:cNvSpPr>
            <a:spLocks noGrp="1"/>
          </p:cNvSpPr>
          <p:nvPr>
            <p:ph idx="1"/>
          </p:nvPr>
        </p:nvSpPr>
        <p:spPr>
          <a:xfrm>
            <a:off x="0" y="4581128"/>
            <a:ext cx="4764088" cy="2276872"/>
          </a:xfrm>
          <a:solidFill>
            <a:srgbClr val="FFFFFF"/>
          </a:solidFill>
        </p:spPr>
        <p:txBody>
          <a:bodyPr/>
          <a:lstStyle/>
          <a:p>
            <a:r>
              <a:rPr lang="en-US" sz="2400" smtClean="0">
                <a:ea typeface="ＭＳ Ｐゴシック" pitchFamily="-107" charset="-128"/>
                <a:cs typeface="ＭＳ Ｐゴシック" pitchFamily="-107" charset="-128"/>
              </a:rPr>
              <a:t>MU score distributions for </a:t>
            </a:r>
            <a:br>
              <a:rPr lang="en-US" sz="2400" smtClean="0">
                <a:ea typeface="ＭＳ Ｐゴシック" pitchFamily="-107" charset="-128"/>
                <a:cs typeface="ＭＳ Ｐゴシック" pitchFamily="-107" charset="-128"/>
              </a:rPr>
            </a:br>
            <a:r>
              <a:rPr lang="en-US" sz="2400" smtClean="0">
                <a:ea typeface="ＭＳ Ｐゴシック" pitchFamily="-107" charset="-128"/>
                <a:cs typeface="ＭＳ Ｐゴシック" pitchFamily="-107" charset="-128"/>
              </a:rPr>
              <a:t>correctly labeled (blue) and </a:t>
            </a:r>
            <a:br>
              <a:rPr lang="en-US" sz="2400" smtClean="0">
                <a:ea typeface="ＭＳ Ｐゴシック" pitchFamily="-107" charset="-128"/>
                <a:cs typeface="ＭＳ Ｐゴシック" pitchFamily="-107" charset="-128"/>
              </a:rPr>
            </a:br>
            <a:r>
              <a:rPr lang="en-US" sz="2400" smtClean="0">
                <a:ea typeface="ＭＳ Ｐゴシック" pitchFamily="-107" charset="-128"/>
                <a:cs typeface="ＭＳ Ｐゴシック" pitchFamily="-107" charset="-128"/>
              </a:rPr>
              <a:t>incorrectly labeled (purple) cases</a:t>
            </a:r>
            <a:endParaRPr lang="en-US" sz="2400">
              <a:ea typeface="ＭＳ Ｐゴシック" pitchFamily="-107" charset="-128"/>
              <a:cs typeface="ＭＳ Ｐゴシック" pitchFamily="-107" charset="-128"/>
            </a:endParaRPr>
          </a:p>
        </p:txBody>
      </p:sp>
      <p:sp>
        <p:nvSpPr>
          <p:cNvPr id="106500" name="Slide Number Placeholder 3"/>
          <p:cNvSpPr>
            <a:spLocks noGrp="1"/>
          </p:cNvSpPr>
          <p:nvPr>
            <p:ph type="sldNum" sz="quarter" idx="12"/>
          </p:nvPr>
        </p:nvSpPr>
        <p:spPr>
          <a:noFill/>
        </p:spPr>
        <p:txBody>
          <a:bodyPr/>
          <a:lstStyle/>
          <a:p>
            <a:fld id="{298B9F7C-12B9-8643-AF28-A5B8655B841A}" type="slidenum">
              <a:rPr lang="en-US" smtClean="0"/>
              <a:pPr/>
              <a:t>58</a:t>
            </a:fld>
            <a:endParaRPr lang="en-US" smtClean="0"/>
          </a:p>
        </p:txBody>
      </p:sp>
      <p:pic>
        <p:nvPicPr>
          <p:cNvPr id="106501" name="图片 1"/>
          <p:cNvPicPr>
            <a:picLocks noChangeAspect="1" noChangeArrowheads="1"/>
          </p:cNvPicPr>
          <p:nvPr/>
        </p:nvPicPr>
        <p:blipFill>
          <a:blip r:embed="rId2" cstate="print"/>
          <a:srcRect/>
          <a:stretch>
            <a:fillRect/>
          </a:stretch>
        </p:blipFill>
        <p:spPr bwMode="auto">
          <a:xfrm>
            <a:off x="0" y="1981200"/>
            <a:ext cx="5273675" cy="2590800"/>
          </a:xfrm>
          <a:prstGeom prst="rect">
            <a:avLst/>
          </a:prstGeom>
          <a:noFill/>
          <a:ln w="9525">
            <a:noFill/>
            <a:miter lim="800000"/>
            <a:headEnd/>
            <a:tailEnd/>
          </a:ln>
        </p:spPr>
      </p:pic>
      <p:pic>
        <p:nvPicPr>
          <p:cNvPr id="106502" name="图片 9"/>
          <p:cNvPicPr>
            <a:picLocks noChangeAspect="1" noChangeArrowheads="1"/>
          </p:cNvPicPr>
          <p:nvPr/>
        </p:nvPicPr>
        <p:blipFill>
          <a:blip r:embed="rId3" cstate="print"/>
          <a:srcRect/>
          <a:stretch>
            <a:fillRect/>
          </a:stretch>
        </p:blipFill>
        <p:spPr bwMode="auto">
          <a:xfrm>
            <a:off x="4267200" y="4572000"/>
            <a:ext cx="4876800" cy="2286000"/>
          </a:xfrm>
          <a:prstGeom prst="rect">
            <a:avLst/>
          </a:prstGeom>
          <a:noFill/>
          <a:ln w="9525">
            <a:noFill/>
            <a:miter lim="800000"/>
            <a:headEnd/>
            <a:tailEnd/>
          </a:ln>
        </p:spPr>
      </p:pic>
      <p:sp>
        <p:nvSpPr>
          <p:cNvPr id="7" name="TextBox 8"/>
          <p:cNvSpPr txBox="1">
            <a:spLocks noChangeArrowheads="1"/>
          </p:cNvSpPr>
          <p:nvPr/>
        </p:nvSpPr>
        <p:spPr bwMode="auto">
          <a:xfrm>
            <a:off x="7043738" y="727075"/>
            <a:ext cx="500062" cy="646113"/>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8" name="TextBox 9"/>
          <p:cNvSpPr txBox="1">
            <a:spLocks noChangeArrowheads="1"/>
          </p:cNvSpPr>
          <p:nvPr/>
        </p:nvSpPr>
        <p:spPr bwMode="auto">
          <a:xfrm>
            <a:off x="7196138" y="879475"/>
            <a:ext cx="500062" cy="646113"/>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9" name="TextBox 10"/>
          <p:cNvSpPr txBox="1">
            <a:spLocks noChangeArrowheads="1"/>
          </p:cNvSpPr>
          <p:nvPr/>
        </p:nvSpPr>
        <p:spPr bwMode="auto">
          <a:xfrm>
            <a:off x="7348538" y="1031875"/>
            <a:ext cx="500062" cy="646113"/>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10" name="TextBox 11"/>
          <p:cNvSpPr txBox="1">
            <a:spLocks noChangeArrowheads="1"/>
          </p:cNvSpPr>
          <p:nvPr/>
        </p:nvSpPr>
        <p:spPr bwMode="auto">
          <a:xfrm>
            <a:off x="7396163" y="1184275"/>
            <a:ext cx="500062" cy="646113"/>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11" name="TextBox 12"/>
          <p:cNvSpPr txBox="1">
            <a:spLocks noChangeArrowheads="1"/>
          </p:cNvSpPr>
          <p:nvPr/>
        </p:nvSpPr>
        <p:spPr bwMode="auto">
          <a:xfrm>
            <a:off x="6605588" y="369888"/>
            <a:ext cx="500062" cy="646112"/>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12" name="TextBox 13"/>
          <p:cNvSpPr txBox="1">
            <a:spLocks noChangeArrowheads="1"/>
          </p:cNvSpPr>
          <p:nvPr/>
        </p:nvSpPr>
        <p:spPr bwMode="auto">
          <a:xfrm>
            <a:off x="6757988" y="522288"/>
            <a:ext cx="500062" cy="646112"/>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13" name="TextBox 14"/>
          <p:cNvSpPr txBox="1">
            <a:spLocks noChangeArrowheads="1"/>
          </p:cNvSpPr>
          <p:nvPr/>
        </p:nvSpPr>
        <p:spPr bwMode="auto">
          <a:xfrm>
            <a:off x="7105650" y="214313"/>
            <a:ext cx="500063" cy="646112"/>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14" name="TextBox 15"/>
          <p:cNvSpPr txBox="1">
            <a:spLocks noChangeArrowheads="1"/>
          </p:cNvSpPr>
          <p:nvPr/>
        </p:nvSpPr>
        <p:spPr bwMode="auto">
          <a:xfrm>
            <a:off x="7258050" y="366713"/>
            <a:ext cx="500063" cy="646112"/>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15" name="TextBox 16"/>
          <p:cNvSpPr txBox="1">
            <a:spLocks noChangeArrowheads="1"/>
          </p:cNvSpPr>
          <p:nvPr/>
        </p:nvSpPr>
        <p:spPr bwMode="auto">
          <a:xfrm>
            <a:off x="7510463" y="512763"/>
            <a:ext cx="500062" cy="646112"/>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16" name="TextBox 17"/>
          <p:cNvSpPr txBox="1">
            <a:spLocks noChangeArrowheads="1"/>
          </p:cNvSpPr>
          <p:nvPr/>
        </p:nvSpPr>
        <p:spPr bwMode="auto">
          <a:xfrm>
            <a:off x="7662863" y="665163"/>
            <a:ext cx="500062" cy="646112"/>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17" name="TextBox 16"/>
          <p:cNvSpPr txBox="1"/>
          <p:nvPr/>
        </p:nvSpPr>
        <p:spPr>
          <a:xfrm>
            <a:off x="8081963" y="298450"/>
            <a:ext cx="500062" cy="708025"/>
          </a:xfrm>
          <a:prstGeom prst="rect">
            <a:avLst/>
          </a:prstGeom>
          <a:noFill/>
        </p:spPr>
        <p:txBody>
          <a:bodyPr>
            <a:prstTxWarp prst="textNoShape">
              <a:avLst/>
            </a:prstTxWarp>
            <a:spAutoFit/>
          </a:bodyPr>
          <a:lstStyle/>
          <a:p>
            <a:r>
              <a:rPr lang="en-US" sz="2000" b="1">
                <a:solidFill>
                  <a:srgbClr val="5B985B"/>
                </a:solidFill>
              </a:rPr>
              <a:t>- - - -</a:t>
            </a:r>
          </a:p>
        </p:txBody>
      </p:sp>
      <p:sp>
        <p:nvSpPr>
          <p:cNvPr id="18" name="TextBox 17"/>
          <p:cNvSpPr txBox="1"/>
          <p:nvPr/>
        </p:nvSpPr>
        <p:spPr>
          <a:xfrm>
            <a:off x="8234363" y="450850"/>
            <a:ext cx="500062" cy="708025"/>
          </a:xfrm>
          <a:prstGeom prst="rect">
            <a:avLst/>
          </a:prstGeom>
          <a:noFill/>
        </p:spPr>
        <p:txBody>
          <a:bodyPr>
            <a:prstTxWarp prst="textNoShape">
              <a:avLst/>
            </a:prstTxWarp>
            <a:spAutoFit/>
          </a:bodyPr>
          <a:lstStyle/>
          <a:p>
            <a:r>
              <a:rPr lang="en-US" sz="2000" b="1">
                <a:solidFill>
                  <a:srgbClr val="5B985B"/>
                </a:solidFill>
              </a:rPr>
              <a:t>- - - -</a:t>
            </a:r>
          </a:p>
        </p:txBody>
      </p:sp>
      <p:sp>
        <p:nvSpPr>
          <p:cNvPr id="19" name="TextBox 25"/>
          <p:cNvSpPr txBox="1">
            <a:spLocks noChangeArrowheads="1"/>
          </p:cNvSpPr>
          <p:nvPr/>
        </p:nvSpPr>
        <p:spPr bwMode="auto">
          <a:xfrm>
            <a:off x="8439150" y="746125"/>
            <a:ext cx="500063" cy="708025"/>
          </a:xfrm>
          <a:prstGeom prst="rect">
            <a:avLst/>
          </a:prstGeom>
          <a:noFill/>
          <a:ln w="9525">
            <a:noFill/>
            <a:miter lim="800000"/>
            <a:headEnd/>
            <a:tailEnd/>
          </a:ln>
        </p:spPr>
        <p:txBody>
          <a:bodyPr>
            <a:prstTxWarp prst="textNoShape">
              <a:avLst/>
            </a:prstTxWarp>
            <a:spAutoFit/>
          </a:bodyPr>
          <a:lstStyle/>
          <a:p>
            <a:r>
              <a:rPr lang="en-US" sz="2000" b="1">
                <a:solidFill>
                  <a:srgbClr val="5B985B"/>
                </a:solidFill>
              </a:rPr>
              <a:t>- - - -</a:t>
            </a:r>
          </a:p>
        </p:txBody>
      </p:sp>
      <p:sp>
        <p:nvSpPr>
          <p:cNvPr id="20" name="TextBox 19"/>
          <p:cNvSpPr txBox="1"/>
          <p:nvPr/>
        </p:nvSpPr>
        <p:spPr>
          <a:xfrm>
            <a:off x="8582025" y="441325"/>
            <a:ext cx="500063" cy="708025"/>
          </a:xfrm>
          <a:prstGeom prst="rect">
            <a:avLst/>
          </a:prstGeom>
          <a:noFill/>
        </p:spPr>
        <p:txBody>
          <a:bodyPr>
            <a:prstTxWarp prst="textNoShape">
              <a:avLst/>
            </a:prstTxWarp>
            <a:spAutoFit/>
          </a:bodyPr>
          <a:lstStyle/>
          <a:p>
            <a:r>
              <a:rPr lang="en-US" sz="2000" b="1">
                <a:solidFill>
                  <a:srgbClr val="5B985B"/>
                </a:solidFill>
              </a:rPr>
              <a:t>- - - -</a:t>
            </a:r>
          </a:p>
        </p:txBody>
      </p:sp>
      <p:sp>
        <p:nvSpPr>
          <p:cNvPr id="21" name="TextBox 20"/>
          <p:cNvSpPr txBox="1"/>
          <p:nvPr/>
        </p:nvSpPr>
        <p:spPr>
          <a:xfrm>
            <a:off x="7867650" y="227013"/>
            <a:ext cx="500063" cy="708025"/>
          </a:xfrm>
          <a:prstGeom prst="rect">
            <a:avLst/>
          </a:prstGeom>
          <a:noFill/>
        </p:spPr>
        <p:txBody>
          <a:bodyPr>
            <a:prstTxWarp prst="textNoShape">
              <a:avLst/>
            </a:prstTxWarp>
            <a:spAutoFit/>
          </a:bodyPr>
          <a:lstStyle/>
          <a:p>
            <a:r>
              <a:rPr lang="en-US" sz="2000" b="1">
                <a:solidFill>
                  <a:srgbClr val="5B985B"/>
                </a:solidFill>
              </a:rPr>
              <a:t>- - - -</a:t>
            </a:r>
          </a:p>
        </p:txBody>
      </p:sp>
      <p:sp>
        <p:nvSpPr>
          <p:cNvPr id="22" name="TextBox 21"/>
          <p:cNvSpPr txBox="1"/>
          <p:nvPr/>
        </p:nvSpPr>
        <p:spPr>
          <a:xfrm>
            <a:off x="7939088" y="746125"/>
            <a:ext cx="500062" cy="708025"/>
          </a:xfrm>
          <a:prstGeom prst="rect">
            <a:avLst/>
          </a:prstGeom>
          <a:noFill/>
        </p:spPr>
        <p:txBody>
          <a:bodyPr>
            <a:prstTxWarp prst="textNoShape">
              <a:avLst/>
            </a:prstTxWarp>
            <a:spAutoFit/>
          </a:bodyPr>
          <a:lstStyle/>
          <a:p>
            <a:r>
              <a:rPr lang="en-US" sz="2000" b="1">
                <a:solidFill>
                  <a:srgbClr val="5B985B"/>
                </a:solidFill>
              </a:rPr>
              <a:t>- - - -</a:t>
            </a:r>
          </a:p>
        </p:txBody>
      </p:sp>
      <p:sp>
        <p:nvSpPr>
          <p:cNvPr id="23" name="TextBox 22"/>
          <p:cNvSpPr txBox="1"/>
          <p:nvPr/>
        </p:nvSpPr>
        <p:spPr>
          <a:xfrm>
            <a:off x="8010525" y="1152525"/>
            <a:ext cx="500063" cy="708025"/>
          </a:xfrm>
          <a:prstGeom prst="rect">
            <a:avLst/>
          </a:prstGeom>
          <a:noFill/>
        </p:spPr>
        <p:txBody>
          <a:bodyPr>
            <a:prstTxWarp prst="textNoShape">
              <a:avLst/>
            </a:prstTxWarp>
            <a:spAutoFit/>
          </a:bodyPr>
          <a:lstStyle/>
          <a:p>
            <a:r>
              <a:rPr lang="en-US" sz="2000" b="1">
                <a:solidFill>
                  <a:srgbClr val="5B985B"/>
                </a:solidFill>
              </a:rPr>
              <a:t>- - - -</a:t>
            </a:r>
          </a:p>
        </p:txBody>
      </p:sp>
      <p:sp>
        <p:nvSpPr>
          <p:cNvPr id="24" name="TextBox 23"/>
          <p:cNvSpPr txBox="1"/>
          <p:nvPr/>
        </p:nvSpPr>
        <p:spPr>
          <a:xfrm>
            <a:off x="8367713" y="947738"/>
            <a:ext cx="500062" cy="708025"/>
          </a:xfrm>
          <a:prstGeom prst="rect">
            <a:avLst/>
          </a:prstGeom>
          <a:noFill/>
        </p:spPr>
        <p:txBody>
          <a:bodyPr>
            <a:prstTxWarp prst="textNoShape">
              <a:avLst/>
            </a:prstTxWarp>
            <a:spAutoFit/>
          </a:bodyPr>
          <a:lstStyle/>
          <a:p>
            <a:r>
              <a:rPr lang="en-US" sz="2000" b="1">
                <a:solidFill>
                  <a:srgbClr val="5B985B"/>
                </a:solidFill>
              </a:rPr>
              <a:t>- - - -</a:t>
            </a:r>
          </a:p>
        </p:txBody>
      </p:sp>
      <p:sp>
        <p:nvSpPr>
          <p:cNvPr id="25" name="TextBox 11"/>
          <p:cNvSpPr txBox="1">
            <a:spLocks noChangeArrowheads="1"/>
          </p:cNvSpPr>
          <p:nvPr/>
        </p:nvSpPr>
        <p:spPr bwMode="auto">
          <a:xfrm>
            <a:off x="8458200" y="609600"/>
            <a:ext cx="500063" cy="369888"/>
          </a:xfrm>
          <a:prstGeom prst="rect">
            <a:avLst/>
          </a:prstGeom>
          <a:noFill/>
          <a:ln w="9525">
            <a:noFill/>
            <a:miter lim="800000"/>
            <a:headEnd/>
            <a:tailEnd/>
          </a:ln>
        </p:spPr>
        <p:txBody>
          <a:bodyPr>
            <a:prstTxWarp prst="textNoShape">
              <a:avLst/>
            </a:prstTxWarp>
            <a:spAutoFit/>
          </a:bodyPr>
          <a:lstStyle/>
          <a:p>
            <a:r>
              <a:rPr lang="en-US" b="1">
                <a:solidFill>
                  <a:srgbClr val="C00000"/>
                </a:solidFill>
              </a:rPr>
              <a:t>+</a:t>
            </a:r>
          </a:p>
        </p:txBody>
      </p:sp>
      <p:sp>
        <p:nvSpPr>
          <p:cNvPr id="26" name="Oval 36"/>
          <p:cNvSpPr>
            <a:spLocks noChangeArrowheads="1"/>
          </p:cNvSpPr>
          <p:nvPr/>
        </p:nvSpPr>
        <p:spPr bwMode="auto">
          <a:xfrm>
            <a:off x="6553200" y="457200"/>
            <a:ext cx="561975" cy="533400"/>
          </a:xfrm>
          <a:prstGeom prst="ellipse">
            <a:avLst/>
          </a:prstGeom>
          <a:noFill/>
          <a:ln w="9525">
            <a:solidFill>
              <a:schemeClr val="tx1"/>
            </a:solidFill>
            <a:prstDash val="sysDash"/>
            <a:round/>
            <a:headEnd/>
            <a:tailEnd/>
          </a:ln>
        </p:spPr>
        <p:txBody>
          <a:bodyPr>
            <a:prstTxWarp prst="textNoShape">
              <a:avLst/>
            </a:prstTxWarp>
          </a:bodyPr>
          <a:lstStyle/>
          <a:p>
            <a:endParaRPr lang="en-US"/>
          </a:p>
        </p:txBody>
      </p:sp>
      <p:sp>
        <p:nvSpPr>
          <p:cNvPr id="27" name="Oval 37"/>
          <p:cNvSpPr>
            <a:spLocks noChangeArrowheads="1"/>
          </p:cNvSpPr>
          <p:nvPr/>
        </p:nvSpPr>
        <p:spPr bwMode="auto">
          <a:xfrm>
            <a:off x="8382000" y="609600"/>
            <a:ext cx="457200" cy="381000"/>
          </a:xfrm>
          <a:prstGeom prst="ellipse">
            <a:avLst/>
          </a:prstGeom>
          <a:noFill/>
          <a:ln w="9525">
            <a:solidFill>
              <a:schemeClr val="tx1"/>
            </a:solidFill>
            <a:prstDash val="sysDash"/>
            <a:round/>
            <a:headEnd/>
            <a:tailEnd/>
          </a:ln>
        </p:spPr>
        <p:txBody>
          <a:bodyPr>
            <a:prstTxWarp prst="textNoShape">
              <a:avLst/>
            </a:prstTxWarp>
          </a:bodyPr>
          <a:lstStyle/>
          <a:p>
            <a:endParaRPr lang="en-US"/>
          </a:p>
        </p:txBody>
      </p:sp>
      <p:sp>
        <p:nvSpPr>
          <p:cNvPr id="28" name="Oval 40"/>
          <p:cNvSpPr>
            <a:spLocks noChangeArrowheads="1"/>
          </p:cNvSpPr>
          <p:nvPr/>
        </p:nvSpPr>
        <p:spPr bwMode="auto">
          <a:xfrm>
            <a:off x="7667625" y="609600"/>
            <a:ext cx="561975" cy="533400"/>
          </a:xfrm>
          <a:prstGeom prst="ellipse">
            <a:avLst/>
          </a:prstGeom>
          <a:noFill/>
          <a:ln w="9525">
            <a:solidFill>
              <a:schemeClr val="tx1"/>
            </a:solidFill>
            <a:prstDash val="sysDash"/>
            <a:round/>
            <a:headEnd/>
            <a:tailEnd/>
          </a:ln>
        </p:spPr>
        <p:txBody>
          <a:bodyPr>
            <a:prstTxWarp prst="textNoShape">
              <a:avLst/>
            </a:prstTxWarp>
          </a:bodyPr>
          <a:lstStyle/>
          <a:p>
            <a:endParaRPr lang="en-US"/>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5"/>
          <p:cNvSpPr>
            <a:spLocks noGrp="1"/>
          </p:cNvSpPr>
          <p:nvPr>
            <p:ph type="sldNum" sz="quarter" idx="12"/>
          </p:nvPr>
        </p:nvSpPr>
        <p:spPr>
          <a:noFill/>
        </p:spPr>
        <p:txBody>
          <a:bodyPr/>
          <a:lstStyle/>
          <a:p>
            <a:fld id="{763E4195-5B66-2240-9856-9CD178B53F12}" type="slidenum">
              <a:rPr lang="en-US" smtClean="0"/>
              <a:pPr/>
              <a:t>59</a:t>
            </a:fld>
            <a:endParaRPr lang="en-US" smtClean="0"/>
          </a:p>
        </p:txBody>
      </p:sp>
      <p:sp>
        <p:nvSpPr>
          <p:cNvPr id="102403" name="AutoShape 2"/>
          <p:cNvSpPr>
            <a:spLocks noGrp="1" noChangeArrowheads="1"/>
          </p:cNvSpPr>
          <p:nvPr>
            <p:ph type="title"/>
          </p:nvPr>
        </p:nvSpPr>
        <p:spPr>
          <a:xfrm>
            <a:off x="762000" y="609600"/>
            <a:ext cx="7924800" cy="1143000"/>
          </a:xfrm>
        </p:spPr>
        <p:txBody>
          <a:bodyPr/>
          <a:lstStyle/>
          <a:p>
            <a:pPr eaLnBrk="1" hangingPunct="1"/>
            <a:r>
              <a:rPr lang="en-US" sz="3200" smtClean="0">
                <a:ea typeface="ＭＳ Ｐゴシック" pitchFamily="-107" charset="-128"/>
                <a:cs typeface="ＭＳ Ｐゴシック" pitchFamily="-107" charset="-128"/>
              </a:rPr>
              <a:t>Why does </a:t>
            </a:r>
            <a:br>
              <a:rPr lang="en-US" sz="3200" smtClean="0">
                <a:ea typeface="ＭＳ Ｐゴシック" pitchFamily="-107" charset="-128"/>
                <a:cs typeface="ＭＳ Ｐゴシック" pitchFamily="-107" charset="-128"/>
              </a:rPr>
            </a:br>
            <a:r>
              <a:rPr lang="en-US" sz="3200" smtClean="0">
                <a:ea typeface="ＭＳ Ｐゴシック" pitchFamily="-107" charset="-128"/>
                <a:cs typeface="ＭＳ Ｐゴシック" pitchFamily="-107" charset="-128"/>
              </a:rPr>
              <a:t>Model Uncertainty (MU) work?</a:t>
            </a:r>
            <a:endParaRPr lang="en-US" sz="3200" baseline="-25000" smtClean="0">
              <a:ea typeface="ＭＳ Ｐゴシック" pitchFamily="-107" charset="-128"/>
              <a:cs typeface="ＭＳ Ｐゴシック" pitchFamily="-107" charset="-128"/>
            </a:endParaRPr>
          </a:p>
        </p:txBody>
      </p:sp>
      <p:sp>
        <p:nvSpPr>
          <p:cNvPr id="102404" name="Rectangle 4"/>
          <p:cNvSpPr>
            <a:spLocks noChangeArrowheads="1"/>
          </p:cNvSpPr>
          <p:nvPr/>
        </p:nvSpPr>
        <p:spPr bwMode="auto">
          <a:xfrm>
            <a:off x="0" y="3262313"/>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102405" name="Rectangle 6"/>
          <p:cNvSpPr>
            <a:spLocks noChangeArrowheads="1"/>
          </p:cNvSpPr>
          <p:nvPr/>
        </p:nvSpPr>
        <p:spPr bwMode="auto">
          <a:xfrm>
            <a:off x="0" y="3175000"/>
            <a:ext cx="184150" cy="366713"/>
          </a:xfrm>
          <a:prstGeom prst="rect">
            <a:avLst/>
          </a:prstGeom>
          <a:noFill/>
          <a:ln w="9525">
            <a:noFill/>
            <a:miter lim="800000"/>
            <a:headEnd/>
            <a:tailEnd/>
          </a:ln>
        </p:spPr>
        <p:txBody>
          <a:bodyPr wrap="none" anchor="ctr">
            <a:prstTxWarp prst="textNoShape">
              <a:avLst/>
            </a:prstTxWarp>
            <a:spAutoFit/>
          </a:bodyPr>
          <a:lstStyle/>
          <a:p>
            <a:endParaRPr lang="en-US"/>
          </a:p>
        </p:txBody>
      </p:sp>
      <p:grpSp>
        <p:nvGrpSpPr>
          <p:cNvPr id="2" name="Group 42"/>
          <p:cNvGrpSpPr>
            <a:grpSpLocks/>
          </p:cNvGrpSpPr>
          <p:nvPr/>
        </p:nvGrpSpPr>
        <p:grpSpPr bwMode="auto">
          <a:xfrm>
            <a:off x="6300192" y="2060848"/>
            <a:ext cx="2667000" cy="1371600"/>
            <a:chOff x="3276600" y="0"/>
            <a:chExt cx="2667000" cy="1371600"/>
          </a:xfrm>
        </p:grpSpPr>
        <p:grpSp>
          <p:nvGrpSpPr>
            <p:cNvPr id="3" name="Group 190"/>
            <p:cNvGrpSpPr>
              <a:grpSpLocks/>
            </p:cNvGrpSpPr>
            <p:nvPr/>
          </p:nvGrpSpPr>
          <p:grpSpPr bwMode="auto">
            <a:xfrm>
              <a:off x="4457700" y="0"/>
              <a:ext cx="1485900" cy="1371600"/>
              <a:chOff x="7477" y="3191"/>
              <a:chExt cx="1950" cy="1852"/>
            </a:xfrm>
          </p:grpSpPr>
          <p:sp>
            <p:nvSpPr>
              <p:cNvPr id="102439" name="AutoShape 191"/>
              <p:cNvSpPr>
                <a:spLocks noChangeArrowheads="1"/>
              </p:cNvSpPr>
              <p:nvPr/>
            </p:nvSpPr>
            <p:spPr bwMode="auto">
              <a:xfrm>
                <a:off x="7477" y="3191"/>
                <a:ext cx="1950" cy="18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8 w 21600"/>
                  <a:gd name="T25" fmla="*/ 3161 h 21600"/>
                  <a:gd name="T26" fmla="*/ 18432 w 21600"/>
                  <a:gd name="T27" fmla="*/ 1843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FF"/>
              </a:solidFill>
              <a:ln w="9525">
                <a:solidFill>
                  <a:srgbClr val="000000"/>
                </a:solidFill>
                <a:round/>
                <a:headEnd/>
                <a:tailEnd/>
              </a:ln>
            </p:spPr>
            <p:txBody>
              <a:bodyPr>
                <a:prstTxWarp prst="textNoShape">
                  <a:avLst/>
                </a:prstTxWarp>
              </a:bodyPr>
              <a:lstStyle/>
              <a:p>
                <a:pPr eaLnBrk="1" hangingPunct="1"/>
                <a:endParaRPr lang="en-US" sz="7200"/>
              </a:p>
            </p:txBody>
          </p:sp>
          <p:sp>
            <p:nvSpPr>
              <p:cNvPr id="102440" name="Text Box 192"/>
              <p:cNvSpPr txBox="1">
                <a:spLocks noChangeArrowheads="1"/>
              </p:cNvSpPr>
              <p:nvPr/>
            </p:nvSpPr>
            <p:spPr bwMode="auto">
              <a:xfrm>
                <a:off x="8077" y="4580"/>
                <a:ext cx="900" cy="308"/>
              </a:xfrm>
              <a:prstGeom prst="rect">
                <a:avLst/>
              </a:prstGeom>
              <a:solidFill>
                <a:srgbClr val="FFFFFF"/>
              </a:solidFill>
              <a:ln w="9525">
                <a:noFill/>
                <a:miter lim="800000"/>
                <a:headEnd/>
                <a:tailEnd/>
              </a:ln>
            </p:spPr>
            <p:txBody>
              <a:bodyPr>
                <a:prstTxWarp prst="textNoShape">
                  <a:avLst/>
                </a:prstTxWarp>
              </a:bodyPr>
              <a:lstStyle/>
              <a:p>
                <a:r>
                  <a:rPr lang="en-US" sz="1200">
                    <a:latin typeface="Times New Roman" pitchFamily="-107" charset="0"/>
                  </a:rPr>
                  <a:t>Models</a:t>
                </a:r>
                <a:endParaRPr lang="en-US"/>
              </a:p>
            </p:txBody>
          </p:sp>
          <p:sp>
            <p:nvSpPr>
              <p:cNvPr id="102441" name="Text Box 193"/>
              <p:cNvSpPr txBox="1">
                <a:spLocks noChangeArrowheads="1"/>
              </p:cNvSpPr>
              <p:nvPr/>
            </p:nvSpPr>
            <p:spPr bwMode="auto">
              <a:xfrm>
                <a:off x="7927" y="3191"/>
                <a:ext cx="1050" cy="463"/>
              </a:xfrm>
              <a:prstGeom prst="rect">
                <a:avLst/>
              </a:prstGeom>
              <a:noFill/>
              <a:ln w="9525">
                <a:noFill/>
                <a:miter lim="800000"/>
                <a:headEnd/>
                <a:tailEnd/>
              </a:ln>
            </p:spPr>
            <p:txBody>
              <a:bodyPr>
                <a:prstTxWarp prst="textNoShape">
                  <a:avLst/>
                </a:prstTxWarp>
              </a:bodyPr>
              <a:lstStyle/>
              <a:p>
                <a:r>
                  <a:rPr lang="en-US" sz="1200">
                    <a:latin typeface="Times New Roman" pitchFamily="-107" charset="0"/>
                  </a:rPr>
                  <a:t>Examples</a:t>
                </a:r>
                <a:endParaRPr lang="en-US"/>
              </a:p>
            </p:txBody>
          </p:sp>
          <p:sp>
            <p:nvSpPr>
              <p:cNvPr id="102442" name="AutoShape 194"/>
              <p:cNvSpPr>
                <a:spLocks noChangeArrowheads="1"/>
              </p:cNvSpPr>
              <p:nvPr/>
            </p:nvSpPr>
            <p:spPr bwMode="auto">
              <a:xfrm>
                <a:off x="8977" y="3654"/>
                <a:ext cx="300" cy="1080"/>
              </a:xfrm>
              <a:prstGeom prst="curvedLeftArrow">
                <a:avLst>
                  <a:gd name="adj1" fmla="val 72000"/>
                  <a:gd name="adj2" fmla="val 144000"/>
                  <a:gd name="adj3" fmla="val 41667"/>
                </a:avLst>
              </a:prstGeom>
              <a:solidFill>
                <a:srgbClr val="FFFFFF"/>
              </a:solidFill>
              <a:ln w="9525">
                <a:solidFill>
                  <a:srgbClr val="000000"/>
                </a:solidFill>
                <a:miter lim="800000"/>
                <a:headEnd/>
                <a:tailEnd/>
              </a:ln>
            </p:spPr>
            <p:txBody>
              <a:bodyPr>
                <a:prstTxWarp prst="textNoShape">
                  <a:avLst/>
                </a:prstTxWarp>
              </a:bodyPr>
              <a:lstStyle/>
              <a:p>
                <a:pPr eaLnBrk="1" hangingPunct="1"/>
                <a:endParaRPr lang="en-US" sz="7200"/>
              </a:p>
            </p:txBody>
          </p:sp>
          <p:sp>
            <p:nvSpPr>
              <p:cNvPr id="102443" name="AutoShape 195"/>
              <p:cNvSpPr>
                <a:spLocks noChangeArrowheads="1"/>
              </p:cNvSpPr>
              <p:nvPr/>
            </p:nvSpPr>
            <p:spPr bwMode="auto">
              <a:xfrm rot="9643499" flipH="1">
                <a:off x="7622" y="3631"/>
                <a:ext cx="301" cy="1127"/>
              </a:xfrm>
              <a:prstGeom prst="curvedRightArrow">
                <a:avLst>
                  <a:gd name="adj1" fmla="val 74884"/>
                  <a:gd name="adj2" fmla="val 149767"/>
                  <a:gd name="adj3" fmla="val 33333"/>
                </a:avLst>
              </a:prstGeom>
              <a:solidFill>
                <a:srgbClr val="FFFFFF"/>
              </a:solidFill>
              <a:ln w="9525">
                <a:solidFill>
                  <a:srgbClr val="000000"/>
                </a:solidFill>
                <a:miter lim="800000"/>
                <a:headEnd/>
                <a:tailEnd/>
              </a:ln>
            </p:spPr>
            <p:txBody>
              <a:bodyPr rot="10800000">
                <a:prstTxWarp prst="textNoShape">
                  <a:avLst/>
                </a:prstTxWarp>
              </a:bodyPr>
              <a:lstStyle/>
              <a:p>
                <a:pPr eaLnBrk="1" hangingPunct="1"/>
                <a:endParaRPr lang="en-US" sz="7200"/>
              </a:p>
            </p:txBody>
          </p:sp>
        </p:grpSp>
        <p:sp>
          <p:nvSpPr>
            <p:cNvPr id="102438" name="Text Box 42"/>
            <p:cNvSpPr txBox="1">
              <a:spLocks noChangeArrowheads="1"/>
            </p:cNvSpPr>
            <p:nvPr/>
          </p:nvSpPr>
          <p:spPr bwMode="auto">
            <a:xfrm>
              <a:off x="3276600" y="0"/>
              <a:ext cx="1582737" cy="641350"/>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rgbClr val="FF0000"/>
                  </a:solidFill>
                </a:rPr>
                <a:t>Self-healing process</a:t>
              </a:r>
            </a:p>
          </p:txBody>
        </p:sp>
      </p:grpSp>
      <p:sp>
        <p:nvSpPr>
          <p:cNvPr id="102407" name="TextBox 8"/>
          <p:cNvSpPr txBox="1">
            <a:spLocks noChangeArrowheads="1"/>
          </p:cNvSpPr>
          <p:nvPr/>
        </p:nvSpPr>
        <p:spPr bwMode="auto">
          <a:xfrm>
            <a:off x="7043738" y="727075"/>
            <a:ext cx="500062" cy="646113"/>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102408" name="TextBox 9"/>
          <p:cNvSpPr txBox="1">
            <a:spLocks noChangeArrowheads="1"/>
          </p:cNvSpPr>
          <p:nvPr/>
        </p:nvSpPr>
        <p:spPr bwMode="auto">
          <a:xfrm>
            <a:off x="7196138" y="879475"/>
            <a:ext cx="500062" cy="646113"/>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102409" name="TextBox 10"/>
          <p:cNvSpPr txBox="1">
            <a:spLocks noChangeArrowheads="1"/>
          </p:cNvSpPr>
          <p:nvPr/>
        </p:nvSpPr>
        <p:spPr bwMode="auto">
          <a:xfrm>
            <a:off x="7348538" y="1031875"/>
            <a:ext cx="500062" cy="646113"/>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102410" name="TextBox 11"/>
          <p:cNvSpPr txBox="1">
            <a:spLocks noChangeArrowheads="1"/>
          </p:cNvSpPr>
          <p:nvPr/>
        </p:nvSpPr>
        <p:spPr bwMode="auto">
          <a:xfrm>
            <a:off x="7396163" y="1184275"/>
            <a:ext cx="500062" cy="646113"/>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102411" name="TextBox 12"/>
          <p:cNvSpPr txBox="1">
            <a:spLocks noChangeArrowheads="1"/>
          </p:cNvSpPr>
          <p:nvPr/>
        </p:nvSpPr>
        <p:spPr bwMode="auto">
          <a:xfrm>
            <a:off x="6605588" y="369888"/>
            <a:ext cx="500062" cy="646112"/>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102412" name="TextBox 13"/>
          <p:cNvSpPr txBox="1">
            <a:spLocks noChangeArrowheads="1"/>
          </p:cNvSpPr>
          <p:nvPr/>
        </p:nvSpPr>
        <p:spPr bwMode="auto">
          <a:xfrm>
            <a:off x="6757988" y="522288"/>
            <a:ext cx="500062" cy="646112"/>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102413" name="TextBox 14"/>
          <p:cNvSpPr txBox="1">
            <a:spLocks noChangeArrowheads="1"/>
          </p:cNvSpPr>
          <p:nvPr/>
        </p:nvSpPr>
        <p:spPr bwMode="auto">
          <a:xfrm>
            <a:off x="7105650" y="214313"/>
            <a:ext cx="500063" cy="646112"/>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102414" name="TextBox 15"/>
          <p:cNvSpPr txBox="1">
            <a:spLocks noChangeArrowheads="1"/>
          </p:cNvSpPr>
          <p:nvPr/>
        </p:nvSpPr>
        <p:spPr bwMode="auto">
          <a:xfrm>
            <a:off x="7258050" y="366713"/>
            <a:ext cx="500063" cy="646112"/>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102415" name="TextBox 16"/>
          <p:cNvSpPr txBox="1">
            <a:spLocks noChangeArrowheads="1"/>
          </p:cNvSpPr>
          <p:nvPr/>
        </p:nvSpPr>
        <p:spPr bwMode="auto">
          <a:xfrm>
            <a:off x="7510463" y="512763"/>
            <a:ext cx="500062" cy="646112"/>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102416" name="TextBox 17"/>
          <p:cNvSpPr txBox="1">
            <a:spLocks noChangeArrowheads="1"/>
          </p:cNvSpPr>
          <p:nvPr/>
        </p:nvSpPr>
        <p:spPr bwMode="auto">
          <a:xfrm>
            <a:off x="7662863" y="665163"/>
            <a:ext cx="500062" cy="646112"/>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24" name="TextBox 23"/>
          <p:cNvSpPr txBox="1"/>
          <p:nvPr/>
        </p:nvSpPr>
        <p:spPr>
          <a:xfrm>
            <a:off x="8081963" y="298450"/>
            <a:ext cx="500062" cy="708025"/>
          </a:xfrm>
          <a:prstGeom prst="rect">
            <a:avLst/>
          </a:prstGeom>
          <a:noFill/>
        </p:spPr>
        <p:txBody>
          <a:bodyPr>
            <a:prstTxWarp prst="textNoShape">
              <a:avLst/>
            </a:prstTxWarp>
            <a:spAutoFit/>
          </a:bodyPr>
          <a:lstStyle/>
          <a:p>
            <a:r>
              <a:rPr lang="en-US" sz="2000" b="1">
                <a:solidFill>
                  <a:srgbClr val="5B985B"/>
                </a:solidFill>
              </a:rPr>
              <a:t>- - - -</a:t>
            </a:r>
          </a:p>
        </p:txBody>
      </p:sp>
      <p:sp>
        <p:nvSpPr>
          <p:cNvPr id="25" name="TextBox 24"/>
          <p:cNvSpPr txBox="1"/>
          <p:nvPr/>
        </p:nvSpPr>
        <p:spPr>
          <a:xfrm>
            <a:off x="8234363" y="450850"/>
            <a:ext cx="500062" cy="708025"/>
          </a:xfrm>
          <a:prstGeom prst="rect">
            <a:avLst/>
          </a:prstGeom>
          <a:noFill/>
        </p:spPr>
        <p:txBody>
          <a:bodyPr>
            <a:prstTxWarp prst="textNoShape">
              <a:avLst/>
            </a:prstTxWarp>
            <a:spAutoFit/>
          </a:bodyPr>
          <a:lstStyle/>
          <a:p>
            <a:r>
              <a:rPr lang="en-US" sz="2000" b="1">
                <a:solidFill>
                  <a:srgbClr val="5B985B"/>
                </a:solidFill>
              </a:rPr>
              <a:t>- - - -</a:t>
            </a:r>
          </a:p>
        </p:txBody>
      </p:sp>
      <p:sp>
        <p:nvSpPr>
          <p:cNvPr id="102419" name="TextBox 25"/>
          <p:cNvSpPr txBox="1">
            <a:spLocks noChangeArrowheads="1"/>
          </p:cNvSpPr>
          <p:nvPr/>
        </p:nvSpPr>
        <p:spPr bwMode="auto">
          <a:xfrm>
            <a:off x="8439150" y="746125"/>
            <a:ext cx="500063" cy="708025"/>
          </a:xfrm>
          <a:prstGeom prst="rect">
            <a:avLst/>
          </a:prstGeom>
          <a:noFill/>
          <a:ln w="9525">
            <a:noFill/>
            <a:miter lim="800000"/>
            <a:headEnd/>
            <a:tailEnd/>
          </a:ln>
        </p:spPr>
        <p:txBody>
          <a:bodyPr>
            <a:prstTxWarp prst="textNoShape">
              <a:avLst/>
            </a:prstTxWarp>
            <a:spAutoFit/>
          </a:bodyPr>
          <a:lstStyle/>
          <a:p>
            <a:r>
              <a:rPr lang="en-US" sz="2000" b="1">
                <a:solidFill>
                  <a:srgbClr val="5B985B"/>
                </a:solidFill>
              </a:rPr>
              <a:t>- - - -</a:t>
            </a:r>
          </a:p>
        </p:txBody>
      </p:sp>
      <p:sp>
        <p:nvSpPr>
          <p:cNvPr id="27" name="TextBox 26"/>
          <p:cNvSpPr txBox="1"/>
          <p:nvPr/>
        </p:nvSpPr>
        <p:spPr>
          <a:xfrm>
            <a:off x="8582025" y="441325"/>
            <a:ext cx="500063" cy="708025"/>
          </a:xfrm>
          <a:prstGeom prst="rect">
            <a:avLst/>
          </a:prstGeom>
          <a:noFill/>
        </p:spPr>
        <p:txBody>
          <a:bodyPr>
            <a:prstTxWarp prst="textNoShape">
              <a:avLst/>
            </a:prstTxWarp>
            <a:spAutoFit/>
          </a:bodyPr>
          <a:lstStyle/>
          <a:p>
            <a:r>
              <a:rPr lang="en-US" sz="2000" b="1">
                <a:solidFill>
                  <a:srgbClr val="5B985B"/>
                </a:solidFill>
              </a:rPr>
              <a:t>- - - -</a:t>
            </a:r>
          </a:p>
        </p:txBody>
      </p:sp>
      <p:sp>
        <p:nvSpPr>
          <p:cNvPr id="28" name="TextBox 27"/>
          <p:cNvSpPr txBox="1"/>
          <p:nvPr/>
        </p:nvSpPr>
        <p:spPr>
          <a:xfrm>
            <a:off x="7867650" y="227013"/>
            <a:ext cx="500063" cy="708025"/>
          </a:xfrm>
          <a:prstGeom prst="rect">
            <a:avLst/>
          </a:prstGeom>
          <a:noFill/>
        </p:spPr>
        <p:txBody>
          <a:bodyPr>
            <a:prstTxWarp prst="textNoShape">
              <a:avLst/>
            </a:prstTxWarp>
            <a:spAutoFit/>
          </a:bodyPr>
          <a:lstStyle/>
          <a:p>
            <a:r>
              <a:rPr lang="en-US" sz="2000" b="1">
                <a:solidFill>
                  <a:srgbClr val="5B985B"/>
                </a:solidFill>
              </a:rPr>
              <a:t>- - - -</a:t>
            </a:r>
          </a:p>
        </p:txBody>
      </p:sp>
      <p:sp>
        <p:nvSpPr>
          <p:cNvPr id="29" name="TextBox 28"/>
          <p:cNvSpPr txBox="1"/>
          <p:nvPr/>
        </p:nvSpPr>
        <p:spPr>
          <a:xfrm>
            <a:off x="7939088" y="746125"/>
            <a:ext cx="500062" cy="708025"/>
          </a:xfrm>
          <a:prstGeom prst="rect">
            <a:avLst/>
          </a:prstGeom>
          <a:noFill/>
        </p:spPr>
        <p:txBody>
          <a:bodyPr>
            <a:prstTxWarp prst="textNoShape">
              <a:avLst/>
            </a:prstTxWarp>
            <a:spAutoFit/>
          </a:bodyPr>
          <a:lstStyle/>
          <a:p>
            <a:r>
              <a:rPr lang="en-US" sz="2000" b="1">
                <a:solidFill>
                  <a:srgbClr val="5B985B"/>
                </a:solidFill>
              </a:rPr>
              <a:t>- - - -</a:t>
            </a:r>
          </a:p>
        </p:txBody>
      </p:sp>
      <p:sp>
        <p:nvSpPr>
          <p:cNvPr id="30" name="TextBox 29"/>
          <p:cNvSpPr txBox="1"/>
          <p:nvPr/>
        </p:nvSpPr>
        <p:spPr>
          <a:xfrm>
            <a:off x="8010525" y="1152525"/>
            <a:ext cx="500063" cy="708025"/>
          </a:xfrm>
          <a:prstGeom prst="rect">
            <a:avLst/>
          </a:prstGeom>
          <a:noFill/>
        </p:spPr>
        <p:txBody>
          <a:bodyPr>
            <a:prstTxWarp prst="textNoShape">
              <a:avLst/>
            </a:prstTxWarp>
            <a:spAutoFit/>
          </a:bodyPr>
          <a:lstStyle/>
          <a:p>
            <a:r>
              <a:rPr lang="en-US" sz="2000" b="1">
                <a:solidFill>
                  <a:srgbClr val="5B985B"/>
                </a:solidFill>
              </a:rPr>
              <a:t>- - - -</a:t>
            </a:r>
          </a:p>
        </p:txBody>
      </p:sp>
      <p:sp>
        <p:nvSpPr>
          <p:cNvPr id="31" name="TextBox 30"/>
          <p:cNvSpPr txBox="1"/>
          <p:nvPr/>
        </p:nvSpPr>
        <p:spPr>
          <a:xfrm>
            <a:off x="8367713" y="947738"/>
            <a:ext cx="500062" cy="708025"/>
          </a:xfrm>
          <a:prstGeom prst="rect">
            <a:avLst/>
          </a:prstGeom>
          <a:noFill/>
        </p:spPr>
        <p:txBody>
          <a:bodyPr>
            <a:prstTxWarp prst="textNoShape">
              <a:avLst/>
            </a:prstTxWarp>
            <a:spAutoFit/>
          </a:bodyPr>
          <a:lstStyle/>
          <a:p>
            <a:r>
              <a:rPr lang="en-US" sz="2000" b="1">
                <a:solidFill>
                  <a:srgbClr val="5B985B"/>
                </a:solidFill>
              </a:rPr>
              <a:t>- - - -</a:t>
            </a:r>
          </a:p>
        </p:txBody>
      </p:sp>
      <p:sp>
        <p:nvSpPr>
          <p:cNvPr id="102425" name="TextBox 11"/>
          <p:cNvSpPr txBox="1">
            <a:spLocks noChangeArrowheads="1"/>
          </p:cNvSpPr>
          <p:nvPr/>
        </p:nvSpPr>
        <p:spPr bwMode="auto">
          <a:xfrm>
            <a:off x="8458200" y="609600"/>
            <a:ext cx="500063" cy="369888"/>
          </a:xfrm>
          <a:prstGeom prst="rect">
            <a:avLst/>
          </a:prstGeom>
          <a:noFill/>
          <a:ln w="9525">
            <a:noFill/>
            <a:miter lim="800000"/>
            <a:headEnd/>
            <a:tailEnd/>
          </a:ln>
        </p:spPr>
        <p:txBody>
          <a:bodyPr>
            <a:prstTxWarp prst="textNoShape">
              <a:avLst/>
            </a:prstTxWarp>
            <a:spAutoFit/>
          </a:bodyPr>
          <a:lstStyle/>
          <a:p>
            <a:r>
              <a:rPr lang="en-US" b="1">
                <a:solidFill>
                  <a:srgbClr val="C00000"/>
                </a:solidFill>
              </a:rPr>
              <a:t>+</a:t>
            </a:r>
          </a:p>
        </p:txBody>
      </p:sp>
      <p:sp>
        <p:nvSpPr>
          <p:cNvPr id="102426" name="Oval 36"/>
          <p:cNvSpPr>
            <a:spLocks noChangeArrowheads="1"/>
          </p:cNvSpPr>
          <p:nvPr/>
        </p:nvSpPr>
        <p:spPr bwMode="auto">
          <a:xfrm>
            <a:off x="6553200" y="457200"/>
            <a:ext cx="561975" cy="533400"/>
          </a:xfrm>
          <a:prstGeom prst="ellipse">
            <a:avLst/>
          </a:prstGeom>
          <a:noFill/>
          <a:ln w="9525">
            <a:solidFill>
              <a:schemeClr val="tx1"/>
            </a:solidFill>
            <a:prstDash val="sysDash"/>
            <a:round/>
            <a:headEnd/>
            <a:tailEnd/>
          </a:ln>
        </p:spPr>
        <p:txBody>
          <a:bodyPr>
            <a:prstTxWarp prst="textNoShape">
              <a:avLst/>
            </a:prstTxWarp>
          </a:bodyPr>
          <a:lstStyle/>
          <a:p>
            <a:endParaRPr lang="en-US"/>
          </a:p>
        </p:txBody>
      </p:sp>
      <p:sp>
        <p:nvSpPr>
          <p:cNvPr id="102427" name="Oval 37"/>
          <p:cNvSpPr>
            <a:spLocks noChangeArrowheads="1"/>
          </p:cNvSpPr>
          <p:nvPr/>
        </p:nvSpPr>
        <p:spPr bwMode="auto">
          <a:xfrm>
            <a:off x="8382000" y="609600"/>
            <a:ext cx="457200" cy="381000"/>
          </a:xfrm>
          <a:prstGeom prst="ellipse">
            <a:avLst/>
          </a:prstGeom>
          <a:noFill/>
          <a:ln w="9525">
            <a:solidFill>
              <a:schemeClr val="tx1"/>
            </a:solidFill>
            <a:prstDash val="sysDash"/>
            <a:round/>
            <a:headEnd/>
            <a:tailEnd/>
          </a:ln>
        </p:spPr>
        <p:txBody>
          <a:bodyPr>
            <a:prstTxWarp prst="textNoShape">
              <a:avLst/>
            </a:prstTxWarp>
          </a:bodyPr>
          <a:lstStyle/>
          <a:p>
            <a:endParaRPr lang="en-US"/>
          </a:p>
        </p:txBody>
      </p:sp>
      <p:sp>
        <p:nvSpPr>
          <p:cNvPr id="102428" name="Oval 40"/>
          <p:cNvSpPr>
            <a:spLocks noChangeArrowheads="1"/>
          </p:cNvSpPr>
          <p:nvPr/>
        </p:nvSpPr>
        <p:spPr bwMode="auto">
          <a:xfrm>
            <a:off x="7667625" y="609600"/>
            <a:ext cx="561975" cy="533400"/>
          </a:xfrm>
          <a:prstGeom prst="ellipse">
            <a:avLst/>
          </a:prstGeom>
          <a:noFill/>
          <a:ln w="9525">
            <a:solidFill>
              <a:schemeClr val="tx1"/>
            </a:solidFill>
            <a:prstDash val="sysDash"/>
            <a:round/>
            <a:headEnd/>
            <a:tailEnd/>
          </a:ln>
        </p:spPr>
        <p:txBody>
          <a:bodyPr>
            <a:prstTxWarp prst="textNoShape">
              <a:avLst/>
            </a:prstTxWarp>
          </a:bodyPr>
          <a:lstStyle/>
          <a:p>
            <a:endParaRPr lang="en-US"/>
          </a:p>
        </p:txBody>
      </p:sp>
      <p:grpSp>
        <p:nvGrpSpPr>
          <p:cNvPr id="4" name="Group 41"/>
          <p:cNvGrpSpPr>
            <a:grpSpLocks/>
          </p:cNvGrpSpPr>
          <p:nvPr/>
        </p:nvGrpSpPr>
        <p:grpSpPr bwMode="auto">
          <a:xfrm>
            <a:off x="0" y="2438400"/>
            <a:ext cx="9150350" cy="4343400"/>
            <a:chOff x="0" y="2438400"/>
            <a:chExt cx="9150350" cy="4343400"/>
          </a:xfrm>
        </p:grpSpPr>
        <p:grpSp>
          <p:nvGrpSpPr>
            <p:cNvPr id="5" name="Group 40"/>
            <p:cNvGrpSpPr>
              <a:grpSpLocks/>
            </p:cNvGrpSpPr>
            <p:nvPr/>
          </p:nvGrpSpPr>
          <p:grpSpPr bwMode="auto">
            <a:xfrm>
              <a:off x="0" y="2438400"/>
              <a:ext cx="9150350" cy="4343400"/>
              <a:chOff x="0" y="2438400"/>
              <a:chExt cx="9150350" cy="4343400"/>
            </a:xfrm>
          </p:grpSpPr>
          <p:pic>
            <p:nvPicPr>
              <p:cNvPr id="102433" name="Picture 34" descr="MU_mushroom_labeling.pdf"/>
              <p:cNvPicPr>
                <a:picLocks noChangeAspect="1"/>
              </p:cNvPicPr>
              <p:nvPr/>
            </p:nvPicPr>
            <p:blipFill>
              <a:blip r:embed="rId3" cstate="print"/>
              <a:srcRect/>
              <a:stretch>
                <a:fillRect/>
              </a:stretch>
            </p:blipFill>
            <p:spPr bwMode="auto">
              <a:xfrm>
                <a:off x="0" y="2819400"/>
                <a:ext cx="4724400" cy="3302000"/>
              </a:xfrm>
              <a:prstGeom prst="rect">
                <a:avLst/>
              </a:prstGeom>
              <a:noFill/>
              <a:ln w="9525">
                <a:noFill/>
                <a:miter lim="800000"/>
                <a:headEnd/>
                <a:tailEnd/>
              </a:ln>
            </p:spPr>
          </p:pic>
          <p:pic>
            <p:nvPicPr>
              <p:cNvPr id="102434" name="Picture 39" descr="MU_mushroom_ROC.pdf"/>
              <p:cNvPicPr>
                <a:picLocks noChangeAspect="1"/>
              </p:cNvPicPr>
              <p:nvPr/>
            </p:nvPicPr>
            <p:blipFill>
              <a:blip r:embed="rId4" cstate="print"/>
              <a:srcRect/>
              <a:stretch>
                <a:fillRect/>
              </a:stretch>
            </p:blipFill>
            <p:spPr bwMode="auto">
              <a:xfrm>
                <a:off x="4572000" y="3581400"/>
                <a:ext cx="4578350" cy="3200400"/>
              </a:xfrm>
              <a:prstGeom prst="rect">
                <a:avLst/>
              </a:prstGeom>
              <a:noFill/>
              <a:ln w="9525">
                <a:noFill/>
                <a:miter lim="800000"/>
                <a:headEnd/>
                <a:tailEnd/>
              </a:ln>
            </p:spPr>
          </p:pic>
          <p:sp>
            <p:nvSpPr>
              <p:cNvPr id="102435" name="Text Box 11"/>
              <p:cNvSpPr txBox="1">
                <a:spLocks noChangeArrowheads="1"/>
              </p:cNvSpPr>
              <p:nvPr/>
            </p:nvSpPr>
            <p:spPr bwMode="auto">
              <a:xfrm>
                <a:off x="1371600" y="2438400"/>
                <a:ext cx="1944688" cy="366713"/>
              </a:xfrm>
              <a:prstGeom prst="rect">
                <a:avLst/>
              </a:prstGeom>
              <a:noFill/>
              <a:ln w="9525">
                <a:noFill/>
                <a:miter lim="800000"/>
                <a:headEnd/>
                <a:tailEnd/>
              </a:ln>
            </p:spPr>
            <p:txBody>
              <a:bodyPr>
                <a:prstTxWarp prst="textNoShape">
                  <a:avLst/>
                </a:prstTxWarp>
                <a:spAutoFit/>
              </a:bodyPr>
              <a:lstStyle/>
              <a:p>
                <a:pPr>
                  <a:spcBef>
                    <a:spcPct val="50000"/>
                  </a:spcBef>
                </a:pPr>
                <a:r>
                  <a:rPr lang="en-US" b="1"/>
                  <a:t>Self-healing MU</a:t>
                </a:r>
              </a:p>
            </p:txBody>
          </p:sp>
          <p:sp>
            <p:nvSpPr>
              <p:cNvPr id="102436" name="Text Box 13"/>
              <p:cNvSpPr txBox="1">
                <a:spLocks noChangeArrowheads="1"/>
              </p:cNvSpPr>
              <p:nvPr/>
            </p:nvSpPr>
            <p:spPr bwMode="auto">
              <a:xfrm>
                <a:off x="3048000" y="3276600"/>
                <a:ext cx="2447925" cy="366713"/>
              </a:xfrm>
              <a:prstGeom prst="rect">
                <a:avLst/>
              </a:prstGeom>
              <a:noFill/>
              <a:ln w="9525">
                <a:noFill/>
                <a:miter lim="800000"/>
                <a:headEnd/>
                <a:tailEnd/>
              </a:ln>
            </p:spPr>
            <p:txBody>
              <a:bodyPr>
                <a:prstTxWarp prst="textNoShape">
                  <a:avLst/>
                </a:prstTxWarp>
                <a:spAutoFit/>
              </a:bodyPr>
              <a:lstStyle/>
              <a:p>
                <a:pPr>
                  <a:spcBef>
                    <a:spcPct val="50000"/>
                  </a:spcBef>
                </a:pPr>
                <a:r>
                  <a:rPr lang="en-US" b="1">
                    <a:solidFill>
                      <a:srgbClr val="FF0000"/>
                    </a:solidFill>
                  </a:rPr>
                  <a:t>“active learning” MU</a:t>
                </a:r>
              </a:p>
            </p:txBody>
          </p:sp>
        </p:grpSp>
        <p:sp>
          <p:nvSpPr>
            <p:cNvPr id="102431" name="Line 12"/>
            <p:cNvSpPr>
              <a:spLocks noChangeShapeType="1"/>
            </p:cNvSpPr>
            <p:nvPr/>
          </p:nvSpPr>
          <p:spPr bwMode="auto">
            <a:xfrm flipH="1">
              <a:off x="1981200" y="2743200"/>
              <a:ext cx="1524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02432" name="Line 14"/>
            <p:cNvSpPr>
              <a:spLocks noChangeShapeType="1"/>
            </p:cNvSpPr>
            <p:nvPr/>
          </p:nvSpPr>
          <p:spPr bwMode="auto">
            <a:xfrm flipH="1">
              <a:off x="3581400" y="3657600"/>
              <a:ext cx="152400" cy="533400"/>
            </a:xfrm>
            <a:prstGeom prst="line">
              <a:avLst/>
            </a:prstGeom>
            <a:noFill/>
            <a:ln w="9525">
              <a:solidFill>
                <a:srgbClr val="FF0000"/>
              </a:solidFill>
              <a:round/>
              <a:headEnd/>
              <a:tailEnd type="triangle" w="med" len="med"/>
            </a:ln>
          </p:spPr>
          <p:txBody>
            <a:bodyPr>
              <a:prstTxWarp prst="textNoShape">
                <a:avLst/>
              </a:prstTxWarp>
            </a:bodyPr>
            <a:lstStyle/>
            <a:p>
              <a:endParaRPr 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needed within </a:t>
            </a:r>
            <a:r>
              <a:rPr lang="en-US" i="1" dirty="0" smtClean="0"/>
              <a:t>days</a:t>
            </a:r>
            <a:endParaRPr lang="en-US" i="1" dirty="0" smtClean="0"/>
          </a:p>
        </p:txBody>
      </p:sp>
      <p:sp>
        <p:nvSpPr>
          <p:cNvPr id="3" name="Content Placeholder 2"/>
          <p:cNvSpPr>
            <a:spLocks noGrp="1"/>
          </p:cNvSpPr>
          <p:nvPr>
            <p:ph idx="1"/>
          </p:nvPr>
        </p:nvSpPr>
        <p:spPr>
          <a:xfrm>
            <a:off x="838200" y="2219325"/>
            <a:ext cx="8305800" cy="4089995"/>
          </a:xfrm>
        </p:spPr>
        <p:txBody>
          <a:bodyPr/>
          <a:lstStyle/>
          <a:p>
            <a:r>
              <a:rPr lang="en-US" sz="2400" dirty="0" smtClean="0"/>
              <a:t>Pharmaceutical firm </a:t>
            </a:r>
            <a:r>
              <a:rPr lang="en-US" sz="2400" dirty="0" smtClean="0"/>
              <a:t>does not want ads to appear:</a:t>
            </a:r>
          </a:p>
          <a:p>
            <a:pPr lvl="1"/>
            <a:r>
              <a:rPr lang="en-US" sz="2000" dirty="0" smtClean="0"/>
              <a:t>In pages </a:t>
            </a:r>
            <a:r>
              <a:rPr lang="en-US" sz="2000" dirty="0" err="1" smtClean="0"/>
              <a:t>pages</a:t>
            </a:r>
            <a:r>
              <a:rPr lang="en-US" sz="2000" dirty="0" smtClean="0"/>
              <a:t> </a:t>
            </a:r>
            <a:r>
              <a:rPr lang="en-US" sz="2000" dirty="0" smtClean="0"/>
              <a:t>that discuss </a:t>
            </a:r>
            <a:r>
              <a:rPr lang="en-US" sz="2000" b="1" dirty="0" smtClean="0">
                <a:solidFill>
                  <a:srgbClr val="C00000"/>
                </a:solidFill>
              </a:rPr>
              <a:t>swine </a:t>
            </a:r>
            <a:r>
              <a:rPr lang="en-US" sz="2000" b="1" dirty="0" smtClean="0">
                <a:solidFill>
                  <a:srgbClr val="C00000"/>
                </a:solidFill>
              </a:rPr>
              <a:t>flu </a:t>
            </a:r>
            <a:r>
              <a:rPr lang="en-US" sz="1800" dirty="0" smtClean="0"/>
              <a:t>(FDA </a:t>
            </a:r>
            <a:r>
              <a:rPr lang="en-US" sz="1800" dirty="0" smtClean="0"/>
              <a:t>prohibited pharmaceutical company to display drug ad in pages about swine </a:t>
            </a:r>
            <a:r>
              <a:rPr lang="en-US" sz="1800" dirty="0" smtClean="0"/>
              <a:t>flu)</a:t>
            </a:r>
            <a:endParaRPr lang="en-US" sz="1800" dirty="0" smtClean="0"/>
          </a:p>
          <a:p>
            <a:pPr lvl="1"/>
            <a:endParaRPr lang="en-US" sz="1800" dirty="0" smtClean="0"/>
          </a:p>
          <a:p>
            <a:r>
              <a:rPr lang="en-US" sz="2400" dirty="0" smtClean="0"/>
              <a:t>Big fast-food chain does not want </a:t>
            </a:r>
            <a:r>
              <a:rPr lang="en-US" sz="2400" dirty="0" smtClean="0"/>
              <a:t>ads </a:t>
            </a:r>
            <a:r>
              <a:rPr lang="en-US" sz="2400" dirty="0" smtClean="0"/>
              <a:t>to appear:</a:t>
            </a:r>
          </a:p>
          <a:p>
            <a:pPr lvl="1"/>
            <a:r>
              <a:rPr lang="en-US" sz="1800" dirty="0" smtClean="0"/>
              <a:t>In pages that discuss the brand (99% negative sentiment)</a:t>
            </a:r>
          </a:p>
          <a:p>
            <a:pPr lvl="1"/>
            <a:r>
              <a:rPr lang="en-US" sz="1800" dirty="0" smtClean="0"/>
              <a:t>In pages discussing </a:t>
            </a:r>
            <a:r>
              <a:rPr lang="en-US" sz="1800" dirty="0" smtClean="0"/>
              <a:t>obesity, diabetes, cholesterol, etc</a:t>
            </a:r>
            <a:endParaRPr lang="en-US" sz="1800" dirty="0" smtClean="0"/>
          </a:p>
          <a:p>
            <a:pPr lvl="1"/>
            <a:endParaRPr lang="en-US" sz="1800" dirty="0" smtClean="0"/>
          </a:p>
          <a:p>
            <a:r>
              <a:rPr lang="en-US" sz="2200" dirty="0" smtClean="0"/>
              <a:t>Airline company does not want ads to appear:</a:t>
            </a:r>
          </a:p>
          <a:p>
            <a:pPr lvl="1"/>
            <a:r>
              <a:rPr lang="en-US" sz="1800" dirty="0" smtClean="0"/>
              <a:t>In pages with crashes, accidents, …</a:t>
            </a:r>
          </a:p>
          <a:p>
            <a:pPr lvl="1"/>
            <a:r>
              <a:rPr lang="en-US" sz="1800" dirty="0" smtClean="0"/>
              <a:t>In pages with discussions of terrorist plots against airlines</a:t>
            </a:r>
          </a:p>
        </p:txBody>
      </p:sp>
      <p:sp>
        <p:nvSpPr>
          <p:cNvPr id="4" name="Slide Number Placeholder 3"/>
          <p:cNvSpPr>
            <a:spLocks noGrp="1"/>
          </p:cNvSpPr>
          <p:nvPr>
            <p:ph type="sldNum" sz="quarter" idx="12"/>
          </p:nvPr>
        </p:nvSpPr>
        <p:spPr/>
        <p:txBody>
          <a:bodyPr/>
          <a:lstStyle/>
          <a:p>
            <a:fld id="{93B45EF5-C64C-F84B-9157-5FA948C8CF64}" type="slidenum">
              <a:rPr lang="en-US" smtClean="0"/>
              <a:pPr/>
              <a:t>6</a:t>
            </a:fld>
            <a:endParaRPr lang="en-US"/>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AutoShape 2"/>
          <p:cNvSpPr>
            <a:spLocks noGrp="1" noChangeArrowheads="1"/>
          </p:cNvSpPr>
          <p:nvPr>
            <p:ph type="title"/>
          </p:nvPr>
        </p:nvSpPr>
        <p:spPr>
          <a:xfrm>
            <a:off x="762000" y="457200"/>
            <a:ext cx="7924800" cy="1143000"/>
          </a:xfrm>
        </p:spPr>
        <p:txBody>
          <a:bodyPr/>
          <a:lstStyle/>
          <a:p>
            <a:r>
              <a:rPr lang="en-US">
                <a:ea typeface="ＭＳ Ｐゴシック" pitchFamily="-107" charset="-128"/>
                <a:cs typeface="ＭＳ Ｐゴシック" pitchFamily="-107" charset="-128"/>
              </a:rPr>
              <a:t>Soft Labeling vs. Majority Voting</a:t>
            </a:r>
          </a:p>
        </p:txBody>
      </p:sp>
      <p:sp>
        <p:nvSpPr>
          <p:cNvPr id="137220" name="Rectangle 3"/>
          <p:cNvSpPr>
            <a:spLocks noGrp="1" noChangeArrowheads="1"/>
          </p:cNvSpPr>
          <p:nvPr>
            <p:ph type="body" sz="half" idx="1"/>
          </p:nvPr>
        </p:nvSpPr>
        <p:spPr/>
        <p:txBody>
          <a:bodyPr/>
          <a:lstStyle/>
          <a:p>
            <a:r>
              <a:rPr lang="en-US" sz="2400">
                <a:ea typeface="ＭＳ Ｐゴシック" pitchFamily="-107" charset="-128"/>
                <a:cs typeface="ＭＳ Ｐゴシック" pitchFamily="-107" charset="-128"/>
              </a:rPr>
              <a:t>MV: majority voting</a:t>
            </a:r>
          </a:p>
          <a:p>
            <a:r>
              <a:rPr lang="en-US" sz="2400">
                <a:ea typeface="ＭＳ Ｐゴシック" pitchFamily="-107" charset="-128"/>
                <a:cs typeface="ＭＳ Ｐゴシック" pitchFamily="-107" charset="-128"/>
              </a:rPr>
              <a:t>ME: soft labeling</a:t>
            </a:r>
          </a:p>
          <a:p>
            <a:endParaRPr lang="en-US" sz="2400">
              <a:ea typeface="ＭＳ Ｐゴシック" pitchFamily="-107" charset="-128"/>
              <a:cs typeface="ＭＳ Ｐゴシック" pitchFamily="-107" charset="-128"/>
            </a:endParaRPr>
          </a:p>
        </p:txBody>
      </p:sp>
      <p:graphicFrame>
        <p:nvGraphicFramePr>
          <p:cNvPr id="137218" name="Object 2"/>
          <p:cNvGraphicFramePr>
            <a:graphicFrameLocks noChangeAspect="1"/>
          </p:cNvGraphicFramePr>
          <p:nvPr>
            <p:ph sz="half" idx="2"/>
          </p:nvPr>
        </p:nvGraphicFramePr>
        <p:xfrm>
          <a:off x="1116013" y="3122613"/>
          <a:ext cx="6840537" cy="3633787"/>
        </p:xfrm>
        <a:graphic>
          <a:graphicData uri="http://schemas.openxmlformats.org/presentationml/2006/ole">
            <p:oleObj spid="_x0000_s137218" name="Chart" r:id="rId3" imgW="3066965" imgH="1628851" progId="Excel.Sheet.8">
              <p:embed/>
            </p:oleObj>
          </a:graphicData>
        </a:graphic>
      </p:graphicFrame>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topic</a:t>
            </a:r>
            <a:endParaRPr lang="en-US"/>
          </a:p>
        </p:txBody>
      </p:sp>
      <p:sp>
        <p:nvSpPr>
          <p:cNvPr id="3" name="Content Placeholder 2"/>
          <p:cNvSpPr>
            <a:spLocks noGrp="1"/>
          </p:cNvSpPr>
          <p:nvPr>
            <p:ph idx="1"/>
          </p:nvPr>
        </p:nvSpPr>
        <p:spPr>
          <a:xfrm>
            <a:off x="762000" y="1828800"/>
            <a:ext cx="8305800" cy="4638675"/>
          </a:xfrm>
        </p:spPr>
        <p:txBody>
          <a:bodyPr/>
          <a:lstStyle/>
          <a:p>
            <a:r>
              <a:rPr lang="en-US" smtClean="0"/>
              <a:t>Estimating (and using) the labeler quality</a:t>
            </a:r>
          </a:p>
          <a:p>
            <a:pPr lvl="1"/>
            <a:r>
              <a:rPr lang="en-US" smtClean="0"/>
              <a:t>for </a:t>
            </a:r>
            <a:r>
              <a:rPr lang="en-US" err="1" smtClean="0"/>
              <a:t>multilabeled</a:t>
            </a:r>
            <a:r>
              <a:rPr lang="en-US" smtClean="0"/>
              <a:t> data: </a:t>
            </a:r>
            <a:r>
              <a:rPr lang="en-US" err="1" smtClean="0"/>
              <a:t>Dawid</a:t>
            </a:r>
            <a:r>
              <a:rPr lang="en-US" smtClean="0"/>
              <a:t> &amp; </a:t>
            </a:r>
            <a:r>
              <a:rPr lang="en-US" err="1" smtClean="0"/>
              <a:t>Skene</a:t>
            </a:r>
            <a:r>
              <a:rPr lang="en-US" smtClean="0"/>
              <a:t> 1979; </a:t>
            </a:r>
            <a:r>
              <a:rPr lang="en-US" err="1" smtClean="0"/>
              <a:t>Raykar</a:t>
            </a:r>
            <a:r>
              <a:rPr lang="en-US" smtClean="0"/>
              <a:t> et al. JMLR 2010; </a:t>
            </a:r>
            <a:r>
              <a:rPr lang="en-US" err="1" smtClean="0"/>
              <a:t>Donmez</a:t>
            </a:r>
            <a:r>
              <a:rPr lang="en-US" smtClean="0"/>
              <a:t> et al. KDD09</a:t>
            </a:r>
          </a:p>
          <a:p>
            <a:pPr lvl="1"/>
            <a:r>
              <a:rPr lang="en-US" sz="2000" smtClean="0"/>
              <a:t>for single-labeled data with variable-noise labelers: </a:t>
            </a:r>
            <a:r>
              <a:rPr lang="en-US" sz="2000" err="1" smtClean="0"/>
              <a:t>Donmez</a:t>
            </a:r>
            <a:r>
              <a:rPr lang="en-US" sz="2000" smtClean="0"/>
              <a:t> &amp; </a:t>
            </a:r>
            <a:r>
              <a:rPr lang="en-US" sz="2000" err="1" smtClean="0"/>
              <a:t>Carbonell</a:t>
            </a:r>
            <a:r>
              <a:rPr lang="en-US" sz="2000" smtClean="0"/>
              <a:t> 2008; </a:t>
            </a:r>
            <a:r>
              <a:rPr lang="en-US" sz="2000" err="1" smtClean="0"/>
              <a:t>Dekel</a:t>
            </a:r>
            <a:r>
              <a:rPr lang="en-US" sz="2000" smtClean="0"/>
              <a:t> &amp; Shamir 2009a,b</a:t>
            </a:r>
          </a:p>
          <a:p>
            <a:pPr lvl="1"/>
            <a:r>
              <a:rPr lang="en-US" smtClean="0"/>
              <a:t>to eliminate/down-weight poor labelers: </a:t>
            </a:r>
            <a:r>
              <a:rPr lang="en-US" err="1" smtClean="0"/>
              <a:t>Dekel</a:t>
            </a:r>
            <a:r>
              <a:rPr lang="en-US" smtClean="0"/>
              <a:t> &amp; Shamir, </a:t>
            </a:r>
            <a:r>
              <a:rPr lang="en-US" err="1" smtClean="0"/>
              <a:t>Donmez</a:t>
            </a:r>
            <a:r>
              <a:rPr lang="en-US" smtClean="0"/>
              <a:t> et al.; </a:t>
            </a:r>
            <a:r>
              <a:rPr lang="en-US" err="1" smtClean="0"/>
              <a:t>Raykar</a:t>
            </a:r>
            <a:r>
              <a:rPr lang="en-US" smtClean="0"/>
              <a:t> et al. (implicitly)</a:t>
            </a:r>
          </a:p>
          <a:p>
            <a:pPr lvl="1"/>
            <a:r>
              <a:rPr lang="en-US" smtClean="0"/>
              <a:t>and correct labeler biases: </a:t>
            </a:r>
            <a:r>
              <a:rPr lang="en-US" err="1" smtClean="0"/>
              <a:t>Ipeirotis</a:t>
            </a:r>
            <a:r>
              <a:rPr lang="en-US" smtClean="0"/>
              <a:t> et al. HCOMP-10</a:t>
            </a:r>
          </a:p>
          <a:p>
            <a:pPr lvl="1"/>
            <a:r>
              <a:rPr lang="en-US" smtClean="0"/>
              <a:t>Example-conditional labeler performance</a:t>
            </a:r>
          </a:p>
          <a:p>
            <a:pPr lvl="2"/>
            <a:r>
              <a:rPr lang="en-US" smtClean="0"/>
              <a:t>Yan et al. 2010a,b</a:t>
            </a:r>
          </a:p>
          <a:p>
            <a:r>
              <a:rPr lang="en-US" smtClean="0"/>
              <a:t>Using learned model to find bad labelers/labels: </a:t>
            </a:r>
            <a:r>
              <a:rPr lang="en-US" sz="2400" err="1" smtClean="0"/>
              <a:t>Brodley</a:t>
            </a:r>
            <a:r>
              <a:rPr lang="en-US" sz="2400" smtClean="0"/>
              <a:t> &amp; </a:t>
            </a:r>
            <a:r>
              <a:rPr lang="en-US" sz="2400" err="1" smtClean="0"/>
              <a:t>Friedl</a:t>
            </a:r>
            <a:r>
              <a:rPr lang="en-US" sz="2400" smtClean="0"/>
              <a:t> 1999; </a:t>
            </a:r>
            <a:r>
              <a:rPr lang="en-US" sz="2400" err="1" smtClean="0"/>
              <a:t>Dekel</a:t>
            </a:r>
            <a:r>
              <a:rPr lang="en-US" sz="2400" smtClean="0"/>
              <a:t> &amp; Shamir, Us (I’ll discuss)  </a:t>
            </a:r>
          </a:p>
        </p:txBody>
      </p:sp>
      <p:sp>
        <p:nvSpPr>
          <p:cNvPr id="4" name="Slide Number Placeholder 3"/>
          <p:cNvSpPr>
            <a:spLocks noGrp="1"/>
          </p:cNvSpPr>
          <p:nvPr>
            <p:ph type="sldNum" sz="quarter" idx="12"/>
          </p:nvPr>
        </p:nvSpPr>
        <p:spPr/>
        <p:txBody>
          <a:bodyPr/>
          <a:lstStyle/>
          <a:p>
            <a:fld id="{93B45EF5-C64C-F84B-9157-5FA948C8CF64}" type="slidenum">
              <a:rPr lang="en-US" smtClean="0"/>
              <a:pPr/>
              <a:t>61</a:t>
            </a:fld>
            <a:endParaRPr lang="en-US"/>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6" name="Content Placeholder 6" descr="NLMU_thyroid_labeling.pdf"/>
          <p:cNvPicPr>
            <a:picLocks noGrp="1" noChangeAspect="1"/>
          </p:cNvPicPr>
          <p:nvPr>
            <p:ph idx="1"/>
          </p:nvPr>
        </p:nvPicPr>
        <p:blipFill>
          <a:blip r:embed="rId3" cstate="print"/>
          <a:srcRect/>
          <a:stretch>
            <a:fillRect/>
          </a:stretch>
        </p:blipFill>
        <p:spPr>
          <a:xfrm>
            <a:off x="1066800" y="2362200"/>
            <a:ext cx="6019800" cy="4208463"/>
          </a:xfrm>
        </p:spPr>
      </p:pic>
      <p:sp>
        <p:nvSpPr>
          <p:cNvPr id="131074" name="Title 1"/>
          <p:cNvSpPr>
            <a:spLocks noGrp="1"/>
          </p:cNvSpPr>
          <p:nvPr>
            <p:ph type="title"/>
          </p:nvPr>
        </p:nvSpPr>
        <p:spPr>
          <a:xfrm>
            <a:off x="762000" y="0"/>
            <a:ext cx="8382000" cy="1600200"/>
          </a:xfrm>
          <a:solidFill>
            <a:srgbClr val="FFFFFF"/>
          </a:solidFill>
        </p:spPr>
        <p:txBody>
          <a:bodyPr/>
          <a:lstStyle/>
          <a:p>
            <a:r>
              <a:rPr lang="en-US" sz="3200" smtClean="0">
                <a:ea typeface="ＭＳ Ｐゴシック" pitchFamily="-107" charset="-128"/>
                <a:cs typeface="ＭＳ Ｐゴシック" pitchFamily="-107" charset="-128"/>
              </a:rPr>
              <a:t>More sophisticated LU improves labeling quality </a:t>
            </a:r>
            <a:r>
              <a:rPr lang="en-US" sz="3200" u="sng" smtClean="0">
                <a:ea typeface="ＭＳ Ｐゴシック" pitchFamily="-107" charset="-128"/>
                <a:cs typeface="ＭＳ Ｐゴシック" pitchFamily="-107" charset="-128"/>
              </a:rPr>
              <a:t>under class imbalance </a:t>
            </a:r>
            <a:r>
              <a:rPr lang="en-US" sz="3200" smtClean="0">
                <a:ea typeface="ＭＳ Ｐゴシック" pitchFamily="-107" charset="-128"/>
                <a:cs typeface="ＭＳ Ｐゴシック" pitchFamily="-107" charset="-128"/>
              </a:rPr>
              <a:t>and fixes some pesky LU learning curve glitches</a:t>
            </a:r>
          </a:p>
        </p:txBody>
      </p:sp>
      <p:sp>
        <p:nvSpPr>
          <p:cNvPr id="131075" name="Slide Number Placeholder 3"/>
          <p:cNvSpPr>
            <a:spLocks noGrp="1"/>
          </p:cNvSpPr>
          <p:nvPr>
            <p:ph type="sldNum" sz="quarter" idx="12"/>
          </p:nvPr>
        </p:nvSpPr>
        <p:spPr>
          <a:noFill/>
        </p:spPr>
        <p:txBody>
          <a:bodyPr/>
          <a:lstStyle/>
          <a:p>
            <a:fld id="{A9531366-E26A-0C47-808F-4CFE1F5515D4}" type="slidenum">
              <a:rPr lang="en-US" smtClean="0"/>
              <a:pPr/>
              <a:t>62</a:t>
            </a:fld>
            <a:endParaRPr lang="en-US" smtClean="0"/>
          </a:p>
        </p:txBody>
      </p:sp>
      <p:grpSp>
        <p:nvGrpSpPr>
          <p:cNvPr id="2" name="Group 13"/>
          <p:cNvGrpSpPr/>
          <p:nvPr/>
        </p:nvGrpSpPr>
        <p:grpSpPr>
          <a:xfrm>
            <a:off x="2305538" y="2441562"/>
            <a:ext cx="4323862" cy="1915515"/>
            <a:chOff x="2305538" y="2441562"/>
            <a:chExt cx="4323862" cy="1915515"/>
          </a:xfrm>
        </p:grpSpPr>
        <p:sp>
          <p:nvSpPr>
            <p:cNvPr id="6" name="Freeform 5"/>
            <p:cNvSpPr/>
            <p:nvPr/>
          </p:nvSpPr>
          <p:spPr bwMode="auto">
            <a:xfrm>
              <a:off x="2305538" y="3352800"/>
              <a:ext cx="590062" cy="1004277"/>
            </a:xfrm>
            <a:custGeom>
              <a:avLst/>
              <a:gdLst>
                <a:gd name="connsiteX0" fmla="*/ 566616 w 566616"/>
                <a:gd name="connsiteY0" fmla="*/ 0 h 898769"/>
                <a:gd name="connsiteX1" fmla="*/ 508000 w 566616"/>
                <a:gd name="connsiteY1" fmla="*/ 39077 h 898769"/>
                <a:gd name="connsiteX2" fmla="*/ 449385 w 566616"/>
                <a:gd name="connsiteY2" fmla="*/ 156307 h 898769"/>
                <a:gd name="connsiteX3" fmla="*/ 390770 w 566616"/>
                <a:gd name="connsiteY3" fmla="*/ 175846 h 898769"/>
                <a:gd name="connsiteX4" fmla="*/ 273539 w 566616"/>
                <a:gd name="connsiteY4" fmla="*/ 234461 h 898769"/>
                <a:gd name="connsiteX5" fmla="*/ 214924 w 566616"/>
                <a:gd name="connsiteY5" fmla="*/ 410307 h 898769"/>
                <a:gd name="connsiteX6" fmla="*/ 195385 w 566616"/>
                <a:gd name="connsiteY6" fmla="*/ 468923 h 898769"/>
                <a:gd name="connsiteX7" fmla="*/ 136770 w 566616"/>
                <a:gd name="connsiteY7" fmla="*/ 508000 h 898769"/>
                <a:gd name="connsiteX8" fmla="*/ 19539 w 566616"/>
                <a:gd name="connsiteY8" fmla="*/ 742461 h 898769"/>
                <a:gd name="connsiteX9" fmla="*/ 0 w 566616"/>
                <a:gd name="connsiteY9" fmla="*/ 801077 h 898769"/>
                <a:gd name="connsiteX10" fmla="*/ 0 w 566616"/>
                <a:gd name="connsiteY10" fmla="*/ 898769 h 898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6616" h="898769">
                  <a:moveTo>
                    <a:pt x="566616" y="0"/>
                  </a:moveTo>
                  <a:cubicBezTo>
                    <a:pt x="547077" y="13026"/>
                    <a:pt x="522669" y="20740"/>
                    <a:pt x="508000" y="39077"/>
                  </a:cubicBezTo>
                  <a:cubicBezTo>
                    <a:pt x="445071" y="117738"/>
                    <a:pt x="540893" y="83100"/>
                    <a:pt x="449385" y="156307"/>
                  </a:cubicBezTo>
                  <a:cubicBezTo>
                    <a:pt x="433303" y="169173"/>
                    <a:pt x="409191" y="166635"/>
                    <a:pt x="390770" y="175846"/>
                  </a:cubicBezTo>
                  <a:cubicBezTo>
                    <a:pt x="239275" y="251594"/>
                    <a:pt x="420862" y="185354"/>
                    <a:pt x="273539" y="234461"/>
                  </a:cubicBezTo>
                  <a:lnTo>
                    <a:pt x="214924" y="410307"/>
                  </a:lnTo>
                  <a:cubicBezTo>
                    <a:pt x="208411" y="429846"/>
                    <a:pt x="212522" y="457499"/>
                    <a:pt x="195385" y="468923"/>
                  </a:cubicBezTo>
                  <a:lnTo>
                    <a:pt x="136770" y="508000"/>
                  </a:lnTo>
                  <a:cubicBezTo>
                    <a:pt x="35767" y="659504"/>
                    <a:pt x="73468" y="580675"/>
                    <a:pt x="19539" y="742461"/>
                  </a:cubicBezTo>
                  <a:cubicBezTo>
                    <a:pt x="13026" y="762000"/>
                    <a:pt x="0" y="780481"/>
                    <a:pt x="0" y="801077"/>
                  </a:cubicBezTo>
                  <a:lnTo>
                    <a:pt x="0" y="898769"/>
                  </a:lnTo>
                </a:path>
              </a:pathLst>
            </a:custGeom>
            <a:solidFill>
              <a:srgbClr val="FFFFFF"/>
            </a:solidFill>
            <a:ln w="762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Freeform 7"/>
            <p:cNvSpPr/>
            <p:nvPr/>
          </p:nvSpPr>
          <p:spPr bwMode="auto">
            <a:xfrm>
              <a:off x="3288324" y="2590800"/>
              <a:ext cx="3341076" cy="631092"/>
            </a:xfrm>
            <a:custGeom>
              <a:avLst/>
              <a:gdLst>
                <a:gd name="connsiteX0" fmla="*/ 0 w 3341076"/>
                <a:gd name="connsiteY0" fmla="*/ 552306 h 552306"/>
                <a:gd name="connsiteX1" fmla="*/ 58615 w 3341076"/>
                <a:gd name="connsiteY1" fmla="*/ 532768 h 552306"/>
                <a:gd name="connsiteX2" fmla="*/ 214923 w 3341076"/>
                <a:gd name="connsiteY2" fmla="*/ 513229 h 552306"/>
                <a:gd name="connsiteX3" fmla="*/ 234461 w 3341076"/>
                <a:gd name="connsiteY3" fmla="*/ 454614 h 552306"/>
                <a:gd name="connsiteX4" fmla="*/ 410307 w 3341076"/>
                <a:gd name="connsiteY4" fmla="*/ 376460 h 552306"/>
                <a:gd name="connsiteX5" fmla="*/ 468923 w 3341076"/>
                <a:gd name="connsiteY5" fmla="*/ 337383 h 552306"/>
                <a:gd name="connsiteX6" fmla="*/ 664307 w 3341076"/>
                <a:gd name="connsiteY6" fmla="*/ 298306 h 552306"/>
                <a:gd name="connsiteX7" fmla="*/ 781538 w 3341076"/>
                <a:gd name="connsiteY7" fmla="*/ 259229 h 552306"/>
                <a:gd name="connsiteX8" fmla="*/ 1270000 w 3341076"/>
                <a:gd name="connsiteY8" fmla="*/ 220152 h 552306"/>
                <a:gd name="connsiteX9" fmla="*/ 1426307 w 3341076"/>
                <a:gd name="connsiteY9" fmla="*/ 200614 h 552306"/>
                <a:gd name="connsiteX10" fmla="*/ 1484923 w 3341076"/>
                <a:gd name="connsiteY10" fmla="*/ 181076 h 552306"/>
                <a:gd name="connsiteX11" fmla="*/ 1582615 w 3341076"/>
                <a:gd name="connsiteY11" fmla="*/ 102922 h 552306"/>
                <a:gd name="connsiteX12" fmla="*/ 2676769 w 3341076"/>
                <a:gd name="connsiteY12" fmla="*/ 83383 h 552306"/>
                <a:gd name="connsiteX13" fmla="*/ 3341076 w 3341076"/>
                <a:gd name="connsiteY13" fmla="*/ 63845 h 55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41076" h="552306">
                  <a:moveTo>
                    <a:pt x="0" y="552306"/>
                  </a:moveTo>
                  <a:cubicBezTo>
                    <a:pt x="19538" y="545793"/>
                    <a:pt x="38352" y="536452"/>
                    <a:pt x="58615" y="532768"/>
                  </a:cubicBezTo>
                  <a:cubicBezTo>
                    <a:pt x="110276" y="523375"/>
                    <a:pt x="166940" y="534555"/>
                    <a:pt x="214923" y="513229"/>
                  </a:cubicBezTo>
                  <a:cubicBezTo>
                    <a:pt x="233743" y="504864"/>
                    <a:pt x="221595" y="470696"/>
                    <a:pt x="234461" y="454614"/>
                  </a:cubicBezTo>
                  <a:cubicBezTo>
                    <a:pt x="279907" y="397806"/>
                    <a:pt x="354017" y="413986"/>
                    <a:pt x="410307" y="376460"/>
                  </a:cubicBezTo>
                  <a:cubicBezTo>
                    <a:pt x="429846" y="363434"/>
                    <a:pt x="446479" y="344289"/>
                    <a:pt x="468923" y="337383"/>
                  </a:cubicBezTo>
                  <a:cubicBezTo>
                    <a:pt x="532404" y="317850"/>
                    <a:pt x="599872" y="314415"/>
                    <a:pt x="664307" y="298306"/>
                  </a:cubicBezTo>
                  <a:cubicBezTo>
                    <a:pt x="704268" y="288316"/>
                    <a:pt x="741262" y="267860"/>
                    <a:pt x="781538" y="259229"/>
                  </a:cubicBezTo>
                  <a:cubicBezTo>
                    <a:pt x="894916" y="234934"/>
                    <a:pt x="1208565" y="223766"/>
                    <a:pt x="1270000" y="220152"/>
                  </a:cubicBezTo>
                  <a:cubicBezTo>
                    <a:pt x="1322102" y="213639"/>
                    <a:pt x="1374646" y="210007"/>
                    <a:pt x="1426307" y="200614"/>
                  </a:cubicBezTo>
                  <a:cubicBezTo>
                    <a:pt x="1446570" y="196930"/>
                    <a:pt x="1468841" y="193942"/>
                    <a:pt x="1484923" y="181076"/>
                  </a:cubicBezTo>
                  <a:cubicBezTo>
                    <a:pt x="1545520" y="132599"/>
                    <a:pt x="1492868" y="105964"/>
                    <a:pt x="1582615" y="102922"/>
                  </a:cubicBezTo>
                  <a:cubicBezTo>
                    <a:pt x="1947182" y="90564"/>
                    <a:pt x="2312051" y="89896"/>
                    <a:pt x="2676769" y="83383"/>
                  </a:cubicBezTo>
                  <a:cubicBezTo>
                    <a:pt x="2926921" y="0"/>
                    <a:pt x="2714789" y="63845"/>
                    <a:pt x="3341076" y="63845"/>
                  </a:cubicBezTo>
                </a:path>
              </a:pathLst>
            </a:custGeom>
            <a:no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Freeform 11"/>
            <p:cNvSpPr/>
            <p:nvPr/>
          </p:nvSpPr>
          <p:spPr bwMode="auto">
            <a:xfrm>
              <a:off x="2872154" y="2441562"/>
              <a:ext cx="2214344" cy="758838"/>
            </a:xfrm>
            <a:custGeom>
              <a:avLst/>
              <a:gdLst>
                <a:gd name="connsiteX0" fmla="*/ 2207846 w 2214344"/>
                <a:gd name="connsiteY0" fmla="*/ 319209 h 758838"/>
                <a:gd name="connsiteX1" fmla="*/ 1719384 w 2214344"/>
                <a:gd name="connsiteY1" fmla="*/ 436440 h 758838"/>
                <a:gd name="connsiteX2" fmla="*/ 1289538 w 2214344"/>
                <a:gd name="connsiteY2" fmla="*/ 475517 h 758838"/>
                <a:gd name="connsiteX3" fmla="*/ 1230923 w 2214344"/>
                <a:gd name="connsiteY3" fmla="*/ 514594 h 758838"/>
                <a:gd name="connsiteX4" fmla="*/ 1055077 w 2214344"/>
                <a:gd name="connsiteY4" fmla="*/ 553671 h 758838"/>
                <a:gd name="connsiteX5" fmla="*/ 996461 w 2214344"/>
                <a:gd name="connsiteY5" fmla="*/ 592748 h 758838"/>
                <a:gd name="connsiteX6" fmla="*/ 801077 w 2214344"/>
                <a:gd name="connsiteY6" fmla="*/ 592748 h 758838"/>
                <a:gd name="connsiteX7" fmla="*/ 547077 w 2214344"/>
                <a:gd name="connsiteY7" fmla="*/ 651363 h 758838"/>
                <a:gd name="connsiteX8" fmla="*/ 371231 w 2214344"/>
                <a:gd name="connsiteY8" fmla="*/ 729517 h 758838"/>
                <a:gd name="connsiteX9" fmla="*/ 312615 w 2214344"/>
                <a:gd name="connsiteY9" fmla="*/ 749055 h 758838"/>
                <a:gd name="connsiteX10" fmla="*/ 19538 w 2214344"/>
                <a:gd name="connsiteY10" fmla="*/ 651363 h 758838"/>
                <a:gd name="connsiteX11" fmla="*/ 0 w 2214344"/>
                <a:gd name="connsiteY11" fmla="*/ 592748 h 758838"/>
                <a:gd name="connsiteX12" fmla="*/ 19538 w 2214344"/>
                <a:gd name="connsiteY12" fmla="*/ 514594 h 758838"/>
                <a:gd name="connsiteX13" fmla="*/ 78154 w 2214344"/>
                <a:gd name="connsiteY13" fmla="*/ 495055 h 758838"/>
                <a:gd name="connsiteX14" fmla="*/ 234461 w 2214344"/>
                <a:gd name="connsiteY14" fmla="*/ 455978 h 758838"/>
                <a:gd name="connsiteX15" fmla="*/ 273538 w 2214344"/>
                <a:gd name="connsiteY15" fmla="*/ 397363 h 758838"/>
                <a:gd name="connsiteX16" fmla="*/ 449384 w 2214344"/>
                <a:gd name="connsiteY16" fmla="*/ 377824 h 758838"/>
                <a:gd name="connsiteX17" fmla="*/ 527538 w 2214344"/>
                <a:gd name="connsiteY17" fmla="*/ 358286 h 758838"/>
                <a:gd name="connsiteX18" fmla="*/ 742461 w 2214344"/>
                <a:gd name="connsiteY18" fmla="*/ 338748 h 758838"/>
                <a:gd name="connsiteX19" fmla="*/ 1055077 w 2214344"/>
                <a:gd name="connsiteY19" fmla="*/ 299671 h 758838"/>
                <a:gd name="connsiteX20" fmla="*/ 1113692 w 2214344"/>
                <a:gd name="connsiteY20" fmla="*/ 280132 h 758838"/>
                <a:gd name="connsiteX21" fmla="*/ 1387231 w 2214344"/>
                <a:gd name="connsiteY21" fmla="*/ 241055 h 758838"/>
                <a:gd name="connsiteX22" fmla="*/ 2168769 w 2214344"/>
                <a:gd name="connsiteY22" fmla="*/ 397363 h 758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14344" h="758838">
                  <a:moveTo>
                    <a:pt x="2207846" y="319209"/>
                  </a:moveTo>
                  <a:cubicBezTo>
                    <a:pt x="2045025" y="358286"/>
                    <a:pt x="1883577" y="403602"/>
                    <a:pt x="1719384" y="436440"/>
                  </a:cubicBezTo>
                  <a:cubicBezTo>
                    <a:pt x="1680333" y="444250"/>
                    <a:pt x="1308408" y="473944"/>
                    <a:pt x="1289538" y="475517"/>
                  </a:cubicBezTo>
                  <a:cubicBezTo>
                    <a:pt x="1270000" y="488543"/>
                    <a:pt x="1252507" y="505344"/>
                    <a:pt x="1230923" y="514594"/>
                  </a:cubicBezTo>
                  <a:cubicBezTo>
                    <a:pt x="1206784" y="524939"/>
                    <a:pt x="1072457" y="550195"/>
                    <a:pt x="1055077" y="553671"/>
                  </a:cubicBezTo>
                  <a:cubicBezTo>
                    <a:pt x="1035538" y="566697"/>
                    <a:pt x="1017464" y="582246"/>
                    <a:pt x="996461" y="592748"/>
                  </a:cubicBezTo>
                  <a:cubicBezTo>
                    <a:pt x="920681" y="630638"/>
                    <a:pt x="898925" y="606726"/>
                    <a:pt x="801077" y="592748"/>
                  </a:cubicBezTo>
                  <a:cubicBezTo>
                    <a:pt x="640157" y="646387"/>
                    <a:pt x="724623" y="625999"/>
                    <a:pt x="547077" y="651363"/>
                  </a:cubicBezTo>
                  <a:cubicBezTo>
                    <a:pt x="454190" y="713287"/>
                    <a:pt x="510736" y="683015"/>
                    <a:pt x="371231" y="729517"/>
                  </a:cubicBezTo>
                  <a:lnTo>
                    <a:pt x="312615" y="749055"/>
                  </a:lnTo>
                  <a:cubicBezTo>
                    <a:pt x="174173" y="725981"/>
                    <a:pt x="91188" y="758838"/>
                    <a:pt x="19538" y="651363"/>
                  </a:cubicBezTo>
                  <a:cubicBezTo>
                    <a:pt x="8114" y="634227"/>
                    <a:pt x="6513" y="612286"/>
                    <a:pt x="0" y="592748"/>
                  </a:cubicBezTo>
                  <a:cubicBezTo>
                    <a:pt x="6513" y="566697"/>
                    <a:pt x="2763" y="535563"/>
                    <a:pt x="19538" y="514594"/>
                  </a:cubicBezTo>
                  <a:cubicBezTo>
                    <a:pt x="32404" y="498512"/>
                    <a:pt x="58173" y="500050"/>
                    <a:pt x="78154" y="495055"/>
                  </a:cubicBezTo>
                  <a:lnTo>
                    <a:pt x="234461" y="455978"/>
                  </a:lnTo>
                  <a:cubicBezTo>
                    <a:pt x="247487" y="436440"/>
                    <a:pt x="251470" y="405388"/>
                    <a:pt x="273538" y="397363"/>
                  </a:cubicBezTo>
                  <a:cubicBezTo>
                    <a:pt x="328963" y="377208"/>
                    <a:pt x="391094" y="386792"/>
                    <a:pt x="449384" y="377824"/>
                  </a:cubicBezTo>
                  <a:cubicBezTo>
                    <a:pt x="475925" y="373741"/>
                    <a:pt x="500920" y="361835"/>
                    <a:pt x="527538" y="358286"/>
                  </a:cubicBezTo>
                  <a:cubicBezTo>
                    <a:pt x="598843" y="348779"/>
                    <a:pt x="670820" y="345261"/>
                    <a:pt x="742461" y="338748"/>
                  </a:cubicBezTo>
                  <a:cubicBezTo>
                    <a:pt x="897002" y="287233"/>
                    <a:pt x="717187" y="341907"/>
                    <a:pt x="1055077" y="299671"/>
                  </a:cubicBezTo>
                  <a:cubicBezTo>
                    <a:pt x="1075513" y="297116"/>
                    <a:pt x="1093410" y="283711"/>
                    <a:pt x="1113692" y="280132"/>
                  </a:cubicBezTo>
                  <a:cubicBezTo>
                    <a:pt x="1204396" y="264125"/>
                    <a:pt x="1387231" y="241055"/>
                    <a:pt x="1387231" y="241055"/>
                  </a:cubicBezTo>
                  <a:cubicBezTo>
                    <a:pt x="2214344" y="261733"/>
                    <a:pt x="2168769" y="0"/>
                    <a:pt x="2168769" y="397363"/>
                  </a:cubicBezTo>
                </a:path>
              </a:pathLst>
            </a:cu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Freeform 12"/>
            <p:cNvSpPr/>
            <p:nvPr/>
          </p:nvSpPr>
          <p:spPr bwMode="auto">
            <a:xfrm>
              <a:off x="2794000" y="3350619"/>
              <a:ext cx="417957" cy="263996"/>
            </a:xfrm>
            <a:custGeom>
              <a:avLst/>
              <a:gdLst>
                <a:gd name="connsiteX0" fmla="*/ 332154 w 417957"/>
                <a:gd name="connsiteY0" fmla="*/ 9996 h 263996"/>
                <a:gd name="connsiteX1" fmla="*/ 214923 w 417957"/>
                <a:gd name="connsiteY1" fmla="*/ 49073 h 263996"/>
                <a:gd name="connsiteX2" fmla="*/ 156308 w 417957"/>
                <a:gd name="connsiteY2" fmla="*/ 68612 h 263996"/>
                <a:gd name="connsiteX3" fmla="*/ 19538 w 417957"/>
                <a:gd name="connsiteY3" fmla="*/ 68612 h 263996"/>
                <a:gd name="connsiteX4" fmla="*/ 0 w 417957"/>
                <a:gd name="connsiteY4" fmla="*/ 127227 h 263996"/>
                <a:gd name="connsiteX5" fmla="*/ 58615 w 417957"/>
                <a:gd name="connsiteY5" fmla="*/ 244458 h 263996"/>
                <a:gd name="connsiteX6" fmla="*/ 117231 w 417957"/>
                <a:gd name="connsiteY6" fmla="*/ 263996 h 263996"/>
                <a:gd name="connsiteX7" fmla="*/ 293077 w 417957"/>
                <a:gd name="connsiteY7" fmla="*/ 205381 h 263996"/>
                <a:gd name="connsiteX8" fmla="*/ 351692 w 417957"/>
                <a:gd name="connsiteY8" fmla="*/ 185843 h 263996"/>
                <a:gd name="connsiteX9" fmla="*/ 410308 w 417957"/>
                <a:gd name="connsiteY9" fmla="*/ 146766 h 263996"/>
                <a:gd name="connsiteX10" fmla="*/ 390769 w 417957"/>
                <a:gd name="connsiteY10" fmla="*/ 88150 h 263996"/>
                <a:gd name="connsiteX11" fmla="*/ 273538 w 417957"/>
                <a:gd name="connsiteY11" fmla="*/ 29535 h 26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7957" h="263996">
                  <a:moveTo>
                    <a:pt x="332154" y="9996"/>
                  </a:moveTo>
                  <a:lnTo>
                    <a:pt x="214923" y="49073"/>
                  </a:lnTo>
                  <a:lnTo>
                    <a:pt x="156308" y="68612"/>
                  </a:lnTo>
                  <a:cubicBezTo>
                    <a:pt x="108743" y="52757"/>
                    <a:pt x="70049" y="28203"/>
                    <a:pt x="19538" y="68612"/>
                  </a:cubicBezTo>
                  <a:cubicBezTo>
                    <a:pt x="3456" y="81478"/>
                    <a:pt x="6513" y="107689"/>
                    <a:pt x="0" y="127227"/>
                  </a:cubicBezTo>
                  <a:cubicBezTo>
                    <a:pt x="12871" y="165841"/>
                    <a:pt x="24181" y="216912"/>
                    <a:pt x="58615" y="244458"/>
                  </a:cubicBezTo>
                  <a:cubicBezTo>
                    <a:pt x="74697" y="257324"/>
                    <a:pt x="97692" y="257483"/>
                    <a:pt x="117231" y="263996"/>
                  </a:cubicBezTo>
                  <a:lnTo>
                    <a:pt x="293077" y="205381"/>
                  </a:lnTo>
                  <a:lnTo>
                    <a:pt x="351692" y="185843"/>
                  </a:lnTo>
                  <a:cubicBezTo>
                    <a:pt x="371231" y="172817"/>
                    <a:pt x="401587" y="168569"/>
                    <a:pt x="410308" y="146766"/>
                  </a:cubicBezTo>
                  <a:cubicBezTo>
                    <a:pt x="417957" y="127643"/>
                    <a:pt x="407528" y="100121"/>
                    <a:pt x="390769" y="88150"/>
                  </a:cubicBezTo>
                  <a:cubicBezTo>
                    <a:pt x="267360" y="0"/>
                    <a:pt x="273538" y="97697"/>
                    <a:pt x="273538" y="29535"/>
                  </a:cubicBezTo>
                </a:path>
              </a:pathLst>
            </a:cu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10" name="TextBox 9"/>
          <p:cNvSpPr txBox="1"/>
          <p:nvPr/>
        </p:nvSpPr>
        <p:spPr>
          <a:xfrm>
            <a:off x="7086600" y="5382161"/>
            <a:ext cx="1828800" cy="1323439"/>
          </a:xfrm>
          <a:prstGeom prst="rect">
            <a:avLst/>
          </a:prstGeom>
          <a:noFill/>
          <a:ln>
            <a:solidFill>
              <a:srgbClr val="FF0000"/>
            </a:solidFill>
          </a:ln>
        </p:spPr>
        <p:txBody>
          <a:bodyPr wrap="square" rtlCol="0">
            <a:spAutoFit/>
          </a:bodyPr>
          <a:lstStyle/>
          <a:p>
            <a:r>
              <a:rPr lang="en-US" sz="1600" smtClean="0">
                <a:solidFill>
                  <a:srgbClr val="FF0000"/>
                </a:solidFill>
              </a:rPr>
              <a:t>Both techniques</a:t>
            </a:r>
          </a:p>
          <a:p>
            <a:r>
              <a:rPr lang="en-US" sz="1600" smtClean="0">
                <a:solidFill>
                  <a:srgbClr val="FF0000"/>
                </a:solidFill>
              </a:rPr>
              <a:t>perform essentially </a:t>
            </a:r>
            <a:r>
              <a:rPr lang="en-US" sz="1600" b="1" smtClean="0">
                <a:solidFill>
                  <a:srgbClr val="FF0000"/>
                </a:solidFill>
              </a:rPr>
              <a:t>optimally</a:t>
            </a:r>
            <a:r>
              <a:rPr lang="en-US" sz="1600" smtClean="0">
                <a:solidFill>
                  <a:srgbClr val="FF0000"/>
                </a:solidFill>
              </a:rPr>
              <a:t> with balanced classes</a:t>
            </a:r>
            <a:endParaRPr lang="en-US" sz="1600">
              <a:solidFill>
                <a:srgbClr val="FF0000"/>
              </a:solidFill>
            </a:endParaRP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Slide Number Placeholder 5"/>
          <p:cNvSpPr>
            <a:spLocks noGrp="1"/>
          </p:cNvSpPr>
          <p:nvPr>
            <p:ph type="sldNum" sz="quarter" idx="12"/>
          </p:nvPr>
        </p:nvSpPr>
        <p:spPr>
          <a:noFill/>
        </p:spPr>
        <p:txBody>
          <a:bodyPr/>
          <a:lstStyle/>
          <a:p>
            <a:fld id="{4440E2CB-CC78-084D-98E1-6AF23209FB74}" type="slidenum">
              <a:rPr lang="en-US"/>
              <a:pPr/>
              <a:t>63</a:t>
            </a:fld>
            <a:endParaRPr lang="en-US"/>
          </a:p>
        </p:txBody>
      </p:sp>
      <p:sp>
        <p:nvSpPr>
          <p:cNvPr id="93188" name="AutoShape 2"/>
          <p:cNvSpPr>
            <a:spLocks noGrp="1" noChangeArrowheads="1"/>
          </p:cNvSpPr>
          <p:nvPr>
            <p:ph type="title"/>
          </p:nvPr>
        </p:nvSpPr>
        <p:spPr>
          <a:xfrm>
            <a:off x="762000" y="457200"/>
            <a:ext cx="7924800" cy="1143000"/>
          </a:xfrm>
          <a:solidFill>
            <a:srgbClr val="FFFFFF"/>
          </a:solidFill>
        </p:spPr>
        <p:txBody>
          <a:bodyPr/>
          <a:lstStyle/>
          <a:p>
            <a:pPr eaLnBrk="1" hangingPunct="1"/>
            <a:r>
              <a:rPr lang="en-US" sz="2800">
                <a:ea typeface="ＭＳ Ｐゴシック" pitchFamily="-107" charset="-128"/>
                <a:cs typeface="ＭＳ Ｐゴシック" pitchFamily="-107" charset="-128"/>
              </a:rPr>
              <a:t>Yet another strategy</a:t>
            </a:r>
            <a:r>
              <a:rPr lang="en-US" sz="3200">
                <a:ea typeface="ＭＳ Ｐゴシック" pitchFamily="-107" charset="-128"/>
                <a:cs typeface="ＭＳ Ｐゴシック" pitchFamily="-107" charset="-128"/>
              </a:rPr>
              <a:t>:</a:t>
            </a:r>
            <a:br>
              <a:rPr lang="en-US" sz="3200">
                <a:ea typeface="ＭＳ Ｐゴシック" pitchFamily="-107" charset="-128"/>
                <a:cs typeface="ＭＳ Ｐゴシック" pitchFamily="-107" charset="-128"/>
              </a:rPr>
            </a:br>
            <a:r>
              <a:rPr lang="en-US" sz="3200">
                <a:ea typeface="ＭＳ Ｐゴシック" pitchFamily="-107" charset="-128"/>
                <a:cs typeface="ＭＳ Ｐゴシック" pitchFamily="-107" charset="-128"/>
              </a:rPr>
              <a:t>Label &amp; Model Uncertainty (LMU)</a:t>
            </a:r>
          </a:p>
        </p:txBody>
      </p:sp>
      <p:sp>
        <p:nvSpPr>
          <p:cNvPr id="93189" name="Rectangle 3"/>
          <p:cNvSpPr>
            <a:spLocks noGrp="1" noChangeArrowheads="1"/>
          </p:cNvSpPr>
          <p:nvPr>
            <p:ph type="body" idx="1"/>
          </p:nvPr>
        </p:nvSpPr>
        <p:spPr/>
        <p:txBody>
          <a:bodyPr/>
          <a:lstStyle/>
          <a:p>
            <a:pPr eaLnBrk="1" hangingPunct="1"/>
            <a:r>
              <a:rPr lang="en-US">
                <a:ea typeface="ＭＳ Ｐゴシック" pitchFamily="-107" charset="-128"/>
                <a:cs typeface="ＭＳ Ｐゴシック" pitchFamily="-107" charset="-128"/>
              </a:rPr>
              <a:t>Label and model uncertainty (LMU): avoid examples where either strategy is certain</a:t>
            </a:r>
          </a:p>
        </p:txBody>
      </p:sp>
      <p:sp>
        <p:nvSpPr>
          <p:cNvPr id="93190" name="Rectangle 4"/>
          <p:cNvSpPr>
            <a:spLocks noChangeArrowheads="1"/>
          </p:cNvSpPr>
          <p:nvPr/>
        </p:nvSpPr>
        <p:spPr bwMode="auto">
          <a:xfrm>
            <a:off x="0" y="3262313"/>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93191" name="Rectangle 6"/>
          <p:cNvSpPr>
            <a:spLocks noChangeArrowheads="1"/>
          </p:cNvSpPr>
          <p:nvPr/>
        </p:nvSpPr>
        <p:spPr bwMode="auto">
          <a:xfrm>
            <a:off x="0" y="3328988"/>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graphicFrame>
        <p:nvGraphicFramePr>
          <p:cNvPr id="93186" name="Object 7"/>
          <p:cNvGraphicFramePr>
            <a:graphicFrameLocks noChangeAspect="1"/>
          </p:cNvGraphicFramePr>
          <p:nvPr/>
        </p:nvGraphicFramePr>
        <p:xfrm>
          <a:off x="2687638" y="3857625"/>
          <a:ext cx="3455987" cy="647700"/>
        </p:xfrm>
        <a:graphic>
          <a:graphicData uri="http://schemas.openxmlformats.org/presentationml/2006/ole">
            <p:oleObj spid="_x0000_s171010" name="Equation" r:id="rId4" imgW="1244060" imgH="266584" progId="Equation.3">
              <p:embed/>
            </p:oleObj>
          </a:graphicData>
        </a:graphic>
      </p:graphicFrame>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5"/>
          <p:cNvSpPr>
            <a:spLocks noGrp="1"/>
          </p:cNvSpPr>
          <p:nvPr>
            <p:ph type="sldNum" sz="quarter" idx="12"/>
          </p:nvPr>
        </p:nvSpPr>
        <p:spPr>
          <a:noFill/>
        </p:spPr>
        <p:txBody>
          <a:bodyPr/>
          <a:lstStyle/>
          <a:p>
            <a:fld id="{AA523220-F48A-DF4C-96D0-1E8BFADCC943}" type="slidenum">
              <a:rPr lang="en-US"/>
              <a:pPr/>
              <a:t>64</a:t>
            </a:fld>
            <a:endParaRPr lang="en-US"/>
          </a:p>
        </p:txBody>
      </p:sp>
      <p:sp>
        <p:nvSpPr>
          <p:cNvPr id="91139" name="AutoShape 2"/>
          <p:cNvSpPr>
            <a:spLocks noGrp="1" noChangeArrowheads="1"/>
          </p:cNvSpPr>
          <p:nvPr>
            <p:ph type="title"/>
          </p:nvPr>
        </p:nvSpPr>
        <p:spPr>
          <a:xfrm>
            <a:off x="762000" y="381000"/>
            <a:ext cx="7924800" cy="1143000"/>
          </a:xfrm>
          <a:solidFill>
            <a:srgbClr val="FFFFFF"/>
          </a:solidFill>
        </p:spPr>
        <p:txBody>
          <a:bodyPr/>
          <a:lstStyle/>
          <a:p>
            <a:pPr eaLnBrk="1" hangingPunct="1"/>
            <a:r>
              <a:rPr lang="en-US" sz="2800">
                <a:ea typeface="ＭＳ Ｐゴシック" pitchFamily="-107" charset="-128"/>
                <a:cs typeface="ＭＳ Ｐゴシック" pitchFamily="-107" charset="-128"/>
              </a:rPr>
              <a:t>Another strategy</a:t>
            </a:r>
            <a:r>
              <a:rPr lang="en-US" sz="3200">
                <a:ea typeface="ＭＳ Ｐゴシック" pitchFamily="-107" charset="-128"/>
                <a:cs typeface="ＭＳ Ｐゴシック" pitchFamily="-107" charset="-128"/>
              </a:rPr>
              <a:t>:</a:t>
            </a:r>
            <a:br>
              <a:rPr lang="en-US" sz="3200">
                <a:ea typeface="ＭＳ Ｐゴシック" pitchFamily="-107" charset="-128"/>
                <a:cs typeface="ＭＳ Ｐゴシック" pitchFamily="-107" charset="-128"/>
              </a:rPr>
            </a:br>
            <a:r>
              <a:rPr lang="en-US">
                <a:ea typeface="ＭＳ Ｐゴシック" pitchFamily="-107" charset="-128"/>
                <a:cs typeface="ＭＳ Ｐゴシック" pitchFamily="-107" charset="-128"/>
              </a:rPr>
              <a:t>Model Uncertainty (MU)</a:t>
            </a:r>
            <a:endParaRPr lang="en-US" baseline="-25000">
              <a:ea typeface="ＭＳ Ｐゴシック" pitchFamily="-107" charset="-128"/>
              <a:cs typeface="ＭＳ Ｐゴシック" pitchFamily="-107" charset="-128"/>
            </a:endParaRPr>
          </a:p>
        </p:txBody>
      </p:sp>
      <p:sp>
        <p:nvSpPr>
          <p:cNvPr id="91140" name="Rectangle 3"/>
          <p:cNvSpPr>
            <a:spLocks noGrp="1" noChangeArrowheads="1"/>
          </p:cNvSpPr>
          <p:nvPr>
            <p:ph type="body" idx="1"/>
          </p:nvPr>
        </p:nvSpPr>
        <p:spPr>
          <a:xfrm>
            <a:off x="857250" y="1981200"/>
            <a:ext cx="5946775" cy="4572000"/>
          </a:xfrm>
        </p:spPr>
        <p:txBody>
          <a:bodyPr/>
          <a:lstStyle/>
          <a:p>
            <a:pPr eaLnBrk="1" hangingPunct="1">
              <a:spcBef>
                <a:spcPct val="40000"/>
              </a:spcBef>
            </a:pPr>
            <a:r>
              <a:rPr lang="en-US" sz="2400">
                <a:ea typeface="ＭＳ Ｐゴシック" pitchFamily="-107" charset="-128"/>
                <a:cs typeface="ＭＳ Ｐゴシック" pitchFamily="-107" charset="-128"/>
              </a:rPr>
              <a:t>Learning</a:t>
            </a:r>
            <a:r>
              <a:rPr lang="en-US" sz="2400" smtClean="0">
                <a:ea typeface="ＭＳ Ｐゴシック" pitchFamily="-107" charset="-128"/>
                <a:cs typeface="ＭＳ Ｐゴシック" pitchFamily="-107" charset="-128"/>
              </a:rPr>
              <a:t> models </a:t>
            </a:r>
            <a:r>
              <a:rPr lang="en-US" sz="2400">
                <a:ea typeface="ＭＳ Ｐゴシック" pitchFamily="-107" charset="-128"/>
                <a:cs typeface="ＭＳ Ｐゴシック" pitchFamily="-107" charset="-128"/>
              </a:rPr>
              <a:t>of the data provides an alternative source of information about label </a:t>
            </a:r>
            <a:r>
              <a:rPr lang="en-US" sz="2400" smtClean="0">
                <a:ea typeface="ＭＳ Ｐゴシック" pitchFamily="-107" charset="-128"/>
                <a:cs typeface="ＭＳ Ｐゴシック" pitchFamily="-107" charset="-128"/>
              </a:rPr>
              <a:t>certainty</a:t>
            </a:r>
          </a:p>
          <a:p>
            <a:pPr eaLnBrk="1" hangingPunct="1">
              <a:spcBef>
                <a:spcPct val="40000"/>
              </a:spcBef>
            </a:pPr>
            <a:endParaRPr lang="en-US" sz="2400" b="1" u="sng" smtClean="0">
              <a:solidFill>
                <a:srgbClr val="C00000"/>
              </a:solidFill>
              <a:ea typeface="ＭＳ Ｐゴシック" pitchFamily="-107" charset="-128"/>
              <a:cs typeface="ＭＳ Ｐゴシック" pitchFamily="-107" charset="-128"/>
            </a:endParaRPr>
          </a:p>
          <a:p>
            <a:pPr eaLnBrk="1" hangingPunct="1">
              <a:spcBef>
                <a:spcPct val="40000"/>
              </a:spcBef>
            </a:pPr>
            <a:r>
              <a:rPr lang="en-US" sz="2400" b="1" u="sng" smtClean="0">
                <a:solidFill>
                  <a:srgbClr val="C00000"/>
                </a:solidFill>
                <a:ea typeface="ＭＳ Ｐゴシック" pitchFamily="-107" charset="-128"/>
                <a:cs typeface="ＭＳ Ｐゴシック" pitchFamily="-107" charset="-128"/>
              </a:rPr>
              <a:t>Model </a:t>
            </a:r>
            <a:r>
              <a:rPr lang="en-US" sz="2400" b="1" u="sng">
                <a:solidFill>
                  <a:srgbClr val="C00000"/>
                </a:solidFill>
                <a:ea typeface="ＭＳ Ｐゴシック" pitchFamily="-107" charset="-128"/>
                <a:cs typeface="ＭＳ Ｐゴシック" pitchFamily="-107" charset="-128"/>
              </a:rPr>
              <a:t>uncertainty</a:t>
            </a:r>
            <a:r>
              <a:rPr lang="en-US" sz="2400">
                <a:solidFill>
                  <a:srgbClr val="FF0000"/>
                </a:solidFill>
                <a:ea typeface="ＭＳ Ｐゴシック" pitchFamily="-107" charset="-128"/>
                <a:cs typeface="ＭＳ Ｐゴシック" pitchFamily="-107" charset="-128"/>
              </a:rPr>
              <a:t>: </a:t>
            </a:r>
            <a:r>
              <a:rPr lang="en-US" sz="2400">
                <a:ea typeface="ＭＳ Ｐゴシック" pitchFamily="-107" charset="-128"/>
                <a:cs typeface="ＭＳ Ｐゴシック" pitchFamily="-107" charset="-128"/>
              </a:rPr>
              <a:t>get more labels for instances that cause model uncertainty</a:t>
            </a:r>
          </a:p>
          <a:p>
            <a:pPr eaLnBrk="1" hangingPunct="1">
              <a:spcBef>
                <a:spcPct val="40000"/>
              </a:spcBef>
            </a:pPr>
            <a:r>
              <a:rPr lang="en-US" sz="2400">
                <a:ea typeface="ＭＳ Ｐゴシック" pitchFamily="-107" charset="-128"/>
                <a:cs typeface="ＭＳ Ｐゴシック" pitchFamily="-107" charset="-128"/>
              </a:rPr>
              <a:t>Intuition?</a:t>
            </a:r>
          </a:p>
          <a:p>
            <a:pPr lvl="1" eaLnBrk="1" hangingPunct="1">
              <a:spcBef>
                <a:spcPct val="40000"/>
              </a:spcBef>
            </a:pPr>
            <a:r>
              <a:rPr lang="en-US" sz="2000" b="1">
                <a:solidFill>
                  <a:srgbClr val="C00000"/>
                </a:solidFill>
              </a:rPr>
              <a:t>for modeling</a:t>
            </a:r>
            <a:r>
              <a:rPr lang="en-US" sz="2000">
                <a:solidFill>
                  <a:srgbClr val="FF0000"/>
                </a:solidFill>
              </a:rPr>
              <a:t>: </a:t>
            </a:r>
            <a:r>
              <a:rPr lang="en-US" sz="2000"/>
              <a:t>why improve training data quality if model already is certain there?</a:t>
            </a:r>
          </a:p>
          <a:p>
            <a:pPr lvl="1" eaLnBrk="1" hangingPunct="1">
              <a:spcBef>
                <a:spcPct val="40000"/>
              </a:spcBef>
            </a:pPr>
            <a:r>
              <a:rPr lang="en-US" sz="2000" b="1">
                <a:solidFill>
                  <a:srgbClr val="C00000"/>
                </a:solidFill>
              </a:rPr>
              <a:t>for data quality</a:t>
            </a:r>
            <a:r>
              <a:rPr lang="en-US" sz="2000">
                <a:solidFill>
                  <a:srgbClr val="FF0000"/>
                </a:solidFill>
              </a:rPr>
              <a:t>, </a:t>
            </a:r>
            <a:r>
              <a:rPr lang="en-US" sz="2000"/>
              <a:t>low-certainty “regions” may be due to incorrect labeling of corresponding instances</a:t>
            </a:r>
          </a:p>
        </p:txBody>
      </p:sp>
      <p:sp>
        <p:nvSpPr>
          <p:cNvPr id="91141" name="Rectangle 4"/>
          <p:cNvSpPr>
            <a:spLocks noChangeArrowheads="1"/>
          </p:cNvSpPr>
          <p:nvPr/>
        </p:nvSpPr>
        <p:spPr bwMode="auto">
          <a:xfrm>
            <a:off x="0" y="3262313"/>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91142" name="Rectangle 6"/>
          <p:cNvSpPr>
            <a:spLocks noChangeArrowheads="1"/>
          </p:cNvSpPr>
          <p:nvPr/>
        </p:nvSpPr>
        <p:spPr bwMode="auto">
          <a:xfrm>
            <a:off x="0" y="3175000"/>
            <a:ext cx="184150" cy="366713"/>
          </a:xfrm>
          <a:prstGeom prst="rect">
            <a:avLst/>
          </a:prstGeom>
          <a:noFill/>
          <a:ln w="9525">
            <a:noFill/>
            <a:miter lim="800000"/>
            <a:headEnd/>
            <a:tailEnd/>
          </a:ln>
        </p:spPr>
        <p:txBody>
          <a:bodyPr wrap="none" anchor="ctr">
            <a:prstTxWarp prst="textNoShape">
              <a:avLst/>
            </a:prstTxWarp>
            <a:spAutoFit/>
          </a:bodyPr>
          <a:lstStyle/>
          <a:p>
            <a:endParaRPr lang="en-US"/>
          </a:p>
        </p:txBody>
      </p:sp>
      <p:grpSp>
        <p:nvGrpSpPr>
          <p:cNvPr id="2" name="Group 190"/>
          <p:cNvGrpSpPr>
            <a:grpSpLocks/>
          </p:cNvGrpSpPr>
          <p:nvPr/>
        </p:nvGrpSpPr>
        <p:grpSpPr bwMode="auto">
          <a:xfrm>
            <a:off x="7308850" y="3933825"/>
            <a:ext cx="1485900" cy="1371600"/>
            <a:chOff x="7477" y="3191"/>
            <a:chExt cx="1950" cy="1852"/>
          </a:xfrm>
        </p:grpSpPr>
        <p:sp>
          <p:nvSpPr>
            <p:cNvPr id="91166" name="AutoShape 191"/>
            <p:cNvSpPr>
              <a:spLocks noChangeArrowheads="1"/>
            </p:cNvSpPr>
            <p:nvPr/>
          </p:nvSpPr>
          <p:spPr bwMode="auto">
            <a:xfrm>
              <a:off x="7477" y="3191"/>
              <a:ext cx="1950" cy="18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8 w 21600"/>
                <a:gd name="T25" fmla="*/ 3161 h 21600"/>
                <a:gd name="T26" fmla="*/ 18432 w 21600"/>
                <a:gd name="T27" fmla="*/ 1843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FF"/>
            </a:solidFill>
            <a:ln w="9525">
              <a:solidFill>
                <a:srgbClr val="000000"/>
              </a:solidFill>
              <a:round/>
              <a:headEnd/>
              <a:tailEnd/>
            </a:ln>
          </p:spPr>
          <p:txBody>
            <a:bodyPr>
              <a:prstTxWarp prst="textNoShape">
                <a:avLst/>
              </a:prstTxWarp>
            </a:bodyPr>
            <a:lstStyle/>
            <a:p>
              <a:pPr eaLnBrk="1" hangingPunct="1"/>
              <a:endParaRPr lang="en-US" sz="7200"/>
            </a:p>
          </p:txBody>
        </p:sp>
        <p:sp>
          <p:nvSpPr>
            <p:cNvPr id="91167" name="Text Box 192"/>
            <p:cNvSpPr txBox="1">
              <a:spLocks noChangeArrowheads="1"/>
            </p:cNvSpPr>
            <p:nvPr/>
          </p:nvSpPr>
          <p:spPr bwMode="auto">
            <a:xfrm>
              <a:off x="8077" y="4580"/>
              <a:ext cx="900" cy="308"/>
            </a:xfrm>
            <a:prstGeom prst="rect">
              <a:avLst/>
            </a:prstGeom>
            <a:solidFill>
              <a:srgbClr val="FFFFFF"/>
            </a:solidFill>
            <a:ln w="9525">
              <a:noFill/>
              <a:miter lim="800000"/>
              <a:headEnd/>
              <a:tailEnd/>
            </a:ln>
          </p:spPr>
          <p:txBody>
            <a:bodyPr>
              <a:prstTxWarp prst="textNoShape">
                <a:avLst/>
              </a:prstTxWarp>
            </a:bodyPr>
            <a:lstStyle/>
            <a:p>
              <a:r>
                <a:rPr lang="en-US" sz="1200">
                  <a:latin typeface="Times New Roman" pitchFamily="-107" charset="0"/>
                </a:rPr>
                <a:t>Models</a:t>
              </a:r>
              <a:endParaRPr lang="en-US"/>
            </a:p>
          </p:txBody>
        </p:sp>
        <p:sp>
          <p:nvSpPr>
            <p:cNvPr id="91168" name="Text Box 193"/>
            <p:cNvSpPr txBox="1">
              <a:spLocks noChangeArrowheads="1"/>
            </p:cNvSpPr>
            <p:nvPr/>
          </p:nvSpPr>
          <p:spPr bwMode="auto">
            <a:xfrm>
              <a:off x="7927" y="3191"/>
              <a:ext cx="1050" cy="463"/>
            </a:xfrm>
            <a:prstGeom prst="rect">
              <a:avLst/>
            </a:prstGeom>
            <a:noFill/>
            <a:ln w="9525">
              <a:noFill/>
              <a:miter lim="800000"/>
              <a:headEnd/>
              <a:tailEnd/>
            </a:ln>
          </p:spPr>
          <p:txBody>
            <a:bodyPr>
              <a:prstTxWarp prst="textNoShape">
                <a:avLst/>
              </a:prstTxWarp>
            </a:bodyPr>
            <a:lstStyle/>
            <a:p>
              <a:r>
                <a:rPr lang="en-US" sz="1200">
                  <a:latin typeface="Times New Roman" pitchFamily="-107" charset="0"/>
                </a:rPr>
                <a:t>Examples</a:t>
              </a:r>
              <a:endParaRPr lang="en-US"/>
            </a:p>
          </p:txBody>
        </p:sp>
        <p:sp>
          <p:nvSpPr>
            <p:cNvPr id="91169" name="AutoShape 194"/>
            <p:cNvSpPr>
              <a:spLocks noChangeArrowheads="1"/>
            </p:cNvSpPr>
            <p:nvPr/>
          </p:nvSpPr>
          <p:spPr bwMode="auto">
            <a:xfrm>
              <a:off x="8977" y="3654"/>
              <a:ext cx="300" cy="1080"/>
            </a:xfrm>
            <a:prstGeom prst="curvedLeftArrow">
              <a:avLst>
                <a:gd name="adj1" fmla="val 72000"/>
                <a:gd name="adj2" fmla="val 144000"/>
                <a:gd name="adj3" fmla="val 41667"/>
              </a:avLst>
            </a:prstGeom>
            <a:solidFill>
              <a:srgbClr val="FFFFFF"/>
            </a:solidFill>
            <a:ln w="9525">
              <a:solidFill>
                <a:srgbClr val="000000"/>
              </a:solidFill>
              <a:miter lim="800000"/>
              <a:headEnd/>
              <a:tailEnd/>
            </a:ln>
          </p:spPr>
          <p:txBody>
            <a:bodyPr>
              <a:prstTxWarp prst="textNoShape">
                <a:avLst/>
              </a:prstTxWarp>
            </a:bodyPr>
            <a:lstStyle/>
            <a:p>
              <a:pPr eaLnBrk="1" hangingPunct="1"/>
              <a:endParaRPr lang="en-US" sz="7200"/>
            </a:p>
          </p:txBody>
        </p:sp>
        <p:sp>
          <p:nvSpPr>
            <p:cNvPr id="91170" name="AutoShape 195"/>
            <p:cNvSpPr>
              <a:spLocks noChangeArrowheads="1"/>
            </p:cNvSpPr>
            <p:nvPr/>
          </p:nvSpPr>
          <p:spPr bwMode="auto">
            <a:xfrm rot="9643499" flipH="1">
              <a:off x="7622" y="3631"/>
              <a:ext cx="301" cy="1127"/>
            </a:xfrm>
            <a:prstGeom prst="curvedRightArrow">
              <a:avLst>
                <a:gd name="adj1" fmla="val 74884"/>
                <a:gd name="adj2" fmla="val 149767"/>
                <a:gd name="adj3" fmla="val 33333"/>
              </a:avLst>
            </a:prstGeom>
            <a:solidFill>
              <a:srgbClr val="FFFFFF"/>
            </a:solidFill>
            <a:ln w="9525">
              <a:solidFill>
                <a:srgbClr val="000000"/>
              </a:solidFill>
              <a:miter lim="800000"/>
              <a:headEnd/>
              <a:tailEnd/>
            </a:ln>
          </p:spPr>
          <p:txBody>
            <a:bodyPr rot="10800000">
              <a:prstTxWarp prst="textNoShape">
                <a:avLst/>
              </a:prstTxWarp>
            </a:bodyPr>
            <a:lstStyle/>
            <a:p>
              <a:pPr eaLnBrk="1" hangingPunct="1"/>
              <a:endParaRPr lang="en-US" sz="7200"/>
            </a:p>
          </p:txBody>
        </p:sp>
      </p:grpSp>
      <p:sp>
        <p:nvSpPr>
          <p:cNvPr id="91144" name="Text Box 42"/>
          <p:cNvSpPr txBox="1">
            <a:spLocks noChangeArrowheads="1"/>
          </p:cNvSpPr>
          <p:nvPr/>
        </p:nvSpPr>
        <p:spPr bwMode="auto">
          <a:xfrm>
            <a:off x="6912768" y="5229200"/>
            <a:ext cx="2267744" cy="369332"/>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a:solidFill>
                  <a:srgbClr val="C00000"/>
                </a:solidFill>
              </a:rPr>
              <a:t>Self-healing </a:t>
            </a:r>
            <a:r>
              <a:rPr lang="en-US" smtClean="0">
                <a:solidFill>
                  <a:srgbClr val="C00000"/>
                </a:solidFill>
              </a:rPr>
              <a:t>process </a:t>
            </a:r>
            <a:endParaRPr lang="en-US">
              <a:solidFill>
                <a:srgbClr val="C00000"/>
              </a:solidFill>
            </a:endParaRPr>
          </a:p>
        </p:txBody>
      </p:sp>
      <p:sp>
        <p:nvSpPr>
          <p:cNvPr id="91145" name="TextBox 8"/>
          <p:cNvSpPr txBox="1">
            <a:spLocks noChangeArrowheads="1"/>
          </p:cNvSpPr>
          <p:nvPr/>
        </p:nvSpPr>
        <p:spPr bwMode="auto">
          <a:xfrm>
            <a:off x="6938963" y="588963"/>
            <a:ext cx="500062" cy="646112"/>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91146" name="TextBox 9"/>
          <p:cNvSpPr txBox="1">
            <a:spLocks noChangeArrowheads="1"/>
          </p:cNvSpPr>
          <p:nvPr/>
        </p:nvSpPr>
        <p:spPr bwMode="auto">
          <a:xfrm>
            <a:off x="7091363" y="741363"/>
            <a:ext cx="500062" cy="646112"/>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91147" name="TextBox 10"/>
          <p:cNvSpPr txBox="1">
            <a:spLocks noChangeArrowheads="1"/>
          </p:cNvSpPr>
          <p:nvPr/>
        </p:nvSpPr>
        <p:spPr bwMode="auto">
          <a:xfrm>
            <a:off x="7243763" y="893763"/>
            <a:ext cx="500062" cy="646112"/>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91148" name="TextBox 11"/>
          <p:cNvSpPr txBox="1">
            <a:spLocks noChangeArrowheads="1"/>
          </p:cNvSpPr>
          <p:nvPr/>
        </p:nvSpPr>
        <p:spPr bwMode="auto">
          <a:xfrm>
            <a:off x="7396163" y="1046163"/>
            <a:ext cx="500062" cy="646112"/>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91149" name="TextBox 12"/>
          <p:cNvSpPr txBox="1">
            <a:spLocks noChangeArrowheads="1"/>
          </p:cNvSpPr>
          <p:nvPr/>
        </p:nvSpPr>
        <p:spPr bwMode="auto">
          <a:xfrm>
            <a:off x="6500813" y="231775"/>
            <a:ext cx="500062" cy="646113"/>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91150" name="TextBox 13"/>
          <p:cNvSpPr txBox="1">
            <a:spLocks noChangeArrowheads="1"/>
          </p:cNvSpPr>
          <p:nvPr/>
        </p:nvSpPr>
        <p:spPr bwMode="auto">
          <a:xfrm>
            <a:off x="6653213" y="384175"/>
            <a:ext cx="500062" cy="646113"/>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91151" name="TextBox 14"/>
          <p:cNvSpPr txBox="1">
            <a:spLocks noChangeArrowheads="1"/>
          </p:cNvSpPr>
          <p:nvPr/>
        </p:nvSpPr>
        <p:spPr bwMode="auto">
          <a:xfrm>
            <a:off x="7000875" y="76200"/>
            <a:ext cx="500063" cy="646113"/>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91152" name="TextBox 15"/>
          <p:cNvSpPr txBox="1">
            <a:spLocks noChangeArrowheads="1"/>
          </p:cNvSpPr>
          <p:nvPr/>
        </p:nvSpPr>
        <p:spPr bwMode="auto">
          <a:xfrm>
            <a:off x="7153275" y="228600"/>
            <a:ext cx="500063" cy="646113"/>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91153" name="TextBox 16"/>
          <p:cNvSpPr txBox="1">
            <a:spLocks noChangeArrowheads="1"/>
          </p:cNvSpPr>
          <p:nvPr/>
        </p:nvSpPr>
        <p:spPr bwMode="auto">
          <a:xfrm>
            <a:off x="7510463" y="374650"/>
            <a:ext cx="500062" cy="646113"/>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91154" name="TextBox 17"/>
          <p:cNvSpPr txBox="1">
            <a:spLocks noChangeArrowheads="1"/>
          </p:cNvSpPr>
          <p:nvPr/>
        </p:nvSpPr>
        <p:spPr bwMode="auto">
          <a:xfrm>
            <a:off x="7662863" y="527050"/>
            <a:ext cx="500062" cy="646113"/>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45" name="TextBox 44"/>
          <p:cNvSpPr txBox="1"/>
          <p:nvPr/>
        </p:nvSpPr>
        <p:spPr>
          <a:xfrm>
            <a:off x="8081963" y="160338"/>
            <a:ext cx="500062" cy="708025"/>
          </a:xfrm>
          <a:prstGeom prst="rect">
            <a:avLst/>
          </a:prstGeom>
          <a:noFill/>
        </p:spPr>
        <p:txBody>
          <a:bodyPr>
            <a:prstTxWarp prst="textNoShape">
              <a:avLst/>
            </a:prstTxWarp>
            <a:spAutoFit/>
          </a:bodyPr>
          <a:lstStyle/>
          <a:p>
            <a:r>
              <a:rPr lang="en-US" sz="2000" b="1">
                <a:solidFill>
                  <a:srgbClr val="5B985B"/>
                </a:solidFill>
              </a:rPr>
              <a:t>- - - -</a:t>
            </a:r>
          </a:p>
        </p:txBody>
      </p:sp>
      <p:sp>
        <p:nvSpPr>
          <p:cNvPr id="46" name="TextBox 45"/>
          <p:cNvSpPr txBox="1"/>
          <p:nvPr/>
        </p:nvSpPr>
        <p:spPr>
          <a:xfrm>
            <a:off x="8234363" y="312738"/>
            <a:ext cx="500062" cy="708025"/>
          </a:xfrm>
          <a:prstGeom prst="rect">
            <a:avLst/>
          </a:prstGeom>
          <a:noFill/>
        </p:spPr>
        <p:txBody>
          <a:bodyPr>
            <a:prstTxWarp prst="textNoShape">
              <a:avLst/>
            </a:prstTxWarp>
            <a:spAutoFit/>
          </a:bodyPr>
          <a:lstStyle/>
          <a:p>
            <a:r>
              <a:rPr lang="en-US" sz="2000" b="1">
                <a:solidFill>
                  <a:srgbClr val="5B985B"/>
                </a:solidFill>
              </a:rPr>
              <a:t>- - - -</a:t>
            </a:r>
          </a:p>
        </p:txBody>
      </p:sp>
      <p:sp>
        <p:nvSpPr>
          <p:cNvPr id="91157" name="TextBox 46"/>
          <p:cNvSpPr txBox="1">
            <a:spLocks noChangeArrowheads="1"/>
          </p:cNvSpPr>
          <p:nvPr/>
        </p:nvSpPr>
        <p:spPr bwMode="auto">
          <a:xfrm>
            <a:off x="8439150" y="608013"/>
            <a:ext cx="500063" cy="708025"/>
          </a:xfrm>
          <a:prstGeom prst="rect">
            <a:avLst/>
          </a:prstGeom>
          <a:noFill/>
          <a:ln w="9525">
            <a:noFill/>
            <a:miter lim="800000"/>
            <a:headEnd/>
            <a:tailEnd/>
          </a:ln>
        </p:spPr>
        <p:txBody>
          <a:bodyPr>
            <a:prstTxWarp prst="textNoShape">
              <a:avLst/>
            </a:prstTxWarp>
            <a:spAutoFit/>
          </a:bodyPr>
          <a:lstStyle/>
          <a:p>
            <a:r>
              <a:rPr lang="en-US" sz="2000" b="1">
                <a:solidFill>
                  <a:srgbClr val="5B985B"/>
                </a:solidFill>
              </a:rPr>
              <a:t>- - - -</a:t>
            </a:r>
          </a:p>
        </p:txBody>
      </p:sp>
      <p:sp>
        <p:nvSpPr>
          <p:cNvPr id="48" name="TextBox 47"/>
          <p:cNvSpPr txBox="1"/>
          <p:nvPr/>
        </p:nvSpPr>
        <p:spPr>
          <a:xfrm>
            <a:off x="8582025" y="303213"/>
            <a:ext cx="500063" cy="708025"/>
          </a:xfrm>
          <a:prstGeom prst="rect">
            <a:avLst/>
          </a:prstGeom>
          <a:noFill/>
        </p:spPr>
        <p:txBody>
          <a:bodyPr>
            <a:prstTxWarp prst="textNoShape">
              <a:avLst/>
            </a:prstTxWarp>
            <a:spAutoFit/>
          </a:bodyPr>
          <a:lstStyle/>
          <a:p>
            <a:r>
              <a:rPr lang="en-US" sz="2000" b="1">
                <a:solidFill>
                  <a:srgbClr val="5B985B"/>
                </a:solidFill>
              </a:rPr>
              <a:t>- - - -</a:t>
            </a:r>
          </a:p>
        </p:txBody>
      </p:sp>
      <p:sp>
        <p:nvSpPr>
          <p:cNvPr id="49" name="TextBox 48"/>
          <p:cNvSpPr txBox="1"/>
          <p:nvPr/>
        </p:nvSpPr>
        <p:spPr>
          <a:xfrm>
            <a:off x="7867650" y="88900"/>
            <a:ext cx="500063" cy="708025"/>
          </a:xfrm>
          <a:prstGeom prst="rect">
            <a:avLst/>
          </a:prstGeom>
          <a:noFill/>
        </p:spPr>
        <p:txBody>
          <a:bodyPr>
            <a:prstTxWarp prst="textNoShape">
              <a:avLst/>
            </a:prstTxWarp>
            <a:spAutoFit/>
          </a:bodyPr>
          <a:lstStyle/>
          <a:p>
            <a:r>
              <a:rPr lang="en-US" sz="2000" b="1">
                <a:solidFill>
                  <a:srgbClr val="5B985B"/>
                </a:solidFill>
              </a:rPr>
              <a:t>- - - -</a:t>
            </a:r>
          </a:p>
        </p:txBody>
      </p:sp>
      <p:sp>
        <p:nvSpPr>
          <p:cNvPr id="50" name="TextBox 49"/>
          <p:cNvSpPr txBox="1"/>
          <p:nvPr/>
        </p:nvSpPr>
        <p:spPr>
          <a:xfrm>
            <a:off x="7939088" y="608013"/>
            <a:ext cx="500062" cy="708025"/>
          </a:xfrm>
          <a:prstGeom prst="rect">
            <a:avLst/>
          </a:prstGeom>
          <a:noFill/>
        </p:spPr>
        <p:txBody>
          <a:bodyPr>
            <a:prstTxWarp prst="textNoShape">
              <a:avLst/>
            </a:prstTxWarp>
            <a:spAutoFit/>
          </a:bodyPr>
          <a:lstStyle/>
          <a:p>
            <a:r>
              <a:rPr lang="en-US" sz="2000" b="1">
                <a:solidFill>
                  <a:srgbClr val="5B985B"/>
                </a:solidFill>
              </a:rPr>
              <a:t>- - - -</a:t>
            </a:r>
          </a:p>
        </p:txBody>
      </p:sp>
      <p:sp>
        <p:nvSpPr>
          <p:cNvPr id="51" name="TextBox 50"/>
          <p:cNvSpPr txBox="1"/>
          <p:nvPr/>
        </p:nvSpPr>
        <p:spPr>
          <a:xfrm>
            <a:off x="8010525" y="1014413"/>
            <a:ext cx="500063" cy="708025"/>
          </a:xfrm>
          <a:prstGeom prst="rect">
            <a:avLst/>
          </a:prstGeom>
          <a:noFill/>
        </p:spPr>
        <p:txBody>
          <a:bodyPr>
            <a:prstTxWarp prst="textNoShape">
              <a:avLst/>
            </a:prstTxWarp>
            <a:spAutoFit/>
          </a:bodyPr>
          <a:lstStyle/>
          <a:p>
            <a:r>
              <a:rPr lang="en-US" sz="2000" b="1">
                <a:solidFill>
                  <a:srgbClr val="5B985B"/>
                </a:solidFill>
              </a:rPr>
              <a:t>- - - -</a:t>
            </a:r>
          </a:p>
        </p:txBody>
      </p:sp>
      <p:sp>
        <p:nvSpPr>
          <p:cNvPr id="52" name="TextBox 51"/>
          <p:cNvSpPr txBox="1"/>
          <p:nvPr/>
        </p:nvSpPr>
        <p:spPr>
          <a:xfrm>
            <a:off x="8367713" y="809625"/>
            <a:ext cx="500062" cy="708025"/>
          </a:xfrm>
          <a:prstGeom prst="rect">
            <a:avLst/>
          </a:prstGeom>
          <a:noFill/>
        </p:spPr>
        <p:txBody>
          <a:bodyPr>
            <a:prstTxWarp prst="textNoShape">
              <a:avLst/>
            </a:prstTxWarp>
            <a:spAutoFit/>
          </a:bodyPr>
          <a:lstStyle/>
          <a:p>
            <a:r>
              <a:rPr lang="en-US" sz="2000" b="1">
                <a:solidFill>
                  <a:srgbClr val="5B985B"/>
                </a:solidFill>
              </a:rPr>
              <a:t>- - - -</a:t>
            </a:r>
          </a:p>
        </p:txBody>
      </p:sp>
      <p:sp>
        <p:nvSpPr>
          <p:cNvPr id="91163" name="TextBox 11"/>
          <p:cNvSpPr txBox="1">
            <a:spLocks noChangeArrowheads="1"/>
          </p:cNvSpPr>
          <p:nvPr/>
        </p:nvSpPr>
        <p:spPr bwMode="auto">
          <a:xfrm>
            <a:off x="8458200" y="471488"/>
            <a:ext cx="500063" cy="369887"/>
          </a:xfrm>
          <a:prstGeom prst="rect">
            <a:avLst/>
          </a:prstGeom>
          <a:noFill/>
          <a:ln w="9525">
            <a:noFill/>
            <a:miter lim="800000"/>
            <a:headEnd/>
            <a:tailEnd/>
          </a:ln>
        </p:spPr>
        <p:txBody>
          <a:bodyPr>
            <a:prstTxWarp prst="textNoShape">
              <a:avLst/>
            </a:prstTxWarp>
            <a:spAutoFit/>
          </a:bodyPr>
          <a:lstStyle/>
          <a:p>
            <a:r>
              <a:rPr lang="en-US" b="1">
                <a:solidFill>
                  <a:srgbClr val="C00000"/>
                </a:solidFill>
              </a:rPr>
              <a:t>+</a:t>
            </a:r>
          </a:p>
        </p:txBody>
      </p:sp>
      <p:sp>
        <p:nvSpPr>
          <p:cNvPr id="91164" name="Oval 53"/>
          <p:cNvSpPr>
            <a:spLocks noChangeArrowheads="1"/>
          </p:cNvSpPr>
          <p:nvPr/>
        </p:nvSpPr>
        <p:spPr bwMode="auto">
          <a:xfrm>
            <a:off x="6400800" y="319088"/>
            <a:ext cx="609600" cy="533400"/>
          </a:xfrm>
          <a:prstGeom prst="ellipse">
            <a:avLst/>
          </a:prstGeom>
          <a:noFill/>
          <a:ln w="9525">
            <a:solidFill>
              <a:schemeClr val="tx1"/>
            </a:solidFill>
            <a:prstDash val="sysDash"/>
            <a:round/>
            <a:headEnd/>
            <a:tailEnd/>
          </a:ln>
        </p:spPr>
        <p:txBody>
          <a:bodyPr>
            <a:prstTxWarp prst="textNoShape">
              <a:avLst/>
            </a:prstTxWarp>
          </a:bodyPr>
          <a:lstStyle/>
          <a:p>
            <a:endParaRPr lang="en-US"/>
          </a:p>
        </p:txBody>
      </p:sp>
      <p:sp>
        <p:nvSpPr>
          <p:cNvPr id="91165" name="Oval 54"/>
          <p:cNvSpPr>
            <a:spLocks noChangeArrowheads="1"/>
          </p:cNvSpPr>
          <p:nvPr/>
        </p:nvSpPr>
        <p:spPr bwMode="auto">
          <a:xfrm>
            <a:off x="8382000" y="471488"/>
            <a:ext cx="457200" cy="381000"/>
          </a:xfrm>
          <a:prstGeom prst="ellipse">
            <a:avLst/>
          </a:prstGeom>
          <a:noFill/>
          <a:ln w="9525">
            <a:solidFill>
              <a:schemeClr val="tx1"/>
            </a:solidFill>
            <a:prstDash val="sysDash"/>
            <a:round/>
            <a:headEnd/>
            <a:tailEnd/>
          </a:ln>
        </p:spPr>
        <p:txBody>
          <a:bodyPr>
            <a:prstTxWarp prst="textNoShape">
              <a:avLst/>
            </a:prstTxWarp>
          </a:bodyPr>
          <a:lstStyle/>
          <a:p>
            <a:endParaRPr lang="en-US"/>
          </a:p>
        </p:txBody>
      </p:sp>
      <p:sp>
        <p:nvSpPr>
          <p:cNvPr id="35" name="TextBox 34"/>
          <p:cNvSpPr txBox="1"/>
          <p:nvPr/>
        </p:nvSpPr>
        <p:spPr>
          <a:xfrm>
            <a:off x="7315200" y="6519446"/>
            <a:ext cx="1828800" cy="338554"/>
          </a:xfrm>
          <a:prstGeom prst="rect">
            <a:avLst/>
          </a:prstGeom>
          <a:noFill/>
          <a:ln>
            <a:solidFill>
              <a:srgbClr val="FF0000"/>
            </a:solidFill>
          </a:ln>
        </p:spPr>
        <p:txBody>
          <a:bodyPr wrap="square" rtlCol="0">
            <a:spAutoFit/>
          </a:bodyPr>
          <a:lstStyle/>
          <a:p>
            <a:pPr algn="ctr"/>
            <a:r>
              <a:rPr lang="en-US" sz="1600" b="1" smtClean="0">
                <a:solidFill>
                  <a:srgbClr val="FF0000"/>
                </a:solidFill>
              </a:rPr>
              <a:t>KDD 2008</a:t>
            </a:r>
            <a:endParaRPr lang="en-US" sz="1600" b="1">
              <a:solidFill>
                <a:srgbClr val="FF0000"/>
              </a:solidFill>
            </a:endParaRP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762000" y="485800"/>
            <a:ext cx="7924800" cy="1143000"/>
          </a:xfrm>
        </p:spPr>
        <p:txBody>
          <a:bodyPr/>
          <a:lstStyle/>
          <a:p>
            <a:r>
              <a:rPr lang="en-US" smtClean="0">
                <a:ea typeface="ＭＳ Ｐゴシック" pitchFamily="-107" charset="-128"/>
                <a:cs typeface="ＭＳ Ｐゴシック" pitchFamily="-107" charset="-128"/>
              </a:rPr>
              <a:t/>
            </a:r>
            <a:br>
              <a:rPr lang="en-US" smtClean="0">
                <a:ea typeface="ＭＳ Ｐゴシック" pitchFamily="-107" charset="-128"/>
                <a:cs typeface="ＭＳ Ｐゴシック" pitchFamily="-107" charset="-128"/>
              </a:rPr>
            </a:br>
            <a:r>
              <a:rPr lang="en-US" smtClean="0">
                <a:ea typeface="ＭＳ Ｐゴシック" pitchFamily="-107" charset="-128"/>
                <a:cs typeface="ＭＳ Ｐゴシック" pitchFamily="-107" charset="-128"/>
              </a:rPr>
              <a:t/>
            </a:r>
            <a:br>
              <a:rPr lang="en-US" smtClean="0">
                <a:ea typeface="ＭＳ Ｐゴシック" pitchFamily="-107" charset="-128"/>
                <a:cs typeface="ＭＳ Ｐゴシック" pitchFamily="-107" charset="-128"/>
              </a:rPr>
            </a:br>
            <a:r>
              <a:rPr lang="en-US" smtClean="0">
                <a:ea typeface="ＭＳ Ｐゴシック" pitchFamily="-107" charset="-128"/>
                <a:cs typeface="ＭＳ Ｐゴシック" pitchFamily="-107" charset="-128"/>
              </a:rPr>
              <a:t/>
            </a:r>
            <a:br>
              <a:rPr lang="en-US" smtClean="0">
                <a:ea typeface="ＭＳ Ｐゴシック" pitchFamily="-107" charset="-128"/>
                <a:cs typeface="ＭＳ Ｐゴシック" pitchFamily="-107" charset="-128"/>
              </a:rPr>
            </a:br>
            <a:r>
              <a:rPr lang="en-US" smtClean="0">
                <a:ea typeface="ＭＳ Ｐゴシック" pitchFamily="-107" charset="-128"/>
                <a:cs typeface="ＭＳ Ｐゴシック" pitchFamily="-107" charset="-128"/>
              </a:rPr>
              <a:t/>
            </a:r>
            <a:br>
              <a:rPr lang="en-US" smtClean="0">
                <a:ea typeface="ＭＳ Ｐゴシック" pitchFamily="-107" charset="-128"/>
                <a:cs typeface="ＭＳ Ｐゴシック" pitchFamily="-107" charset="-128"/>
              </a:rPr>
            </a:br>
            <a:r>
              <a:rPr lang="en-US" smtClean="0">
                <a:ea typeface="ＭＳ Ｐゴシック" pitchFamily="-107" charset="-128"/>
                <a:cs typeface="ＭＳ Ｐゴシック" pitchFamily="-107" charset="-128"/>
              </a:rPr>
              <a:t>Label Quality</a:t>
            </a:r>
          </a:p>
        </p:txBody>
      </p:sp>
      <p:sp>
        <p:nvSpPr>
          <p:cNvPr id="95235" name="Slide Number Placeholder 3"/>
          <p:cNvSpPr>
            <a:spLocks noGrp="1"/>
          </p:cNvSpPr>
          <p:nvPr>
            <p:ph type="sldNum" sz="quarter" idx="12"/>
          </p:nvPr>
        </p:nvSpPr>
        <p:spPr>
          <a:noFill/>
        </p:spPr>
        <p:txBody>
          <a:bodyPr/>
          <a:lstStyle/>
          <a:p>
            <a:fld id="{D738005C-3B8A-E24C-A3DA-AD3999199780}" type="slidenum">
              <a:rPr lang="en-US" smtClean="0"/>
              <a:pPr/>
              <a:t>65</a:t>
            </a:fld>
            <a:endParaRPr lang="en-US" smtClean="0"/>
          </a:p>
        </p:txBody>
      </p:sp>
      <p:sp>
        <p:nvSpPr>
          <p:cNvPr id="95245" name="AutoShape 2"/>
          <p:cNvSpPr>
            <a:spLocks noChangeAspect="1" noChangeArrowheads="1"/>
          </p:cNvSpPr>
          <p:nvPr/>
        </p:nvSpPr>
        <p:spPr bwMode="auto">
          <a:xfrm>
            <a:off x="1403350" y="2636838"/>
            <a:ext cx="6245225" cy="3706812"/>
          </a:xfrm>
          <a:prstGeom prst="rect">
            <a:avLst/>
          </a:prstGeom>
          <a:noFill/>
          <a:ln w="9525">
            <a:noFill/>
            <a:miter lim="800000"/>
            <a:headEnd/>
            <a:tailEnd/>
          </a:ln>
        </p:spPr>
        <p:txBody>
          <a:bodyPr>
            <a:prstTxWarp prst="textNoShape">
              <a:avLst/>
            </a:prstTxWarp>
          </a:bodyPr>
          <a:lstStyle/>
          <a:p>
            <a:endParaRPr lang="en-US">
              <a:latin typeface="Cambria" pitchFamily="18" charset="0"/>
            </a:endParaRPr>
          </a:p>
        </p:txBody>
      </p:sp>
      <p:sp>
        <p:nvSpPr>
          <p:cNvPr id="95246" name="Oval 12"/>
          <p:cNvSpPr>
            <a:spLocks noChangeArrowheads="1"/>
          </p:cNvSpPr>
          <p:nvPr/>
        </p:nvSpPr>
        <p:spPr bwMode="auto">
          <a:xfrm>
            <a:off x="950913" y="3141663"/>
            <a:ext cx="649287" cy="2087562"/>
          </a:xfrm>
          <a:prstGeom prst="ellipse">
            <a:avLst/>
          </a:prstGeom>
          <a:noFill/>
          <a:ln w="9525">
            <a:solidFill>
              <a:srgbClr val="FF0000"/>
            </a:solidFill>
            <a:round/>
            <a:headEnd/>
            <a:tailEnd/>
          </a:ln>
        </p:spPr>
        <p:txBody>
          <a:bodyPr wrap="none" anchor="ctr">
            <a:prstTxWarp prst="textNoShape">
              <a:avLst/>
            </a:prstTxWarp>
          </a:bodyPr>
          <a:lstStyle/>
          <a:p>
            <a:endParaRPr lang="en-US">
              <a:latin typeface="Cambria" pitchFamily="18" charset="0"/>
            </a:endParaRPr>
          </a:p>
        </p:txBody>
      </p:sp>
      <p:grpSp>
        <p:nvGrpSpPr>
          <p:cNvPr id="2" name="Group 3"/>
          <p:cNvGrpSpPr>
            <a:grpSpLocks noChangeAspect="1"/>
          </p:cNvGrpSpPr>
          <p:nvPr/>
        </p:nvGrpSpPr>
        <p:grpSpPr bwMode="auto">
          <a:xfrm>
            <a:off x="857250" y="2436813"/>
            <a:ext cx="7118350" cy="4135437"/>
            <a:chOff x="540" y="1535"/>
            <a:chExt cx="4484" cy="2605"/>
          </a:xfrm>
        </p:grpSpPr>
        <p:sp>
          <p:nvSpPr>
            <p:cNvPr id="107522" name="AutoShape 2"/>
            <p:cNvSpPr>
              <a:spLocks noChangeAspect="1" noChangeArrowheads="1" noTextEdit="1"/>
            </p:cNvSpPr>
            <p:nvPr/>
          </p:nvSpPr>
          <p:spPr bwMode="auto">
            <a:xfrm>
              <a:off x="540" y="1535"/>
              <a:ext cx="4389" cy="26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grpSp>
          <p:nvGrpSpPr>
            <p:cNvPr id="3" name="Group 204"/>
            <p:cNvGrpSpPr>
              <a:grpSpLocks/>
            </p:cNvGrpSpPr>
            <p:nvPr/>
          </p:nvGrpSpPr>
          <p:grpSpPr bwMode="auto">
            <a:xfrm>
              <a:off x="592" y="1599"/>
              <a:ext cx="4285" cy="2490"/>
              <a:chOff x="592" y="1599"/>
              <a:chExt cx="4285" cy="2490"/>
            </a:xfrm>
          </p:grpSpPr>
          <p:sp>
            <p:nvSpPr>
              <p:cNvPr id="107524" name="Rectangle 4"/>
              <p:cNvSpPr>
                <a:spLocks noChangeArrowheads="1"/>
              </p:cNvSpPr>
              <p:nvPr/>
            </p:nvSpPr>
            <p:spPr bwMode="auto">
              <a:xfrm>
                <a:off x="592" y="1599"/>
                <a:ext cx="4285" cy="249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latin typeface="Cambria" pitchFamily="18" charset="0"/>
                </a:endParaRPr>
              </a:p>
            </p:txBody>
          </p:sp>
          <p:sp>
            <p:nvSpPr>
              <p:cNvPr id="107525" name="Rectangle 5"/>
              <p:cNvSpPr>
                <a:spLocks noChangeArrowheads="1"/>
              </p:cNvSpPr>
              <p:nvPr/>
            </p:nvSpPr>
            <p:spPr bwMode="auto">
              <a:xfrm>
                <a:off x="1268" y="1740"/>
                <a:ext cx="3515" cy="17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26" name="Rectangle 6"/>
              <p:cNvSpPr>
                <a:spLocks noChangeArrowheads="1"/>
              </p:cNvSpPr>
              <p:nvPr/>
            </p:nvSpPr>
            <p:spPr bwMode="auto">
              <a:xfrm>
                <a:off x="1268" y="1740"/>
                <a:ext cx="3515" cy="1758"/>
              </a:xfrm>
              <a:prstGeom prst="rect">
                <a:avLst/>
              </a:prstGeom>
              <a:noFill/>
              <a:ln w="10">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27" name="Line 7"/>
              <p:cNvSpPr>
                <a:spLocks noChangeShapeType="1"/>
              </p:cNvSpPr>
              <p:nvPr/>
            </p:nvSpPr>
            <p:spPr bwMode="auto">
              <a:xfrm>
                <a:off x="1268" y="1740"/>
                <a:ext cx="1" cy="175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28" name="Line 8"/>
              <p:cNvSpPr>
                <a:spLocks noChangeShapeType="1"/>
              </p:cNvSpPr>
              <p:nvPr/>
            </p:nvSpPr>
            <p:spPr bwMode="auto">
              <a:xfrm>
                <a:off x="1226" y="3498"/>
                <a:ext cx="4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29" name="Line 9"/>
              <p:cNvSpPr>
                <a:spLocks noChangeShapeType="1"/>
              </p:cNvSpPr>
              <p:nvPr/>
            </p:nvSpPr>
            <p:spPr bwMode="auto">
              <a:xfrm>
                <a:off x="1226" y="3280"/>
                <a:ext cx="4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30" name="Line 10"/>
              <p:cNvSpPr>
                <a:spLocks noChangeShapeType="1"/>
              </p:cNvSpPr>
              <p:nvPr/>
            </p:nvSpPr>
            <p:spPr bwMode="auto">
              <a:xfrm>
                <a:off x="1226" y="3062"/>
                <a:ext cx="4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31" name="Line 11"/>
              <p:cNvSpPr>
                <a:spLocks noChangeShapeType="1"/>
              </p:cNvSpPr>
              <p:nvPr/>
            </p:nvSpPr>
            <p:spPr bwMode="auto">
              <a:xfrm>
                <a:off x="1226" y="2844"/>
                <a:ext cx="4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32" name="Line 12"/>
              <p:cNvSpPr>
                <a:spLocks noChangeShapeType="1"/>
              </p:cNvSpPr>
              <p:nvPr/>
            </p:nvSpPr>
            <p:spPr bwMode="auto">
              <a:xfrm>
                <a:off x="1226" y="2626"/>
                <a:ext cx="4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33" name="Line 13"/>
              <p:cNvSpPr>
                <a:spLocks noChangeShapeType="1"/>
              </p:cNvSpPr>
              <p:nvPr/>
            </p:nvSpPr>
            <p:spPr bwMode="auto">
              <a:xfrm>
                <a:off x="1226" y="2395"/>
                <a:ext cx="4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34" name="Line 14"/>
              <p:cNvSpPr>
                <a:spLocks noChangeShapeType="1"/>
              </p:cNvSpPr>
              <p:nvPr/>
            </p:nvSpPr>
            <p:spPr bwMode="auto">
              <a:xfrm>
                <a:off x="1226" y="2177"/>
                <a:ext cx="4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35" name="Line 15"/>
              <p:cNvSpPr>
                <a:spLocks noChangeShapeType="1"/>
              </p:cNvSpPr>
              <p:nvPr/>
            </p:nvSpPr>
            <p:spPr bwMode="auto">
              <a:xfrm>
                <a:off x="1226" y="1958"/>
                <a:ext cx="4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36" name="Line 16"/>
              <p:cNvSpPr>
                <a:spLocks noChangeShapeType="1"/>
              </p:cNvSpPr>
              <p:nvPr/>
            </p:nvSpPr>
            <p:spPr bwMode="auto">
              <a:xfrm>
                <a:off x="1226" y="1740"/>
                <a:ext cx="4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37" name="Line 17"/>
              <p:cNvSpPr>
                <a:spLocks noChangeShapeType="1"/>
              </p:cNvSpPr>
              <p:nvPr/>
            </p:nvSpPr>
            <p:spPr bwMode="auto">
              <a:xfrm>
                <a:off x="1268" y="3498"/>
                <a:ext cx="3515"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38" name="Line 18"/>
              <p:cNvSpPr>
                <a:spLocks noChangeShapeType="1"/>
              </p:cNvSpPr>
              <p:nvPr/>
            </p:nvSpPr>
            <p:spPr bwMode="auto">
              <a:xfrm flipV="1">
                <a:off x="1268" y="3498"/>
                <a:ext cx="1" cy="5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39" name="Line 19"/>
              <p:cNvSpPr>
                <a:spLocks noChangeShapeType="1"/>
              </p:cNvSpPr>
              <p:nvPr/>
            </p:nvSpPr>
            <p:spPr bwMode="auto">
              <a:xfrm flipV="1">
                <a:off x="1622" y="3498"/>
                <a:ext cx="1" cy="5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40" name="Line 20"/>
              <p:cNvSpPr>
                <a:spLocks noChangeShapeType="1"/>
              </p:cNvSpPr>
              <p:nvPr/>
            </p:nvSpPr>
            <p:spPr bwMode="auto">
              <a:xfrm flipV="1">
                <a:off x="1965" y="3498"/>
                <a:ext cx="1" cy="5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41" name="Line 21"/>
              <p:cNvSpPr>
                <a:spLocks noChangeShapeType="1"/>
              </p:cNvSpPr>
              <p:nvPr/>
            </p:nvSpPr>
            <p:spPr bwMode="auto">
              <a:xfrm flipV="1">
                <a:off x="2318" y="3498"/>
                <a:ext cx="1" cy="5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42" name="Line 22"/>
              <p:cNvSpPr>
                <a:spLocks noChangeShapeType="1"/>
              </p:cNvSpPr>
              <p:nvPr/>
            </p:nvSpPr>
            <p:spPr bwMode="auto">
              <a:xfrm flipV="1">
                <a:off x="2672" y="3498"/>
                <a:ext cx="1" cy="5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43" name="Line 23"/>
              <p:cNvSpPr>
                <a:spLocks noChangeShapeType="1"/>
              </p:cNvSpPr>
              <p:nvPr/>
            </p:nvSpPr>
            <p:spPr bwMode="auto">
              <a:xfrm flipV="1">
                <a:off x="3015" y="3498"/>
                <a:ext cx="1" cy="5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44" name="Line 24"/>
              <p:cNvSpPr>
                <a:spLocks noChangeShapeType="1"/>
              </p:cNvSpPr>
              <p:nvPr/>
            </p:nvSpPr>
            <p:spPr bwMode="auto">
              <a:xfrm flipV="1">
                <a:off x="3369" y="3498"/>
                <a:ext cx="1" cy="5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45" name="Line 25"/>
              <p:cNvSpPr>
                <a:spLocks noChangeShapeType="1"/>
              </p:cNvSpPr>
              <p:nvPr/>
            </p:nvSpPr>
            <p:spPr bwMode="auto">
              <a:xfrm flipV="1">
                <a:off x="3712" y="3498"/>
                <a:ext cx="1" cy="5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46" name="Line 26"/>
              <p:cNvSpPr>
                <a:spLocks noChangeShapeType="1"/>
              </p:cNvSpPr>
              <p:nvPr/>
            </p:nvSpPr>
            <p:spPr bwMode="auto">
              <a:xfrm flipV="1">
                <a:off x="4066" y="3498"/>
                <a:ext cx="1" cy="5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47" name="Line 27"/>
              <p:cNvSpPr>
                <a:spLocks noChangeShapeType="1"/>
              </p:cNvSpPr>
              <p:nvPr/>
            </p:nvSpPr>
            <p:spPr bwMode="auto">
              <a:xfrm flipV="1">
                <a:off x="4419" y="3498"/>
                <a:ext cx="1" cy="5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48" name="Line 28"/>
              <p:cNvSpPr>
                <a:spLocks noChangeShapeType="1"/>
              </p:cNvSpPr>
              <p:nvPr/>
            </p:nvSpPr>
            <p:spPr bwMode="auto">
              <a:xfrm flipV="1">
                <a:off x="4763" y="3498"/>
                <a:ext cx="1" cy="5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49" name="Freeform 29"/>
              <p:cNvSpPr>
                <a:spLocks/>
              </p:cNvSpPr>
              <p:nvPr/>
            </p:nvSpPr>
            <p:spPr bwMode="auto">
              <a:xfrm>
                <a:off x="1278" y="2228"/>
                <a:ext cx="3495" cy="1039"/>
              </a:xfrm>
              <a:custGeom>
                <a:avLst/>
                <a:gdLst/>
                <a:ahLst/>
                <a:cxnLst>
                  <a:cxn ang="0">
                    <a:pos x="5" y="77"/>
                  </a:cxn>
                  <a:cxn ang="0">
                    <a:pos x="12" y="72"/>
                  </a:cxn>
                  <a:cxn ang="0">
                    <a:pos x="18" y="70"/>
                  </a:cxn>
                  <a:cxn ang="0">
                    <a:pos x="25" y="64"/>
                  </a:cxn>
                  <a:cxn ang="0">
                    <a:pos x="32" y="63"/>
                  </a:cxn>
                  <a:cxn ang="0">
                    <a:pos x="39" y="58"/>
                  </a:cxn>
                  <a:cxn ang="0">
                    <a:pos x="45" y="55"/>
                  </a:cxn>
                  <a:cxn ang="0">
                    <a:pos x="52" y="51"/>
                  </a:cxn>
                  <a:cxn ang="0">
                    <a:pos x="59" y="49"/>
                  </a:cxn>
                  <a:cxn ang="0">
                    <a:pos x="65" y="46"/>
                  </a:cxn>
                  <a:cxn ang="0">
                    <a:pos x="72" y="44"/>
                  </a:cxn>
                  <a:cxn ang="0">
                    <a:pos x="79" y="40"/>
                  </a:cxn>
                  <a:cxn ang="0">
                    <a:pos x="86" y="38"/>
                  </a:cxn>
                  <a:cxn ang="0">
                    <a:pos x="92" y="36"/>
                  </a:cxn>
                  <a:cxn ang="0">
                    <a:pos x="99" y="32"/>
                  </a:cxn>
                  <a:cxn ang="0">
                    <a:pos x="106" y="35"/>
                  </a:cxn>
                  <a:cxn ang="0">
                    <a:pos x="113" y="35"/>
                  </a:cxn>
                  <a:cxn ang="0">
                    <a:pos x="119" y="31"/>
                  </a:cxn>
                  <a:cxn ang="0">
                    <a:pos x="126" y="28"/>
                  </a:cxn>
                  <a:cxn ang="0">
                    <a:pos x="133" y="28"/>
                  </a:cxn>
                  <a:cxn ang="0">
                    <a:pos x="139" y="26"/>
                  </a:cxn>
                  <a:cxn ang="0">
                    <a:pos x="146" y="25"/>
                  </a:cxn>
                  <a:cxn ang="0">
                    <a:pos x="153" y="24"/>
                  </a:cxn>
                  <a:cxn ang="0">
                    <a:pos x="160" y="23"/>
                  </a:cxn>
                  <a:cxn ang="0">
                    <a:pos x="166" y="23"/>
                  </a:cxn>
                  <a:cxn ang="0">
                    <a:pos x="173" y="21"/>
                  </a:cxn>
                  <a:cxn ang="0">
                    <a:pos x="180" y="21"/>
                  </a:cxn>
                  <a:cxn ang="0">
                    <a:pos x="186" y="19"/>
                  </a:cxn>
                  <a:cxn ang="0">
                    <a:pos x="193" y="17"/>
                  </a:cxn>
                  <a:cxn ang="0">
                    <a:pos x="200" y="18"/>
                  </a:cxn>
                  <a:cxn ang="0">
                    <a:pos x="207" y="17"/>
                  </a:cxn>
                  <a:cxn ang="0">
                    <a:pos x="213" y="14"/>
                  </a:cxn>
                  <a:cxn ang="0">
                    <a:pos x="220" y="11"/>
                  </a:cxn>
                  <a:cxn ang="0">
                    <a:pos x="227" y="10"/>
                  </a:cxn>
                  <a:cxn ang="0">
                    <a:pos x="234" y="10"/>
                  </a:cxn>
                  <a:cxn ang="0">
                    <a:pos x="240" y="9"/>
                  </a:cxn>
                  <a:cxn ang="0">
                    <a:pos x="247" y="7"/>
                  </a:cxn>
                  <a:cxn ang="0">
                    <a:pos x="254" y="9"/>
                  </a:cxn>
                  <a:cxn ang="0">
                    <a:pos x="260" y="7"/>
                  </a:cxn>
                  <a:cxn ang="0">
                    <a:pos x="267" y="5"/>
                  </a:cxn>
                  <a:cxn ang="0">
                    <a:pos x="274" y="5"/>
                  </a:cxn>
                  <a:cxn ang="0">
                    <a:pos x="281" y="6"/>
                  </a:cxn>
                  <a:cxn ang="0">
                    <a:pos x="287" y="4"/>
                  </a:cxn>
                  <a:cxn ang="0">
                    <a:pos x="294" y="4"/>
                  </a:cxn>
                  <a:cxn ang="0">
                    <a:pos x="301" y="3"/>
                  </a:cxn>
                  <a:cxn ang="0">
                    <a:pos x="308" y="2"/>
                  </a:cxn>
                  <a:cxn ang="0">
                    <a:pos x="314" y="3"/>
                  </a:cxn>
                  <a:cxn ang="0">
                    <a:pos x="321" y="1"/>
                  </a:cxn>
                  <a:cxn ang="0">
                    <a:pos x="328" y="1"/>
                  </a:cxn>
                  <a:cxn ang="0">
                    <a:pos x="334" y="1"/>
                  </a:cxn>
                </a:cxnLst>
                <a:rect l="0" t="0" r="r" b="b"/>
                <a:pathLst>
                  <a:path w="336" h="81">
                    <a:moveTo>
                      <a:pt x="0" y="81"/>
                    </a:moveTo>
                    <a:lnTo>
                      <a:pt x="2" y="79"/>
                    </a:lnTo>
                    <a:lnTo>
                      <a:pt x="3" y="78"/>
                    </a:lnTo>
                    <a:lnTo>
                      <a:pt x="5" y="77"/>
                    </a:lnTo>
                    <a:lnTo>
                      <a:pt x="7" y="76"/>
                    </a:lnTo>
                    <a:lnTo>
                      <a:pt x="8" y="72"/>
                    </a:lnTo>
                    <a:lnTo>
                      <a:pt x="10" y="73"/>
                    </a:lnTo>
                    <a:lnTo>
                      <a:pt x="12" y="72"/>
                    </a:lnTo>
                    <a:lnTo>
                      <a:pt x="13" y="71"/>
                    </a:lnTo>
                    <a:lnTo>
                      <a:pt x="15" y="70"/>
                    </a:lnTo>
                    <a:lnTo>
                      <a:pt x="17" y="70"/>
                    </a:lnTo>
                    <a:lnTo>
                      <a:pt x="18" y="70"/>
                    </a:lnTo>
                    <a:lnTo>
                      <a:pt x="20" y="67"/>
                    </a:lnTo>
                    <a:lnTo>
                      <a:pt x="22" y="67"/>
                    </a:lnTo>
                    <a:lnTo>
                      <a:pt x="23" y="65"/>
                    </a:lnTo>
                    <a:lnTo>
                      <a:pt x="25" y="64"/>
                    </a:lnTo>
                    <a:lnTo>
                      <a:pt x="27" y="62"/>
                    </a:lnTo>
                    <a:lnTo>
                      <a:pt x="28" y="61"/>
                    </a:lnTo>
                    <a:lnTo>
                      <a:pt x="30" y="62"/>
                    </a:lnTo>
                    <a:lnTo>
                      <a:pt x="32" y="63"/>
                    </a:lnTo>
                    <a:lnTo>
                      <a:pt x="33" y="61"/>
                    </a:lnTo>
                    <a:lnTo>
                      <a:pt x="35" y="60"/>
                    </a:lnTo>
                    <a:lnTo>
                      <a:pt x="37" y="61"/>
                    </a:lnTo>
                    <a:lnTo>
                      <a:pt x="39" y="58"/>
                    </a:lnTo>
                    <a:lnTo>
                      <a:pt x="40" y="59"/>
                    </a:lnTo>
                    <a:lnTo>
                      <a:pt x="42" y="57"/>
                    </a:lnTo>
                    <a:lnTo>
                      <a:pt x="44" y="55"/>
                    </a:lnTo>
                    <a:lnTo>
                      <a:pt x="45" y="55"/>
                    </a:lnTo>
                    <a:lnTo>
                      <a:pt x="47" y="55"/>
                    </a:lnTo>
                    <a:lnTo>
                      <a:pt x="49" y="53"/>
                    </a:lnTo>
                    <a:lnTo>
                      <a:pt x="50" y="52"/>
                    </a:lnTo>
                    <a:lnTo>
                      <a:pt x="52" y="51"/>
                    </a:lnTo>
                    <a:lnTo>
                      <a:pt x="54" y="50"/>
                    </a:lnTo>
                    <a:lnTo>
                      <a:pt x="55" y="52"/>
                    </a:lnTo>
                    <a:lnTo>
                      <a:pt x="57" y="50"/>
                    </a:lnTo>
                    <a:lnTo>
                      <a:pt x="59" y="49"/>
                    </a:lnTo>
                    <a:lnTo>
                      <a:pt x="60" y="48"/>
                    </a:lnTo>
                    <a:lnTo>
                      <a:pt x="62" y="46"/>
                    </a:lnTo>
                    <a:lnTo>
                      <a:pt x="64" y="47"/>
                    </a:lnTo>
                    <a:lnTo>
                      <a:pt x="65" y="46"/>
                    </a:lnTo>
                    <a:lnTo>
                      <a:pt x="67" y="45"/>
                    </a:lnTo>
                    <a:lnTo>
                      <a:pt x="69" y="46"/>
                    </a:lnTo>
                    <a:lnTo>
                      <a:pt x="70" y="46"/>
                    </a:lnTo>
                    <a:lnTo>
                      <a:pt x="72" y="44"/>
                    </a:lnTo>
                    <a:lnTo>
                      <a:pt x="74" y="42"/>
                    </a:lnTo>
                    <a:lnTo>
                      <a:pt x="76" y="42"/>
                    </a:lnTo>
                    <a:lnTo>
                      <a:pt x="77" y="41"/>
                    </a:lnTo>
                    <a:lnTo>
                      <a:pt x="79" y="40"/>
                    </a:lnTo>
                    <a:lnTo>
                      <a:pt x="81" y="40"/>
                    </a:lnTo>
                    <a:lnTo>
                      <a:pt x="82" y="39"/>
                    </a:lnTo>
                    <a:lnTo>
                      <a:pt x="84" y="38"/>
                    </a:lnTo>
                    <a:lnTo>
                      <a:pt x="86" y="38"/>
                    </a:lnTo>
                    <a:lnTo>
                      <a:pt x="87" y="37"/>
                    </a:lnTo>
                    <a:lnTo>
                      <a:pt x="89" y="35"/>
                    </a:lnTo>
                    <a:lnTo>
                      <a:pt x="91" y="36"/>
                    </a:lnTo>
                    <a:lnTo>
                      <a:pt x="92" y="36"/>
                    </a:lnTo>
                    <a:lnTo>
                      <a:pt x="94" y="36"/>
                    </a:lnTo>
                    <a:lnTo>
                      <a:pt x="96" y="35"/>
                    </a:lnTo>
                    <a:lnTo>
                      <a:pt x="97" y="34"/>
                    </a:lnTo>
                    <a:lnTo>
                      <a:pt x="99" y="32"/>
                    </a:lnTo>
                    <a:lnTo>
                      <a:pt x="101" y="33"/>
                    </a:lnTo>
                    <a:lnTo>
                      <a:pt x="102" y="33"/>
                    </a:lnTo>
                    <a:lnTo>
                      <a:pt x="104" y="34"/>
                    </a:lnTo>
                    <a:lnTo>
                      <a:pt x="106" y="35"/>
                    </a:lnTo>
                    <a:lnTo>
                      <a:pt x="107" y="34"/>
                    </a:lnTo>
                    <a:lnTo>
                      <a:pt x="109" y="35"/>
                    </a:lnTo>
                    <a:lnTo>
                      <a:pt x="111" y="36"/>
                    </a:lnTo>
                    <a:lnTo>
                      <a:pt x="113" y="35"/>
                    </a:lnTo>
                    <a:lnTo>
                      <a:pt x="114" y="35"/>
                    </a:lnTo>
                    <a:lnTo>
                      <a:pt x="116" y="32"/>
                    </a:lnTo>
                    <a:lnTo>
                      <a:pt x="118" y="31"/>
                    </a:lnTo>
                    <a:lnTo>
                      <a:pt x="119" y="31"/>
                    </a:lnTo>
                    <a:lnTo>
                      <a:pt x="121" y="30"/>
                    </a:lnTo>
                    <a:lnTo>
                      <a:pt x="123" y="31"/>
                    </a:lnTo>
                    <a:lnTo>
                      <a:pt x="124" y="29"/>
                    </a:lnTo>
                    <a:lnTo>
                      <a:pt x="126" y="28"/>
                    </a:lnTo>
                    <a:lnTo>
                      <a:pt x="128" y="30"/>
                    </a:lnTo>
                    <a:lnTo>
                      <a:pt x="129" y="30"/>
                    </a:lnTo>
                    <a:lnTo>
                      <a:pt x="131" y="29"/>
                    </a:lnTo>
                    <a:lnTo>
                      <a:pt x="133" y="28"/>
                    </a:lnTo>
                    <a:lnTo>
                      <a:pt x="134" y="27"/>
                    </a:lnTo>
                    <a:lnTo>
                      <a:pt x="136" y="27"/>
                    </a:lnTo>
                    <a:lnTo>
                      <a:pt x="138" y="26"/>
                    </a:lnTo>
                    <a:lnTo>
                      <a:pt x="139" y="26"/>
                    </a:lnTo>
                    <a:lnTo>
                      <a:pt x="141" y="25"/>
                    </a:lnTo>
                    <a:lnTo>
                      <a:pt x="143" y="25"/>
                    </a:lnTo>
                    <a:lnTo>
                      <a:pt x="144" y="25"/>
                    </a:lnTo>
                    <a:lnTo>
                      <a:pt x="146" y="25"/>
                    </a:lnTo>
                    <a:lnTo>
                      <a:pt x="148" y="25"/>
                    </a:lnTo>
                    <a:lnTo>
                      <a:pt x="150" y="24"/>
                    </a:lnTo>
                    <a:lnTo>
                      <a:pt x="151" y="25"/>
                    </a:lnTo>
                    <a:lnTo>
                      <a:pt x="153" y="24"/>
                    </a:lnTo>
                    <a:lnTo>
                      <a:pt x="155" y="23"/>
                    </a:lnTo>
                    <a:lnTo>
                      <a:pt x="156" y="23"/>
                    </a:lnTo>
                    <a:lnTo>
                      <a:pt x="158" y="23"/>
                    </a:lnTo>
                    <a:lnTo>
                      <a:pt x="160" y="23"/>
                    </a:lnTo>
                    <a:lnTo>
                      <a:pt x="161" y="22"/>
                    </a:lnTo>
                    <a:lnTo>
                      <a:pt x="163" y="22"/>
                    </a:lnTo>
                    <a:lnTo>
                      <a:pt x="165" y="23"/>
                    </a:lnTo>
                    <a:lnTo>
                      <a:pt x="166" y="23"/>
                    </a:lnTo>
                    <a:lnTo>
                      <a:pt x="168" y="23"/>
                    </a:lnTo>
                    <a:lnTo>
                      <a:pt x="170" y="21"/>
                    </a:lnTo>
                    <a:lnTo>
                      <a:pt x="171" y="22"/>
                    </a:lnTo>
                    <a:lnTo>
                      <a:pt x="173" y="21"/>
                    </a:lnTo>
                    <a:lnTo>
                      <a:pt x="175" y="21"/>
                    </a:lnTo>
                    <a:lnTo>
                      <a:pt x="176" y="20"/>
                    </a:lnTo>
                    <a:lnTo>
                      <a:pt x="178" y="21"/>
                    </a:lnTo>
                    <a:lnTo>
                      <a:pt x="180" y="21"/>
                    </a:lnTo>
                    <a:lnTo>
                      <a:pt x="181" y="20"/>
                    </a:lnTo>
                    <a:lnTo>
                      <a:pt x="183" y="20"/>
                    </a:lnTo>
                    <a:lnTo>
                      <a:pt x="185" y="20"/>
                    </a:lnTo>
                    <a:lnTo>
                      <a:pt x="186" y="19"/>
                    </a:lnTo>
                    <a:lnTo>
                      <a:pt x="188" y="19"/>
                    </a:lnTo>
                    <a:lnTo>
                      <a:pt x="190" y="18"/>
                    </a:lnTo>
                    <a:lnTo>
                      <a:pt x="192" y="17"/>
                    </a:lnTo>
                    <a:lnTo>
                      <a:pt x="193" y="17"/>
                    </a:lnTo>
                    <a:lnTo>
                      <a:pt x="195" y="18"/>
                    </a:lnTo>
                    <a:lnTo>
                      <a:pt x="197" y="19"/>
                    </a:lnTo>
                    <a:lnTo>
                      <a:pt x="198" y="19"/>
                    </a:lnTo>
                    <a:lnTo>
                      <a:pt x="200" y="18"/>
                    </a:lnTo>
                    <a:lnTo>
                      <a:pt x="202" y="17"/>
                    </a:lnTo>
                    <a:lnTo>
                      <a:pt x="203" y="17"/>
                    </a:lnTo>
                    <a:lnTo>
                      <a:pt x="205" y="17"/>
                    </a:lnTo>
                    <a:lnTo>
                      <a:pt x="207" y="17"/>
                    </a:lnTo>
                    <a:lnTo>
                      <a:pt x="208" y="16"/>
                    </a:lnTo>
                    <a:lnTo>
                      <a:pt x="210" y="15"/>
                    </a:lnTo>
                    <a:lnTo>
                      <a:pt x="212" y="14"/>
                    </a:lnTo>
                    <a:lnTo>
                      <a:pt x="213" y="14"/>
                    </a:lnTo>
                    <a:lnTo>
                      <a:pt x="215" y="13"/>
                    </a:lnTo>
                    <a:lnTo>
                      <a:pt x="217" y="12"/>
                    </a:lnTo>
                    <a:lnTo>
                      <a:pt x="218" y="12"/>
                    </a:lnTo>
                    <a:lnTo>
                      <a:pt x="220" y="11"/>
                    </a:lnTo>
                    <a:lnTo>
                      <a:pt x="222" y="11"/>
                    </a:lnTo>
                    <a:lnTo>
                      <a:pt x="223" y="11"/>
                    </a:lnTo>
                    <a:lnTo>
                      <a:pt x="225" y="10"/>
                    </a:lnTo>
                    <a:lnTo>
                      <a:pt x="227" y="10"/>
                    </a:lnTo>
                    <a:lnTo>
                      <a:pt x="229" y="10"/>
                    </a:lnTo>
                    <a:lnTo>
                      <a:pt x="230" y="10"/>
                    </a:lnTo>
                    <a:lnTo>
                      <a:pt x="232" y="10"/>
                    </a:lnTo>
                    <a:lnTo>
                      <a:pt x="234" y="10"/>
                    </a:lnTo>
                    <a:lnTo>
                      <a:pt x="235" y="10"/>
                    </a:lnTo>
                    <a:lnTo>
                      <a:pt x="237" y="10"/>
                    </a:lnTo>
                    <a:lnTo>
                      <a:pt x="239" y="10"/>
                    </a:lnTo>
                    <a:lnTo>
                      <a:pt x="240" y="9"/>
                    </a:lnTo>
                    <a:lnTo>
                      <a:pt x="242" y="9"/>
                    </a:lnTo>
                    <a:lnTo>
                      <a:pt x="244" y="8"/>
                    </a:lnTo>
                    <a:lnTo>
                      <a:pt x="245" y="8"/>
                    </a:lnTo>
                    <a:lnTo>
                      <a:pt x="247" y="7"/>
                    </a:lnTo>
                    <a:lnTo>
                      <a:pt x="249" y="7"/>
                    </a:lnTo>
                    <a:lnTo>
                      <a:pt x="250" y="7"/>
                    </a:lnTo>
                    <a:lnTo>
                      <a:pt x="252" y="8"/>
                    </a:lnTo>
                    <a:lnTo>
                      <a:pt x="254" y="9"/>
                    </a:lnTo>
                    <a:lnTo>
                      <a:pt x="255" y="7"/>
                    </a:lnTo>
                    <a:lnTo>
                      <a:pt x="257" y="8"/>
                    </a:lnTo>
                    <a:lnTo>
                      <a:pt x="259" y="8"/>
                    </a:lnTo>
                    <a:lnTo>
                      <a:pt x="260" y="7"/>
                    </a:lnTo>
                    <a:lnTo>
                      <a:pt x="262" y="7"/>
                    </a:lnTo>
                    <a:lnTo>
                      <a:pt x="264" y="7"/>
                    </a:lnTo>
                    <a:lnTo>
                      <a:pt x="266" y="5"/>
                    </a:lnTo>
                    <a:lnTo>
                      <a:pt x="267" y="5"/>
                    </a:lnTo>
                    <a:lnTo>
                      <a:pt x="269" y="6"/>
                    </a:lnTo>
                    <a:lnTo>
                      <a:pt x="271" y="5"/>
                    </a:lnTo>
                    <a:lnTo>
                      <a:pt x="272" y="5"/>
                    </a:lnTo>
                    <a:lnTo>
                      <a:pt x="274" y="5"/>
                    </a:lnTo>
                    <a:lnTo>
                      <a:pt x="276" y="4"/>
                    </a:lnTo>
                    <a:lnTo>
                      <a:pt x="277" y="4"/>
                    </a:lnTo>
                    <a:lnTo>
                      <a:pt x="279" y="6"/>
                    </a:lnTo>
                    <a:lnTo>
                      <a:pt x="281" y="6"/>
                    </a:lnTo>
                    <a:lnTo>
                      <a:pt x="282" y="5"/>
                    </a:lnTo>
                    <a:lnTo>
                      <a:pt x="284" y="5"/>
                    </a:lnTo>
                    <a:lnTo>
                      <a:pt x="286" y="4"/>
                    </a:lnTo>
                    <a:lnTo>
                      <a:pt x="287" y="4"/>
                    </a:lnTo>
                    <a:lnTo>
                      <a:pt x="289" y="4"/>
                    </a:lnTo>
                    <a:lnTo>
                      <a:pt x="291" y="5"/>
                    </a:lnTo>
                    <a:lnTo>
                      <a:pt x="292" y="4"/>
                    </a:lnTo>
                    <a:lnTo>
                      <a:pt x="294" y="4"/>
                    </a:lnTo>
                    <a:lnTo>
                      <a:pt x="296" y="4"/>
                    </a:lnTo>
                    <a:lnTo>
                      <a:pt x="297" y="4"/>
                    </a:lnTo>
                    <a:lnTo>
                      <a:pt x="299" y="3"/>
                    </a:lnTo>
                    <a:lnTo>
                      <a:pt x="301" y="3"/>
                    </a:lnTo>
                    <a:lnTo>
                      <a:pt x="303" y="2"/>
                    </a:lnTo>
                    <a:lnTo>
                      <a:pt x="304" y="2"/>
                    </a:lnTo>
                    <a:lnTo>
                      <a:pt x="306" y="2"/>
                    </a:lnTo>
                    <a:lnTo>
                      <a:pt x="308" y="2"/>
                    </a:lnTo>
                    <a:lnTo>
                      <a:pt x="309" y="2"/>
                    </a:lnTo>
                    <a:lnTo>
                      <a:pt x="311" y="2"/>
                    </a:lnTo>
                    <a:lnTo>
                      <a:pt x="313" y="3"/>
                    </a:lnTo>
                    <a:lnTo>
                      <a:pt x="314" y="3"/>
                    </a:lnTo>
                    <a:lnTo>
                      <a:pt x="316" y="2"/>
                    </a:lnTo>
                    <a:lnTo>
                      <a:pt x="318" y="2"/>
                    </a:lnTo>
                    <a:lnTo>
                      <a:pt x="319" y="2"/>
                    </a:lnTo>
                    <a:lnTo>
                      <a:pt x="321" y="1"/>
                    </a:lnTo>
                    <a:lnTo>
                      <a:pt x="323" y="1"/>
                    </a:lnTo>
                    <a:lnTo>
                      <a:pt x="324" y="1"/>
                    </a:lnTo>
                    <a:lnTo>
                      <a:pt x="326" y="1"/>
                    </a:lnTo>
                    <a:lnTo>
                      <a:pt x="328" y="1"/>
                    </a:lnTo>
                    <a:lnTo>
                      <a:pt x="329" y="1"/>
                    </a:lnTo>
                    <a:lnTo>
                      <a:pt x="331" y="1"/>
                    </a:lnTo>
                    <a:lnTo>
                      <a:pt x="333" y="1"/>
                    </a:lnTo>
                    <a:lnTo>
                      <a:pt x="334" y="1"/>
                    </a:lnTo>
                    <a:lnTo>
                      <a:pt x="336" y="0"/>
                    </a:lnTo>
                  </a:path>
                </a:pathLst>
              </a:custGeom>
              <a:noFill/>
              <a:ln w="10">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50" name="Freeform 30"/>
              <p:cNvSpPr>
                <a:spLocks/>
              </p:cNvSpPr>
              <p:nvPr/>
            </p:nvSpPr>
            <p:spPr bwMode="auto">
              <a:xfrm>
                <a:off x="1268" y="3242"/>
                <a:ext cx="21" cy="25"/>
              </a:xfrm>
              <a:custGeom>
                <a:avLst/>
                <a:gdLst/>
                <a:ahLst/>
                <a:cxnLst>
                  <a:cxn ang="0">
                    <a:pos x="0" y="25"/>
                  </a:cxn>
                  <a:cxn ang="0">
                    <a:pos x="10" y="0"/>
                  </a:cxn>
                  <a:cxn ang="0">
                    <a:pos x="21" y="0"/>
                  </a:cxn>
                  <a:cxn ang="0">
                    <a:pos x="10" y="25"/>
                  </a:cxn>
                  <a:cxn ang="0">
                    <a:pos x="0" y="25"/>
                  </a:cxn>
                </a:cxnLst>
                <a:rect l="0" t="0" r="r" b="b"/>
                <a:pathLst>
                  <a:path w="21" h="25">
                    <a:moveTo>
                      <a:pt x="0" y="25"/>
                    </a:moveTo>
                    <a:lnTo>
                      <a:pt x="10" y="0"/>
                    </a:lnTo>
                    <a:lnTo>
                      <a:pt x="21" y="0"/>
                    </a:lnTo>
                    <a:lnTo>
                      <a:pt x="10" y="25"/>
                    </a:lnTo>
                    <a:lnTo>
                      <a:pt x="0" y="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51" name="Freeform 31"/>
              <p:cNvSpPr>
                <a:spLocks/>
              </p:cNvSpPr>
              <p:nvPr/>
            </p:nvSpPr>
            <p:spPr bwMode="auto">
              <a:xfrm>
                <a:off x="1289" y="3165"/>
                <a:ext cx="21" cy="25"/>
              </a:xfrm>
              <a:custGeom>
                <a:avLst/>
                <a:gdLst/>
                <a:ahLst/>
                <a:cxnLst>
                  <a:cxn ang="0">
                    <a:pos x="0" y="25"/>
                  </a:cxn>
                  <a:cxn ang="0">
                    <a:pos x="10" y="0"/>
                  </a:cxn>
                  <a:cxn ang="0">
                    <a:pos x="21" y="0"/>
                  </a:cxn>
                  <a:cxn ang="0">
                    <a:pos x="10" y="25"/>
                  </a:cxn>
                  <a:cxn ang="0">
                    <a:pos x="0" y="25"/>
                  </a:cxn>
                </a:cxnLst>
                <a:rect l="0" t="0" r="r" b="b"/>
                <a:pathLst>
                  <a:path w="21" h="25">
                    <a:moveTo>
                      <a:pt x="0" y="25"/>
                    </a:moveTo>
                    <a:lnTo>
                      <a:pt x="10" y="0"/>
                    </a:lnTo>
                    <a:lnTo>
                      <a:pt x="21" y="0"/>
                    </a:lnTo>
                    <a:lnTo>
                      <a:pt x="10" y="25"/>
                    </a:lnTo>
                    <a:lnTo>
                      <a:pt x="0" y="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52" name="Freeform 32"/>
              <p:cNvSpPr>
                <a:spLocks/>
              </p:cNvSpPr>
              <p:nvPr/>
            </p:nvSpPr>
            <p:spPr bwMode="auto">
              <a:xfrm>
                <a:off x="1330" y="3088"/>
                <a:ext cx="21" cy="25"/>
              </a:xfrm>
              <a:custGeom>
                <a:avLst/>
                <a:gdLst/>
                <a:ahLst/>
                <a:cxnLst>
                  <a:cxn ang="0">
                    <a:pos x="0" y="13"/>
                  </a:cxn>
                  <a:cxn ang="0">
                    <a:pos x="21" y="0"/>
                  </a:cxn>
                  <a:cxn ang="0">
                    <a:pos x="21" y="13"/>
                  </a:cxn>
                  <a:cxn ang="0">
                    <a:pos x="0" y="25"/>
                  </a:cxn>
                  <a:cxn ang="0">
                    <a:pos x="0" y="13"/>
                  </a:cxn>
                </a:cxnLst>
                <a:rect l="0" t="0" r="r" b="b"/>
                <a:pathLst>
                  <a:path w="21" h="25">
                    <a:moveTo>
                      <a:pt x="0" y="13"/>
                    </a:moveTo>
                    <a:lnTo>
                      <a:pt x="21" y="0"/>
                    </a:lnTo>
                    <a:lnTo>
                      <a:pt x="21" y="13"/>
                    </a:lnTo>
                    <a:lnTo>
                      <a:pt x="0" y="25"/>
                    </a:lnTo>
                    <a:lnTo>
                      <a:pt x="0"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53" name="Freeform 33"/>
              <p:cNvSpPr>
                <a:spLocks/>
              </p:cNvSpPr>
              <p:nvPr/>
            </p:nvSpPr>
            <p:spPr bwMode="auto">
              <a:xfrm>
                <a:off x="1362" y="3024"/>
                <a:ext cx="20" cy="25"/>
              </a:xfrm>
              <a:custGeom>
                <a:avLst/>
                <a:gdLst/>
                <a:ahLst/>
                <a:cxnLst>
                  <a:cxn ang="0">
                    <a:pos x="0" y="12"/>
                  </a:cxn>
                  <a:cxn ang="0">
                    <a:pos x="10" y="0"/>
                  </a:cxn>
                  <a:cxn ang="0">
                    <a:pos x="20" y="12"/>
                  </a:cxn>
                  <a:cxn ang="0">
                    <a:pos x="10" y="25"/>
                  </a:cxn>
                  <a:cxn ang="0">
                    <a:pos x="0" y="12"/>
                  </a:cxn>
                </a:cxnLst>
                <a:rect l="0" t="0" r="r" b="b"/>
                <a:pathLst>
                  <a:path w="20" h="25">
                    <a:moveTo>
                      <a:pt x="0" y="12"/>
                    </a:moveTo>
                    <a:lnTo>
                      <a:pt x="10" y="0"/>
                    </a:lnTo>
                    <a:lnTo>
                      <a:pt x="20" y="12"/>
                    </a:lnTo>
                    <a:lnTo>
                      <a:pt x="10" y="25"/>
                    </a:lnTo>
                    <a:lnTo>
                      <a:pt x="0"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54" name="Freeform 34"/>
              <p:cNvSpPr>
                <a:spLocks/>
              </p:cNvSpPr>
              <p:nvPr/>
            </p:nvSpPr>
            <p:spPr bwMode="auto">
              <a:xfrm>
                <a:off x="1372" y="3011"/>
                <a:ext cx="21" cy="25"/>
              </a:xfrm>
              <a:custGeom>
                <a:avLst/>
                <a:gdLst/>
                <a:ahLst/>
                <a:cxnLst>
                  <a:cxn ang="0">
                    <a:pos x="0" y="13"/>
                  </a:cxn>
                  <a:cxn ang="0">
                    <a:pos x="10" y="0"/>
                  </a:cxn>
                  <a:cxn ang="0">
                    <a:pos x="21" y="13"/>
                  </a:cxn>
                  <a:cxn ang="0">
                    <a:pos x="10" y="25"/>
                  </a:cxn>
                  <a:cxn ang="0">
                    <a:pos x="0" y="13"/>
                  </a:cxn>
                </a:cxnLst>
                <a:rect l="0" t="0" r="r" b="b"/>
                <a:pathLst>
                  <a:path w="21" h="25">
                    <a:moveTo>
                      <a:pt x="0" y="13"/>
                    </a:moveTo>
                    <a:lnTo>
                      <a:pt x="10" y="0"/>
                    </a:lnTo>
                    <a:lnTo>
                      <a:pt x="21" y="13"/>
                    </a:lnTo>
                    <a:lnTo>
                      <a:pt x="10" y="25"/>
                    </a:lnTo>
                    <a:lnTo>
                      <a:pt x="0"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55" name="Rectangle 35"/>
              <p:cNvSpPr>
                <a:spLocks noChangeArrowheads="1"/>
              </p:cNvSpPr>
              <p:nvPr/>
            </p:nvSpPr>
            <p:spPr bwMode="auto">
              <a:xfrm>
                <a:off x="1424" y="2972"/>
                <a:ext cx="10" cy="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56" name="Freeform 36"/>
              <p:cNvSpPr>
                <a:spLocks/>
              </p:cNvSpPr>
              <p:nvPr/>
            </p:nvSpPr>
            <p:spPr bwMode="auto">
              <a:xfrm>
                <a:off x="1424" y="2959"/>
                <a:ext cx="21" cy="26"/>
              </a:xfrm>
              <a:custGeom>
                <a:avLst/>
                <a:gdLst/>
                <a:ahLst/>
                <a:cxnLst>
                  <a:cxn ang="0">
                    <a:pos x="0" y="13"/>
                  </a:cxn>
                  <a:cxn ang="0">
                    <a:pos x="10" y="0"/>
                  </a:cxn>
                  <a:cxn ang="0">
                    <a:pos x="21" y="13"/>
                  </a:cxn>
                  <a:cxn ang="0">
                    <a:pos x="10" y="26"/>
                  </a:cxn>
                  <a:cxn ang="0">
                    <a:pos x="0" y="13"/>
                  </a:cxn>
                </a:cxnLst>
                <a:rect l="0" t="0" r="r" b="b"/>
                <a:pathLst>
                  <a:path w="21" h="26">
                    <a:moveTo>
                      <a:pt x="0" y="13"/>
                    </a:moveTo>
                    <a:lnTo>
                      <a:pt x="10" y="0"/>
                    </a:lnTo>
                    <a:lnTo>
                      <a:pt x="21" y="13"/>
                    </a:lnTo>
                    <a:lnTo>
                      <a:pt x="10" y="26"/>
                    </a:lnTo>
                    <a:lnTo>
                      <a:pt x="0"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57" name="Freeform 37"/>
              <p:cNvSpPr>
                <a:spLocks/>
              </p:cNvSpPr>
              <p:nvPr/>
            </p:nvSpPr>
            <p:spPr bwMode="auto">
              <a:xfrm>
                <a:off x="1455" y="2895"/>
                <a:ext cx="21" cy="26"/>
              </a:xfrm>
              <a:custGeom>
                <a:avLst/>
                <a:gdLst/>
                <a:ahLst/>
                <a:cxnLst>
                  <a:cxn ang="0">
                    <a:pos x="0" y="26"/>
                  </a:cxn>
                  <a:cxn ang="0">
                    <a:pos x="11" y="0"/>
                  </a:cxn>
                  <a:cxn ang="0">
                    <a:pos x="21" y="0"/>
                  </a:cxn>
                  <a:cxn ang="0">
                    <a:pos x="11" y="26"/>
                  </a:cxn>
                  <a:cxn ang="0">
                    <a:pos x="0" y="26"/>
                  </a:cxn>
                </a:cxnLst>
                <a:rect l="0" t="0" r="r" b="b"/>
                <a:pathLst>
                  <a:path w="21" h="26">
                    <a:moveTo>
                      <a:pt x="0" y="26"/>
                    </a:moveTo>
                    <a:lnTo>
                      <a:pt x="11" y="0"/>
                    </a:lnTo>
                    <a:lnTo>
                      <a:pt x="21" y="0"/>
                    </a:lnTo>
                    <a:lnTo>
                      <a:pt x="11" y="26"/>
                    </a:lnTo>
                    <a:lnTo>
                      <a:pt x="0" y="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58" name="Freeform 38"/>
              <p:cNvSpPr>
                <a:spLocks/>
              </p:cNvSpPr>
              <p:nvPr/>
            </p:nvSpPr>
            <p:spPr bwMode="auto">
              <a:xfrm>
                <a:off x="1497" y="2818"/>
                <a:ext cx="21" cy="26"/>
              </a:xfrm>
              <a:custGeom>
                <a:avLst/>
                <a:gdLst/>
                <a:ahLst/>
                <a:cxnLst>
                  <a:cxn ang="0">
                    <a:pos x="0" y="26"/>
                  </a:cxn>
                  <a:cxn ang="0">
                    <a:pos x="10" y="0"/>
                  </a:cxn>
                  <a:cxn ang="0">
                    <a:pos x="21" y="0"/>
                  </a:cxn>
                  <a:cxn ang="0">
                    <a:pos x="10" y="26"/>
                  </a:cxn>
                  <a:cxn ang="0">
                    <a:pos x="0" y="26"/>
                  </a:cxn>
                </a:cxnLst>
                <a:rect l="0" t="0" r="r" b="b"/>
                <a:pathLst>
                  <a:path w="21" h="26">
                    <a:moveTo>
                      <a:pt x="0" y="26"/>
                    </a:moveTo>
                    <a:lnTo>
                      <a:pt x="10" y="0"/>
                    </a:lnTo>
                    <a:lnTo>
                      <a:pt x="21" y="0"/>
                    </a:lnTo>
                    <a:lnTo>
                      <a:pt x="10" y="26"/>
                    </a:lnTo>
                    <a:lnTo>
                      <a:pt x="0" y="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59" name="Freeform 39"/>
              <p:cNvSpPr>
                <a:spLocks/>
              </p:cNvSpPr>
              <p:nvPr/>
            </p:nvSpPr>
            <p:spPr bwMode="auto">
              <a:xfrm>
                <a:off x="1538" y="2754"/>
                <a:ext cx="21" cy="26"/>
              </a:xfrm>
              <a:custGeom>
                <a:avLst/>
                <a:gdLst/>
                <a:ahLst/>
                <a:cxnLst>
                  <a:cxn ang="0">
                    <a:pos x="0" y="26"/>
                  </a:cxn>
                  <a:cxn ang="0">
                    <a:pos x="11" y="0"/>
                  </a:cxn>
                  <a:cxn ang="0">
                    <a:pos x="21" y="0"/>
                  </a:cxn>
                  <a:cxn ang="0">
                    <a:pos x="11" y="26"/>
                  </a:cxn>
                  <a:cxn ang="0">
                    <a:pos x="0" y="26"/>
                  </a:cxn>
                </a:cxnLst>
                <a:rect l="0" t="0" r="r" b="b"/>
                <a:pathLst>
                  <a:path w="21" h="26">
                    <a:moveTo>
                      <a:pt x="0" y="26"/>
                    </a:moveTo>
                    <a:lnTo>
                      <a:pt x="11" y="0"/>
                    </a:lnTo>
                    <a:lnTo>
                      <a:pt x="21" y="0"/>
                    </a:lnTo>
                    <a:lnTo>
                      <a:pt x="11" y="26"/>
                    </a:lnTo>
                    <a:lnTo>
                      <a:pt x="0" y="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60" name="Rectangle 40"/>
              <p:cNvSpPr>
                <a:spLocks noChangeArrowheads="1"/>
              </p:cNvSpPr>
              <p:nvPr/>
            </p:nvSpPr>
            <p:spPr bwMode="auto">
              <a:xfrm>
                <a:off x="1590" y="2703"/>
                <a:ext cx="21" cy="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61" name="Rectangle 41"/>
              <p:cNvSpPr>
                <a:spLocks noChangeArrowheads="1"/>
              </p:cNvSpPr>
              <p:nvPr/>
            </p:nvSpPr>
            <p:spPr bwMode="auto">
              <a:xfrm>
                <a:off x="1653" y="2716"/>
                <a:ext cx="10" cy="1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62" name="Freeform 42"/>
              <p:cNvSpPr>
                <a:spLocks/>
              </p:cNvSpPr>
              <p:nvPr/>
            </p:nvSpPr>
            <p:spPr bwMode="auto">
              <a:xfrm>
                <a:off x="1653" y="2703"/>
                <a:ext cx="21" cy="25"/>
              </a:xfrm>
              <a:custGeom>
                <a:avLst/>
                <a:gdLst/>
                <a:ahLst/>
                <a:cxnLst>
                  <a:cxn ang="0">
                    <a:pos x="0" y="13"/>
                  </a:cxn>
                  <a:cxn ang="0">
                    <a:pos x="10" y="0"/>
                  </a:cxn>
                  <a:cxn ang="0">
                    <a:pos x="21" y="13"/>
                  </a:cxn>
                  <a:cxn ang="0">
                    <a:pos x="10" y="25"/>
                  </a:cxn>
                  <a:cxn ang="0">
                    <a:pos x="0" y="13"/>
                  </a:cxn>
                </a:cxnLst>
                <a:rect l="0" t="0" r="r" b="b"/>
                <a:pathLst>
                  <a:path w="21" h="25">
                    <a:moveTo>
                      <a:pt x="0" y="13"/>
                    </a:moveTo>
                    <a:lnTo>
                      <a:pt x="10" y="0"/>
                    </a:lnTo>
                    <a:lnTo>
                      <a:pt x="21" y="13"/>
                    </a:lnTo>
                    <a:lnTo>
                      <a:pt x="10" y="25"/>
                    </a:lnTo>
                    <a:lnTo>
                      <a:pt x="0"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63" name="Rectangle 43"/>
              <p:cNvSpPr>
                <a:spLocks noChangeArrowheads="1"/>
              </p:cNvSpPr>
              <p:nvPr/>
            </p:nvSpPr>
            <p:spPr bwMode="auto">
              <a:xfrm>
                <a:off x="1715" y="2677"/>
                <a:ext cx="21" cy="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64" name="Rectangle 44"/>
              <p:cNvSpPr>
                <a:spLocks noChangeArrowheads="1"/>
              </p:cNvSpPr>
              <p:nvPr/>
            </p:nvSpPr>
            <p:spPr bwMode="auto">
              <a:xfrm>
                <a:off x="1778" y="2639"/>
                <a:ext cx="10" cy="1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65" name="Rectangle 45"/>
              <p:cNvSpPr>
                <a:spLocks noChangeArrowheads="1"/>
              </p:cNvSpPr>
              <p:nvPr/>
            </p:nvSpPr>
            <p:spPr bwMode="auto">
              <a:xfrm>
                <a:off x="1788" y="2639"/>
                <a:ext cx="10" cy="1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66" name="Freeform 46"/>
              <p:cNvSpPr>
                <a:spLocks/>
              </p:cNvSpPr>
              <p:nvPr/>
            </p:nvSpPr>
            <p:spPr bwMode="auto">
              <a:xfrm>
                <a:off x="1830" y="2600"/>
                <a:ext cx="20" cy="26"/>
              </a:xfrm>
              <a:custGeom>
                <a:avLst/>
                <a:gdLst/>
                <a:ahLst/>
                <a:cxnLst>
                  <a:cxn ang="0">
                    <a:pos x="0" y="26"/>
                  </a:cxn>
                  <a:cxn ang="0">
                    <a:pos x="10" y="0"/>
                  </a:cxn>
                  <a:cxn ang="0">
                    <a:pos x="20" y="0"/>
                  </a:cxn>
                  <a:cxn ang="0">
                    <a:pos x="10" y="26"/>
                  </a:cxn>
                  <a:cxn ang="0">
                    <a:pos x="0" y="26"/>
                  </a:cxn>
                </a:cxnLst>
                <a:rect l="0" t="0" r="r" b="b"/>
                <a:pathLst>
                  <a:path w="20" h="26">
                    <a:moveTo>
                      <a:pt x="0" y="26"/>
                    </a:moveTo>
                    <a:lnTo>
                      <a:pt x="10" y="0"/>
                    </a:lnTo>
                    <a:lnTo>
                      <a:pt x="20" y="0"/>
                    </a:lnTo>
                    <a:lnTo>
                      <a:pt x="10" y="26"/>
                    </a:lnTo>
                    <a:lnTo>
                      <a:pt x="0" y="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67" name="Rectangle 47"/>
              <p:cNvSpPr>
                <a:spLocks noChangeArrowheads="1"/>
              </p:cNvSpPr>
              <p:nvPr/>
            </p:nvSpPr>
            <p:spPr bwMode="auto">
              <a:xfrm>
                <a:off x="1892" y="2562"/>
                <a:ext cx="10" cy="1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68" name="Rectangle 48"/>
              <p:cNvSpPr>
                <a:spLocks noChangeArrowheads="1"/>
              </p:cNvSpPr>
              <p:nvPr/>
            </p:nvSpPr>
            <p:spPr bwMode="auto">
              <a:xfrm>
                <a:off x="1902" y="2562"/>
                <a:ext cx="11" cy="1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69" name="Freeform 49"/>
              <p:cNvSpPr>
                <a:spLocks/>
              </p:cNvSpPr>
              <p:nvPr/>
            </p:nvSpPr>
            <p:spPr bwMode="auto">
              <a:xfrm>
                <a:off x="1944" y="2523"/>
                <a:ext cx="31" cy="39"/>
              </a:xfrm>
              <a:custGeom>
                <a:avLst/>
                <a:gdLst/>
                <a:ahLst/>
                <a:cxnLst>
                  <a:cxn ang="0">
                    <a:pos x="0" y="26"/>
                  </a:cxn>
                  <a:cxn ang="0">
                    <a:pos x="21" y="0"/>
                  </a:cxn>
                  <a:cxn ang="0">
                    <a:pos x="31" y="13"/>
                  </a:cxn>
                  <a:cxn ang="0">
                    <a:pos x="10" y="39"/>
                  </a:cxn>
                  <a:cxn ang="0">
                    <a:pos x="0" y="26"/>
                  </a:cxn>
                </a:cxnLst>
                <a:rect l="0" t="0" r="r" b="b"/>
                <a:pathLst>
                  <a:path w="31" h="39">
                    <a:moveTo>
                      <a:pt x="0" y="26"/>
                    </a:moveTo>
                    <a:lnTo>
                      <a:pt x="21" y="0"/>
                    </a:lnTo>
                    <a:lnTo>
                      <a:pt x="31" y="13"/>
                    </a:lnTo>
                    <a:lnTo>
                      <a:pt x="10" y="39"/>
                    </a:lnTo>
                    <a:lnTo>
                      <a:pt x="0" y="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70" name="Rectangle 50"/>
              <p:cNvSpPr>
                <a:spLocks noChangeArrowheads="1"/>
              </p:cNvSpPr>
              <p:nvPr/>
            </p:nvSpPr>
            <p:spPr bwMode="auto">
              <a:xfrm>
                <a:off x="2017" y="2523"/>
                <a:ext cx="10" cy="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71" name="Freeform 51"/>
              <p:cNvSpPr>
                <a:spLocks/>
              </p:cNvSpPr>
              <p:nvPr/>
            </p:nvSpPr>
            <p:spPr bwMode="auto">
              <a:xfrm>
                <a:off x="2017" y="2510"/>
                <a:ext cx="21" cy="26"/>
              </a:xfrm>
              <a:custGeom>
                <a:avLst/>
                <a:gdLst/>
                <a:ahLst/>
                <a:cxnLst>
                  <a:cxn ang="0">
                    <a:pos x="0" y="13"/>
                  </a:cxn>
                  <a:cxn ang="0">
                    <a:pos x="10" y="0"/>
                  </a:cxn>
                  <a:cxn ang="0">
                    <a:pos x="21" y="13"/>
                  </a:cxn>
                  <a:cxn ang="0">
                    <a:pos x="10" y="26"/>
                  </a:cxn>
                  <a:cxn ang="0">
                    <a:pos x="0" y="13"/>
                  </a:cxn>
                </a:cxnLst>
                <a:rect l="0" t="0" r="r" b="b"/>
                <a:pathLst>
                  <a:path w="21" h="26">
                    <a:moveTo>
                      <a:pt x="0" y="13"/>
                    </a:moveTo>
                    <a:lnTo>
                      <a:pt x="10" y="0"/>
                    </a:lnTo>
                    <a:lnTo>
                      <a:pt x="21" y="13"/>
                    </a:lnTo>
                    <a:lnTo>
                      <a:pt x="10" y="26"/>
                    </a:lnTo>
                    <a:lnTo>
                      <a:pt x="0"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72" name="Freeform 52"/>
              <p:cNvSpPr>
                <a:spLocks/>
              </p:cNvSpPr>
              <p:nvPr/>
            </p:nvSpPr>
            <p:spPr bwMode="auto">
              <a:xfrm>
                <a:off x="2079" y="2472"/>
                <a:ext cx="21" cy="25"/>
              </a:xfrm>
              <a:custGeom>
                <a:avLst/>
                <a:gdLst/>
                <a:ahLst/>
                <a:cxnLst>
                  <a:cxn ang="0">
                    <a:pos x="0" y="13"/>
                  </a:cxn>
                  <a:cxn ang="0">
                    <a:pos x="21" y="0"/>
                  </a:cxn>
                  <a:cxn ang="0">
                    <a:pos x="21" y="13"/>
                  </a:cxn>
                  <a:cxn ang="0">
                    <a:pos x="0" y="25"/>
                  </a:cxn>
                  <a:cxn ang="0">
                    <a:pos x="0" y="13"/>
                  </a:cxn>
                </a:cxnLst>
                <a:rect l="0" t="0" r="r" b="b"/>
                <a:pathLst>
                  <a:path w="21" h="25">
                    <a:moveTo>
                      <a:pt x="0" y="13"/>
                    </a:moveTo>
                    <a:lnTo>
                      <a:pt x="21" y="0"/>
                    </a:lnTo>
                    <a:lnTo>
                      <a:pt x="21" y="13"/>
                    </a:lnTo>
                    <a:lnTo>
                      <a:pt x="0" y="25"/>
                    </a:lnTo>
                    <a:lnTo>
                      <a:pt x="0"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73" name="Rectangle 53"/>
              <p:cNvSpPr>
                <a:spLocks noChangeArrowheads="1"/>
              </p:cNvSpPr>
              <p:nvPr/>
            </p:nvSpPr>
            <p:spPr bwMode="auto">
              <a:xfrm>
                <a:off x="2142" y="2459"/>
                <a:ext cx="10" cy="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74" name="Rectangle 54"/>
              <p:cNvSpPr>
                <a:spLocks noChangeArrowheads="1"/>
              </p:cNvSpPr>
              <p:nvPr/>
            </p:nvSpPr>
            <p:spPr bwMode="auto">
              <a:xfrm>
                <a:off x="2152" y="2459"/>
                <a:ext cx="10" cy="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75" name="Rectangle 55"/>
              <p:cNvSpPr>
                <a:spLocks noChangeArrowheads="1"/>
              </p:cNvSpPr>
              <p:nvPr/>
            </p:nvSpPr>
            <p:spPr bwMode="auto">
              <a:xfrm>
                <a:off x="2194" y="2420"/>
                <a:ext cx="10" cy="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76" name="Freeform 56"/>
              <p:cNvSpPr>
                <a:spLocks/>
              </p:cNvSpPr>
              <p:nvPr/>
            </p:nvSpPr>
            <p:spPr bwMode="auto">
              <a:xfrm>
                <a:off x="2204" y="2420"/>
                <a:ext cx="21" cy="26"/>
              </a:xfrm>
              <a:custGeom>
                <a:avLst/>
                <a:gdLst/>
                <a:ahLst/>
                <a:cxnLst>
                  <a:cxn ang="0">
                    <a:pos x="10" y="0"/>
                  </a:cxn>
                  <a:cxn ang="0">
                    <a:pos x="21" y="13"/>
                  </a:cxn>
                  <a:cxn ang="0">
                    <a:pos x="10" y="26"/>
                  </a:cxn>
                  <a:cxn ang="0">
                    <a:pos x="0" y="13"/>
                  </a:cxn>
                  <a:cxn ang="0">
                    <a:pos x="10" y="0"/>
                  </a:cxn>
                </a:cxnLst>
                <a:rect l="0" t="0" r="r" b="b"/>
                <a:pathLst>
                  <a:path w="21" h="26">
                    <a:moveTo>
                      <a:pt x="10" y="0"/>
                    </a:moveTo>
                    <a:lnTo>
                      <a:pt x="21" y="13"/>
                    </a:lnTo>
                    <a:lnTo>
                      <a:pt x="10" y="26"/>
                    </a:lnTo>
                    <a:lnTo>
                      <a:pt x="0" y="13"/>
                    </a:lnTo>
                    <a:lnTo>
                      <a:pt x="1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77" name="Freeform 57"/>
              <p:cNvSpPr>
                <a:spLocks/>
              </p:cNvSpPr>
              <p:nvPr/>
            </p:nvSpPr>
            <p:spPr bwMode="auto">
              <a:xfrm>
                <a:off x="2256" y="2408"/>
                <a:ext cx="21" cy="25"/>
              </a:xfrm>
              <a:custGeom>
                <a:avLst/>
                <a:gdLst/>
                <a:ahLst/>
                <a:cxnLst>
                  <a:cxn ang="0">
                    <a:pos x="0" y="12"/>
                  </a:cxn>
                  <a:cxn ang="0">
                    <a:pos x="21" y="0"/>
                  </a:cxn>
                  <a:cxn ang="0">
                    <a:pos x="21" y="12"/>
                  </a:cxn>
                  <a:cxn ang="0">
                    <a:pos x="0" y="25"/>
                  </a:cxn>
                  <a:cxn ang="0">
                    <a:pos x="0" y="12"/>
                  </a:cxn>
                </a:cxnLst>
                <a:rect l="0" t="0" r="r" b="b"/>
                <a:pathLst>
                  <a:path w="21" h="25">
                    <a:moveTo>
                      <a:pt x="0" y="12"/>
                    </a:moveTo>
                    <a:lnTo>
                      <a:pt x="21" y="0"/>
                    </a:lnTo>
                    <a:lnTo>
                      <a:pt x="21" y="12"/>
                    </a:lnTo>
                    <a:lnTo>
                      <a:pt x="0" y="25"/>
                    </a:lnTo>
                    <a:lnTo>
                      <a:pt x="0"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78" name="Rectangle 58"/>
              <p:cNvSpPr>
                <a:spLocks noChangeArrowheads="1"/>
              </p:cNvSpPr>
              <p:nvPr/>
            </p:nvSpPr>
            <p:spPr bwMode="auto">
              <a:xfrm>
                <a:off x="2318" y="2408"/>
                <a:ext cx="11" cy="1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79" name="Freeform 59"/>
              <p:cNvSpPr>
                <a:spLocks/>
              </p:cNvSpPr>
              <p:nvPr/>
            </p:nvSpPr>
            <p:spPr bwMode="auto">
              <a:xfrm>
                <a:off x="2329" y="2408"/>
                <a:ext cx="21" cy="25"/>
              </a:xfrm>
              <a:custGeom>
                <a:avLst/>
                <a:gdLst/>
                <a:ahLst/>
                <a:cxnLst>
                  <a:cxn ang="0">
                    <a:pos x="10" y="0"/>
                  </a:cxn>
                  <a:cxn ang="0">
                    <a:pos x="21" y="12"/>
                  </a:cxn>
                  <a:cxn ang="0">
                    <a:pos x="10" y="25"/>
                  </a:cxn>
                  <a:cxn ang="0">
                    <a:pos x="0" y="12"/>
                  </a:cxn>
                  <a:cxn ang="0">
                    <a:pos x="10" y="0"/>
                  </a:cxn>
                </a:cxnLst>
                <a:rect l="0" t="0" r="r" b="b"/>
                <a:pathLst>
                  <a:path w="21" h="25">
                    <a:moveTo>
                      <a:pt x="10" y="0"/>
                    </a:moveTo>
                    <a:lnTo>
                      <a:pt x="21" y="12"/>
                    </a:lnTo>
                    <a:lnTo>
                      <a:pt x="10" y="25"/>
                    </a:lnTo>
                    <a:lnTo>
                      <a:pt x="0" y="12"/>
                    </a:lnTo>
                    <a:lnTo>
                      <a:pt x="1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80" name="Rectangle 60"/>
              <p:cNvSpPr>
                <a:spLocks noChangeArrowheads="1"/>
              </p:cNvSpPr>
              <p:nvPr/>
            </p:nvSpPr>
            <p:spPr bwMode="auto">
              <a:xfrm>
                <a:off x="2381" y="2408"/>
                <a:ext cx="10" cy="1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81" name="Rectangle 61"/>
              <p:cNvSpPr>
                <a:spLocks noChangeArrowheads="1"/>
              </p:cNvSpPr>
              <p:nvPr/>
            </p:nvSpPr>
            <p:spPr bwMode="auto">
              <a:xfrm>
                <a:off x="2391" y="2408"/>
                <a:ext cx="11" cy="1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82" name="Rectangle 62"/>
              <p:cNvSpPr>
                <a:spLocks noChangeArrowheads="1"/>
              </p:cNvSpPr>
              <p:nvPr/>
            </p:nvSpPr>
            <p:spPr bwMode="auto">
              <a:xfrm>
                <a:off x="2443" y="2408"/>
                <a:ext cx="11" cy="1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83" name="Rectangle 63"/>
              <p:cNvSpPr>
                <a:spLocks noChangeArrowheads="1"/>
              </p:cNvSpPr>
              <p:nvPr/>
            </p:nvSpPr>
            <p:spPr bwMode="auto">
              <a:xfrm>
                <a:off x="2454" y="2408"/>
                <a:ext cx="10" cy="1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84" name="Freeform 64"/>
              <p:cNvSpPr>
                <a:spLocks/>
              </p:cNvSpPr>
              <p:nvPr/>
            </p:nvSpPr>
            <p:spPr bwMode="auto">
              <a:xfrm>
                <a:off x="2506" y="2408"/>
                <a:ext cx="20" cy="25"/>
              </a:xfrm>
              <a:custGeom>
                <a:avLst/>
                <a:gdLst/>
                <a:ahLst/>
                <a:cxnLst>
                  <a:cxn ang="0">
                    <a:pos x="10" y="0"/>
                  </a:cxn>
                  <a:cxn ang="0">
                    <a:pos x="20" y="12"/>
                  </a:cxn>
                  <a:cxn ang="0">
                    <a:pos x="10" y="25"/>
                  </a:cxn>
                  <a:cxn ang="0">
                    <a:pos x="0" y="12"/>
                  </a:cxn>
                  <a:cxn ang="0">
                    <a:pos x="10" y="0"/>
                  </a:cxn>
                </a:cxnLst>
                <a:rect l="0" t="0" r="r" b="b"/>
                <a:pathLst>
                  <a:path w="20" h="25">
                    <a:moveTo>
                      <a:pt x="10" y="0"/>
                    </a:moveTo>
                    <a:lnTo>
                      <a:pt x="20" y="12"/>
                    </a:lnTo>
                    <a:lnTo>
                      <a:pt x="10" y="25"/>
                    </a:lnTo>
                    <a:lnTo>
                      <a:pt x="0" y="12"/>
                    </a:lnTo>
                    <a:lnTo>
                      <a:pt x="1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85" name="Freeform 65"/>
              <p:cNvSpPr>
                <a:spLocks/>
              </p:cNvSpPr>
              <p:nvPr/>
            </p:nvSpPr>
            <p:spPr bwMode="auto">
              <a:xfrm>
                <a:off x="2516" y="2420"/>
                <a:ext cx="21" cy="26"/>
              </a:xfrm>
              <a:custGeom>
                <a:avLst/>
                <a:gdLst/>
                <a:ahLst/>
                <a:cxnLst>
                  <a:cxn ang="0">
                    <a:pos x="10" y="0"/>
                  </a:cxn>
                  <a:cxn ang="0">
                    <a:pos x="21" y="13"/>
                  </a:cxn>
                  <a:cxn ang="0">
                    <a:pos x="10" y="26"/>
                  </a:cxn>
                  <a:cxn ang="0">
                    <a:pos x="0" y="13"/>
                  </a:cxn>
                  <a:cxn ang="0">
                    <a:pos x="10" y="0"/>
                  </a:cxn>
                </a:cxnLst>
                <a:rect l="0" t="0" r="r" b="b"/>
                <a:pathLst>
                  <a:path w="21" h="26">
                    <a:moveTo>
                      <a:pt x="10" y="0"/>
                    </a:moveTo>
                    <a:lnTo>
                      <a:pt x="21" y="13"/>
                    </a:lnTo>
                    <a:lnTo>
                      <a:pt x="10" y="26"/>
                    </a:lnTo>
                    <a:lnTo>
                      <a:pt x="0" y="13"/>
                    </a:lnTo>
                    <a:lnTo>
                      <a:pt x="1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86" name="Freeform 66"/>
              <p:cNvSpPr>
                <a:spLocks/>
              </p:cNvSpPr>
              <p:nvPr/>
            </p:nvSpPr>
            <p:spPr bwMode="auto">
              <a:xfrm>
                <a:off x="2568" y="2408"/>
                <a:ext cx="21" cy="25"/>
              </a:xfrm>
              <a:custGeom>
                <a:avLst/>
                <a:gdLst/>
                <a:ahLst/>
                <a:cxnLst>
                  <a:cxn ang="0">
                    <a:pos x="0" y="12"/>
                  </a:cxn>
                  <a:cxn ang="0">
                    <a:pos x="21" y="0"/>
                  </a:cxn>
                  <a:cxn ang="0">
                    <a:pos x="21" y="12"/>
                  </a:cxn>
                  <a:cxn ang="0">
                    <a:pos x="0" y="25"/>
                  </a:cxn>
                  <a:cxn ang="0">
                    <a:pos x="0" y="12"/>
                  </a:cxn>
                </a:cxnLst>
                <a:rect l="0" t="0" r="r" b="b"/>
                <a:pathLst>
                  <a:path w="21" h="25">
                    <a:moveTo>
                      <a:pt x="0" y="12"/>
                    </a:moveTo>
                    <a:lnTo>
                      <a:pt x="21" y="0"/>
                    </a:lnTo>
                    <a:lnTo>
                      <a:pt x="21" y="12"/>
                    </a:lnTo>
                    <a:lnTo>
                      <a:pt x="0" y="25"/>
                    </a:lnTo>
                    <a:lnTo>
                      <a:pt x="0"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87" name="Rectangle 67"/>
              <p:cNvSpPr>
                <a:spLocks noChangeArrowheads="1"/>
              </p:cNvSpPr>
              <p:nvPr/>
            </p:nvSpPr>
            <p:spPr bwMode="auto">
              <a:xfrm>
                <a:off x="2620" y="2382"/>
                <a:ext cx="21" cy="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88" name="Rectangle 68"/>
              <p:cNvSpPr>
                <a:spLocks noChangeArrowheads="1"/>
              </p:cNvSpPr>
              <p:nvPr/>
            </p:nvSpPr>
            <p:spPr bwMode="auto">
              <a:xfrm>
                <a:off x="2682" y="2382"/>
                <a:ext cx="11" cy="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89" name="Freeform 69"/>
              <p:cNvSpPr>
                <a:spLocks/>
              </p:cNvSpPr>
              <p:nvPr/>
            </p:nvSpPr>
            <p:spPr bwMode="auto">
              <a:xfrm>
                <a:off x="2682" y="2369"/>
                <a:ext cx="21" cy="26"/>
              </a:xfrm>
              <a:custGeom>
                <a:avLst/>
                <a:gdLst/>
                <a:ahLst/>
                <a:cxnLst>
                  <a:cxn ang="0">
                    <a:pos x="0" y="13"/>
                  </a:cxn>
                  <a:cxn ang="0">
                    <a:pos x="11" y="0"/>
                  </a:cxn>
                  <a:cxn ang="0">
                    <a:pos x="21" y="13"/>
                  </a:cxn>
                  <a:cxn ang="0">
                    <a:pos x="11" y="26"/>
                  </a:cxn>
                  <a:cxn ang="0">
                    <a:pos x="0" y="13"/>
                  </a:cxn>
                </a:cxnLst>
                <a:rect l="0" t="0" r="r" b="b"/>
                <a:pathLst>
                  <a:path w="21" h="26">
                    <a:moveTo>
                      <a:pt x="0" y="13"/>
                    </a:moveTo>
                    <a:lnTo>
                      <a:pt x="11" y="0"/>
                    </a:lnTo>
                    <a:lnTo>
                      <a:pt x="21" y="13"/>
                    </a:lnTo>
                    <a:lnTo>
                      <a:pt x="11" y="26"/>
                    </a:lnTo>
                    <a:lnTo>
                      <a:pt x="0"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90" name="Rectangle 70"/>
              <p:cNvSpPr>
                <a:spLocks noChangeArrowheads="1"/>
              </p:cNvSpPr>
              <p:nvPr/>
            </p:nvSpPr>
            <p:spPr bwMode="auto">
              <a:xfrm>
                <a:off x="2745" y="2395"/>
                <a:ext cx="21" cy="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91" name="Rectangle 71"/>
              <p:cNvSpPr>
                <a:spLocks noChangeArrowheads="1"/>
              </p:cNvSpPr>
              <p:nvPr/>
            </p:nvSpPr>
            <p:spPr bwMode="auto">
              <a:xfrm>
                <a:off x="2807" y="2382"/>
                <a:ext cx="11" cy="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92" name="Freeform 72"/>
              <p:cNvSpPr>
                <a:spLocks/>
              </p:cNvSpPr>
              <p:nvPr/>
            </p:nvSpPr>
            <p:spPr bwMode="auto">
              <a:xfrm>
                <a:off x="2807" y="2369"/>
                <a:ext cx="21" cy="26"/>
              </a:xfrm>
              <a:custGeom>
                <a:avLst/>
                <a:gdLst/>
                <a:ahLst/>
                <a:cxnLst>
                  <a:cxn ang="0">
                    <a:pos x="0" y="13"/>
                  </a:cxn>
                  <a:cxn ang="0">
                    <a:pos x="11" y="0"/>
                  </a:cxn>
                  <a:cxn ang="0">
                    <a:pos x="21" y="13"/>
                  </a:cxn>
                  <a:cxn ang="0">
                    <a:pos x="11" y="26"/>
                  </a:cxn>
                  <a:cxn ang="0">
                    <a:pos x="0" y="13"/>
                  </a:cxn>
                </a:cxnLst>
                <a:rect l="0" t="0" r="r" b="b"/>
                <a:pathLst>
                  <a:path w="21" h="26">
                    <a:moveTo>
                      <a:pt x="0" y="13"/>
                    </a:moveTo>
                    <a:lnTo>
                      <a:pt x="11" y="0"/>
                    </a:lnTo>
                    <a:lnTo>
                      <a:pt x="21" y="13"/>
                    </a:lnTo>
                    <a:lnTo>
                      <a:pt x="11" y="26"/>
                    </a:lnTo>
                    <a:lnTo>
                      <a:pt x="0"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93" name="Freeform 73"/>
              <p:cNvSpPr>
                <a:spLocks/>
              </p:cNvSpPr>
              <p:nvPr/>
            </p:nvSpPr>
            <p:spPr bwMode="auto">
              <a:xfrm>
                <a:off x="2859" y="2331"/>
                <a:ext cx="31" cy="38"/>
              </a:xfrm>
              <a:custGeom>
                <a:avLst/>
                <a:gdLst/>
                <a:ahLst/>
                <a:cxnLst>
                  <a:cxn ang="0">
                    <a:pos x="0" y="25"/>
                  </a:cxn>
                  <a:cxn ang="0">
                    <a:pos x="21" y="0"/>
                  </a:cxn>
                  <a:cxn ang="0">
                    <a:pos x="31" y="12"/>
                  </a:cxn>
                  <a:cxn ang="0">
                    <a:pos x="11" y="38"/>
                  </a:cxn>
                  <a:cxn ang="0">
                    <a:pos x="0" y="25"/>
                  </a:cxn>
                </a:cxnLst>
                <a:rect l="0" t="0" r="r" b="b"/>
                <a:pathLst>
                  <a:path w="31" h="38">
                    <a:moveTo>
                      <a:pt x="0" y="25"/>
                    </a:moveTo>
                    <a:lnTo>
                      <a:pt x="21" y="0"/>
                    </a:lnTo>
                    <a:lnTo>
                      <a:pt x="31" y="12"/>
                    </a:lnTo>
                    <a:lnTo>
                      <a:pt x="11" y="38"/>
                    </a:lnTo>
                    <a:lnTo>
                      <a:pt x="0" y="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94" name="Rectangle 74"/>
              <p:cNvSpPr>
                <a:spLocks noChangeArrowheads="1"/>
              </p:cNvSpPr>
              <p:nvPr/>
            </p:nvSpPr>
            <p:spPr bwMode="auto">
              <a:xfrm>
                <a:off x="2932" y="2331"/>
                <a:ext cx="10" cy="1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95" name="Rectangle 75"/>
              <p:cNvSpPr>
                <a:spLocks noChangeArrowheads="1"/>
              </p:cNvSpPr>
              <p:nvPr/>
            </p:nvSpPr>
            <p:spPr bwMode="auto">
              <a:xfrm>
                <a:off x="2942" y="2331"/>
                <a:ext cx="11" cy="1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96" name="Freeform 76"/>
              <p:cNvSpPr>
                <a:spLocks/>
              </p:cNvSpPr>
              <p:nvPr/>
            </p:nvSpPr>
            <p:spPr bwMode="auto">
              <a:xfrm>
                <a:off x="2984" y="2318"/>
                <a:ext cx="21" cy="25"/>
              </a:xfrm>
              <a:custGeom>
                <a:avLst/>
                <a:gdLst/>
                <a:ahLst/>
                <a:cxnLst>
                  <a:cxn ang="0">
                    <a:pos x="0" y="13"/>
                  </a:cxn>
                  <a:cxn ang="0">
                    <a:pos x="11" y="0"/>
                  </a:cxn>
                  <a:cxn ang="0">
                    <a:pos x="21" y="13"/>
                  </a:cxn>
                  <a:cxn ang="0">
                    <a:pos x="11" y="25"/>
                  </a:cxn>
                  <a:cxn ang="0">
                    <a:pos x="0" y="13"/>
                  </a:cxn>
                </a:cxnLst>
                <a:rect l="0" t="0" r="r" b="b"/>
                <a:pathLst>
                  <a:path w="21" h="25">
                    <a:moveTo>
                      <a:pt x="0" y="13"/>
                    </a:moveTo>
                    <a:lnTo>
                      <a:pt x="11" y="0"/>
                    </a:lnTo>
                    <a:lnTo>
                      <a:pt x="21" y="13"/>
                    </a:lnTo>
                    <a:lnTo>
                      <a:pt x="11" y="25"/>
                    </a:lnTo>
                    <a:lnTo>
                      <a:pt x="0"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97" name="Freeform 77"/>
              <p:cNvSpPr>
                <a:spLocks/>
              </p:cNvSpPr>
              <p:nvPr/>
            </p:nvSpPr>
            <p:spPr bwMode="auto">
              <a:xfrm>
                <a:off x="2995" y="2305"/>
                <a:ext cx="20" cy="26"/>
              </a:xfrm>
              <a:custGeom>
                <a:avLst/>
                <a:gdLst/>
                <a:ahLst/>
                <a:cxnLst>
                  <a:cxn ang="0">
                    <a:pos x="0" y="13"/>
                  </a:cxn>
                  <a:cxn ang="0">
                    <a:pos x="10" y="0"/>
                  </a:cxn>
                  <a:cxn ang="0">
                    <a:pos x="20" y="13"/>
                  </a:cxn>
                  <a:cxn ang="0">
                    <a:pos x="10" y="26"/>
                  </a:cxn>
                  <a:cxn ang="0">
                    <a:pos x="0" y="13"/>
                  </a:cxn>
                </a:cxnLst>
                <a:rect l="0" t="0" r="r" b="b"/>
                <a:pathLst>
                  <a:path w="20" h="26">
                    <a:moveTo>
                      <a:pt x="0" y="13"/>
                    </a:moveTo>
                    <a:lnTo>
                      <a:pt x="10" y="0"/>
                    </a:lnTo>
                    <a:lnTo>
                      <a:pt x="20" y="13"/>
                    </a:lnTo>
                    <a:lnTo>
                      <a:pt x="10" y="26"/>
                    </a:lnTo>
                    <a:lnTo>
                      <a:pt x="0"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98" name="Rectangle 78"/>
              <p:cNvSpPr>
                <a:spLocks noChangeArrowheads="1"/>
              </p:cNvSpPr>
              <p:nvPr/>
            </p:nvSpPr>
            <p:spPr bwMode="auto">
              <a:xfrm>
                <a:off x="3057" y="2318"/>
                <a:ext cx="21" cy="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599" name="Rectangle 79"/>
              <p:cNvSpPr>
                <a:spLocks noChangeArrowheads="1"/>
              </p:cNvSpPr>
              <p:nvPr/>
            </p:nvSpPr>
            <p:spPr bwMode="auto">
              <a:xfrm>
                <a:off x="3119" y="2305"/>
                <a:ext cx="11" cy="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00" name="Rectangle 80"/>
              <p:cNvSpPr>
                <a:spLocks noChangeArrowheads="1"/>
              </p:cNvSpPr>
              <p:nvPr/>
            </p:nvSpPr>
            <p:spPr bwMode="auto">
              <a:xfrm>
                <a:off x="3130" y="2305"/>
                <a:ext cx="10" cy="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01" name="Freeform 81"/>
              <p:cNvSpPr>
                <a:spLocks/>
              </p:cNvSpPr>
              <p:nvPr/>
            </p:nvSpPr>
            <p:spPr bwMode="auto">
              <a:xfrm>
                <a:off x="3171" y="2279"/>
                <a:ext cx="32" cy="39"/>
              </a:xfrm>
              <a:custGeom>
                <a:avLst/>
                <a:gdLst/>
                <a:ahLst/>
                <a:cxnLst>
                  <a:cxn ang="0">
                    <a:pos x="0" y="26"/>
                  </a:cxn>
                  <a:cxn ang="0">
                    <a:pos x="21" y="0"/>
                  </a:cxn>
                  <a:cxn ang="0">
                    <a:pos x="32" y="13"/>
                  </a:cxn>
                  <a:cxn ang="0">
                    <a:pos x="11" y="39"/>
                  </a:cxn>
                  <a:cxn ang="0">
                    <a:pos x="0" y="26"/>
                  </a:cxn>
                </a:cxnLst>
                <a:rect l="0" t="0" r="r" b="b"/>
                <a:pathLst>
                  <a:path w="32" h="39">
                    <a:moveTo>
                      <a:pt x="0" y="26"/>
                    </a:moveTo>
                    <a:lnTo>
                      <a:pt x="21" y="0"/>
                    </a:lnTo>
                    <a:lnTo>
                      <a:pt x="32" y="13"/>
                    </a:lnTo>
                    <a:lnTo>
                      <a:pt x="11" y="39"/>
                    </a:lnTo>
                    <a:lnTo>
                      <a:pt x="0" y="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02" name="Rectangle 82"/>
              <p:cNvSpPr>
                <a:spLocks noChangeArrowheads="1"/>
              </p:cNvSpPr>
              <p:nvPr/>
            </p:nvSpPr>
            <p:spPr bwMode="auto">
              <a:xfrm>
                <a:off x="3244" y="2292"/>
                <a:ext cx="11" cy="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03" name="Freeform 83"/>
              <p:cNvSpPr>
                <a:spLocks/>
              </p:cNvSpPr>
              <p:nvPr/>
            </p:nvSpPr>
            <p:spPr bwMode="auto">
              <a:xfrm>
                <a:off x="3244" y="2279"/>
                <a:ext cx="21" cy="26"/>
              </a:xfrm>
              <a:custGeom>
                <a:avLst/>
                <a:gdLst/>
                <a:ahLst/>
                <a:cxnLst>
                  <a:cxn ang="0">
                    <a:pos x="0" y="13"/>
                  </a:cxn>
                  <a:cxn ang="0">
                    <a:pos x="11" y="0"/>
                  </a:cxn>
                  <a:cxn ang="0">
                    <a:pos x="21" y="13"/>
                  </a:cxn>
                  <a:cxn ang="0">
                    <a:pos x="11" y="26"/>
                  </a:cxn>
                  <a:cxn ang="0">
                    <a:pos x="0" y="13"/>
                  </a:cxn>
                </a:cxnLst>
                <a:rect l="0" t="0" r="r" b="b"/>
                <a:pathLst>
                  <a:path w="21" h="26">
                    <a:moveTo>
                      <a:pt x="0" y="13"/>
                    </a:moveTo>
                    <a:lnTo>
                      <a:pt x="11" y="0"/>
                    </a:lnTo>
                    <a:lnTo>
                      <a:pt x="21" y="13"/>
                    </a:lnTo>
                    <a:lnTo>
                      <a:pt x="11" y="26"/>
                    </a:lnTo>
                    <a:lnTo>
                      <a:pt x="0"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04" name="Freeform 84"/>
              <p:cNvSpPr>
                <a:spLocks/>
              </p:cNvSpPr>
              <p:nvPr/>
            </p:nvSpPr>
            <p:spPr bwMode="auto">
              <a:xfrm>
                <a:off x="3307" y="2266"/>
                <a:ext cx="20" cy="26"/>
              </a:xfrm>
              <a:custGeom>
                <a:avLst/>
                <a:gdLst/>
                <a:ahLst/>
                <a:cxnLst>
                  <a:cxn ang="0">
                    <a:pos x="0" y="0"/>
                  </a:cxn>
                  <a:cxn ang="0">
                    <a:pos x="20" y="13"/>
                  </a:cxn>
                  <a:cxn ang="0">
                    <a:pos x="20" y="26"/>
                  </a:cxn>
                  <a:cxn ang="0">
                    <a:pos x="0" y="13"/>
                  </a:cxn>
                  <a:cxn ang="0">
                    <a:pos x="0" y="0"/>
                  </a:cxn>
                </a:cxnLst>
                <a:rect l="0" t="0" r="r" b="b"/>
                <a:pathLst>
                  <a:path w="20" h="26">
                    <a:moveTo>
                      <a:pt x="0" y="0"/>
                    </a:moveTo>
                    <a:lnTo>
                      <a:pt x="20" y="13"/>
                    </a:lnTo>
                    <a:lnTo>
                      <a:pt x="20" y="26"/>
                    </a:lnTo>
                    <a:lnTo>
                      <a:pt x="0" y="13"/>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05" name="Rectangle 85"/>
              <p:cNvSpPr>
                <a:spLocks noChangeArrowheads="1"/>
              </p:cNvSpPr>
              <p:nvPr/>
            </p:nvSpPr>
            <p:spPr bwMode="auto">
              <a:xfrm>
                <a:off x="3369" y="2279"/>
                <a:ext cx="10" cy="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06" name="Rectangle 86"/>
              <p:cNvSpPr>
                <a:spLocks noChangeArrowheads="1"/>
              </p:cNvSpPr>
              <p:nvPr/>
            </p:nvSpPr>
            <p:spPr bwMode="auto">
              <a:xfrm>
                <a:off x="3379" y="2279"/>
                <a:ext cx="11" cy="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07" name="Rectangle 87"/>
              <p:cNvSpPr>
                <a:spLocks noChangeArrowheads="1"/>
              </p:cNvSpPr>
              <p:nvPr/>
            </p:nvSpPr>
            <p:spPr bwMode="auto">
              <a:xfrm>
                <a:off x="3431" y="2279"/>
                <a:ext cx="11" cy="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08" name="Rectangle 88"/>
              <p:cNvSpPr>
                <a:spLocks noChangeArrowheads="1"/>
              </p:cNvSpPr>
              <p:nvPr/>
            </p:nvSpPr>
            <p:spPr bwMode="auto">
              <a:xfrm>
                <a:off x="3442" y="2279"/>
                <a:ext cx="10" cy="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09" name="Rectangle 89"/>
              <p:cNvSpPr>
                <a:spLocks noChangeArrowheads="1"/>
              </p:cNvSpPr>
              <p:nvPr/>
            </p:nvSpPr>
            <p:spPr bwMode="auto">
              <a:xfrm>
                <a:off x="3494" y="2279"/>
                <a:ext cx="21" cy="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10" name="Rectangle 90"/>
              <p:cNvSpPr>
                <a:spLocks noChangeArrowheads="1"/>
              </p:cNvSpPr>
              <p:nvPr/>
            </p:nvSpPr>
            <p:spPr bwMode="auto">
              <a:xfrm>
                <a:off x="3556" y="2279"/>
                <a:ext cx="11" cy="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11" name="Freeform 91"/>
              <p:cNvSpPr>
                <a:spLocks/>
              </p:cNvSpPr>
              <p:nvPr/>
            </p:nvSpPr>
            <p:spPr bwMode="auto">
              <a:xfrm>
                <a:off x="3556" y="2266"/>
                <a:ext cx="21" cy="26"/>
              </a:xfrm>
              <a:custGeom>
                <a:avLst/>
                <a:gdLst/>
                <a:ahLst/>
                <a:cxnLst>
                  <a:cxn ang="0">
                    <a:pos x="0" y="13"/>
                  </a:cxn>
                  <a:cxn ang="0">
                    <a:pos x="11" y="0"/>
                  </a:cxn>
                  <a:cxn ang="0">
                    <a:pos x="21" y="13"/>
                  </a:cxn>
                  <a:cxn ang="0">
                    <a:pos x="11" y="26"/>
                  </a:cxn>
                  <a:cxn ang="0">
                    <a:pos x="0" y="13"/>
                  </a:cxn>
                </a:cxnLst>
                <a:rect l="0" t="0" r="r" b="b"/>
                <a:pathLst>
                  <a:path w="21" h="26">
                    <a:moveTo>
                      <a:pt x="0" y="13"/>
                    </a:moveTo>
                    <a:lnTo>
                      <a:pt x="11" y="0"/>
                    </a:lnTo>
                    <a:lnTo>
                      <a:pt x="21" y="13"/>
                    </a:lnTo>
                    <a:lnTo>
                      <a:pt x="11" y="26"/>
                    </a:lnTo>
                    <a:lnTo>
                      <a:pt x="0"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12" name="Rectangle 92"/>
              <p:cNvSpPr>
                <a:spLocks noChangeArrowheads="1"/>
              </p:cNvSpPr>
              <p:nvPr/>
            </p:nvSpPr>
            <p:spPr bwMode="auto">
              <a:xfrm>
                <a:off x="3619" y="2254"/>
                <a:ext cx="20" cy="1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13" name="Rectangle 93"/>
              <p:cNvSpPr>
                <a:spLocks noChangeArrowheads="1"/>
              </p:cNvSpPr>
              <p:nvPr/>
            </p:nvSpPr>
            <p:spPr bwMode="auto">
              <a:xfrm>
                <a:off x="3681" y="2228"/>
                <a:ext cx="10" cy="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14" name="Freeform 94"/>
              <p:cNvSpPr>
                <a:spLocks/>
              </p:cNvSpPr>
              <p:nvPr/>
            </p:nvSpPr>
            <p:spPr bwMode="auto">
              <a:xfrm>
                <a:off x="3691" y="2228"/>
                <a:ext cx="21" cy="26"/>
              </a:xfrm>
              <a:custGeom>
                <a:avLst/>
                <a:gdLst/>
                <a:ahLst/>
                <a:cxnLst>
                  <a:cxn ang="0">
                    <a:pos x="11" y="0"/>
                  </a:cxn>
                  <a:cxn ang="0">
                    <a:pos x="21" y="13"/>
                  </a:cxn>
                  <a:cxn ang="0">
                    <a:pos x="11" y="26"/>
                  </a:cxn>
                  <a:cxn ang="0">
                    <a:pos x="0" y="13"/>
                  </a:cxn>
                  <a:cxn ang="0">
                    <a:pos x="11" y="0"/>
                  </a:cxn>
                </a:cxnLst>
                <a:rect l="0" t="0" r="r" b="b"/>
                <a:pathLst>
                  <a:path w="21" h="26">
                    <a:moveTo>
                      <a:pt x="11" y="0"/>
                    </a:moveTo>
                    <a:lnTo>
                      <a:pt x="21" y="13"/>
                    </a:lnTo>
                    <a:lnTo>
                      <a:pt x="11" y="26"/>
                    </a:lnTo>
                    <a:lnTo>
                      <a:pt x="0" y="13"/>
                    </a:lnTo>
                    <a:lnTo>
                      <a:pt x="1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15" name="Freeform 95"/>
              <p:cNvSpPr>
                <a:spLocks/>
              </p:cNvSpPr>
              <p:nvPr/>
            </p:nvSpPr>
            <p:spPr bwMode="auto">
              <a:xfrm>
                <a:off x="3743" y="2215"/>
                <a:ext cx="21" cy="26"/>
              </a:xfrm>
              <a:custGeom>
                <a:avLst/>
                <a:gdLst/>
                <a:ahLst/>
                <a:cxnLst>
                  <a:cxn ang="0">
                    <a:pos x="0" y="13"/>
                  </a:cxn>
                  <a:cxn ang="0">
                    <a:pos x="21" y="0"/>
                  </a:cxn>
                  <a:cxn ang="0">
                    <a:pos x="21" y="13"/>
                  </a:cxn>
                  <a:cxn ang="0">
                    <a:pos x="0" y="26"/>
                  </a:cxn>
                  <a:cxn ang="0">
                    <a:pos x="0" y="13"/>
                  </a:cxn>
                </a:cxnLst>
                <a:rect l="0" t="0" r="r" b="b"/>
                <a:pathLst>
                  <a:path w="21" h="26">
                    <a:moveTo>
                      <a:pt x="0" y="13"/>
                    </a:moveTo>
                    <a:lnTo>
                      <a:pt x="21" y="0"/>
                    </a:lnTo>
                    <a:lnTo>
                      <a:pt x="21" y="13"/>
                    </a:lnTo>
                    <a:lnTo>
                      <a:pt x="0" y="26"/>
                    </a:lnTo>
                    <a:lnTo>
                      <a:pt x="0"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16" name="Rectangle 96"/>
              <p:cNvSpPr>
                <a:spLocks noChangeArrowheads="1"/>
              </p:cNvSpPr>
              <p:nvPr/>
            </p:nvSpPr>
            <p:spPr bwMode="auto">
              <a:xfrm>
                <a:off x="3806" y="2215"/>
                <a:ext cx="10" cy="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17" name="Freeform 97"/>
              <p:cNvSpPr>
                <a:spLocks/>
              </p:cNvSpPr>
              <p:nvPr/>
            </p:nvSpPr>
            <p:spPr bwMode="auto">
              <a:xfrm>
                <a:off x="3806" y="2202"/>
                <a:ext cx="21" cy="26"/>
              </a:xfrm>
              <a:custGeom>
                <a:avLst/>
                <a:gdLst/>
                <a:ahLst/>
                <a:cxnLst>
                  <a:cxn ang="0">
                    <a:pos x="0" y="13"/>
                  </a:cxn>
                  <a:cxn ang="0">
                    <a:pos x="10" y="0"/>
                  </a:cxn>
                  <a:cxn ang="0">
                    <a:pos x="21" y="13"/>
                  </a:cxn>
                  <a:cxn ang="0">
                    <a:pos x="10" y="26"/>
                  </a:cxn>
                  <a:cxn ang="0">
                    <a:pos x="0" y="13"/>
                  </a:cxn>
                </a:cxnLst>
                <a:rect l="0" t="0" r="r" b="b"/>
                <a:pathLst>
                  <a:path w="21" h="26">
                    <a:moveTo>
                      <a:pt x="0" y="13"/>
                    </a:moveTo>
                    <a:lnTo>
                      <a:pt x="10" y="0"/>
                    </a:lnTo>
                    <a:lnTo>
                      <a:pt x="21" y="13"/>
                    </a:lnTo>
                    <a:lnTo>
                      <a:pt x="10" y="26"/>
                    </a:lnTo>
                    <a:lnTo>
                      <a:pt x="0"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18" name="Freeform 98"/>
              <p:cNvSpPr>
                <a:spLocks/>
              </p:cNvSpPr>
              <p:nvPr/>
            </p:nvSpPr>
            <p:spPr bwMode="auto">
              <a:xfrm>
                <a:off x="3858" y="2202"/>
                <a:ext cx="21" cy="26"/>
              </a:xfrm>
              <a:custGeom>
                <a:avLst/>
                <a:gdLst/>
                <a:ahLst/>
                <a:cxnLst>
                  <a:cxn ang="0">
                    <a:pos x="0" y="13"/>
                  </a:cxn>
                  <a:cxn ang="0">
                    <a:pos x="10" y="0"/>
                  </a:cxn>
                  <a:cxn ang="0">
                    <a:pos x="21" y="13"/>
                  </a:cxn>
                  <a:cxn ang="0">
                    <a:pos x="10" y="26"/>
                  </a:cxn>
                  <a:cxn ang="0">
                    <a:pos x="0" y="13"/>
                  </a:cxn>
                </a:cxnLst>
                <a:rect l="0" t="0" r="r" b="b"/>
                <a:pathLst>
                  <a:path w="21" h="26">
                    <a:moveTo>
                      <a:pt x="0" y="13"/>
                    </a:moveTo>
                    <a:lnTo>
                      <a:pt x="10" y="0"/>
                    </a:lnTo>
                    <a:lnTo>
                      <a:pt x="21" y="13"/>
                    </a:lnTo>
                    <a:lnTo>
                      <a:pt x="10" y="26"/>
                    </a:lnTo>
                    <a:lnTo>
                      <a:pt x="0"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19" name="Freeform 99"/>
              <p:cNvSpPr>
                <a:spLocks/>
              </p:cNvSpPr>
              <p:nvPr/>
            </p:nvSpPr>
            <p:spPr bwMode="auto">
              <a:xfrm>
                <a:off x="3879" y="2202"/>
                <a:ext cx="20" cy="26"/>
              </a:xfrm>
              <a:custGeom>
                <a:avLst/>
                <a:gdLst/>
                <a:ahLst/>
                <a:cxnLst>
                  <a:cxn ang="0">
                    <a:pos x="10" y="0"/>
                  </a:cxn>
                  <a:cxn ang="0">
                    <a:pos x="20" y="13"/>
                  </a:cxn>
                  <a:cxn ang="0">
                    <a:pos x="10" y="26"/>
                  </a:cxn>
                  <a:cxn ang="0">
                    <a:pos x="0" y="13"/>
                  </a:cxn>
                  <a:cxn ang="0">
                    <a:pos x="10" y="0"/>
                  </a:cxn>
                </a:cxnLst>
                <a:rect l="0" t="0" r="r" b="b"/>
                <a:pathLst>
                  <a:path w="20" h="26">
                    <a:moveTo>
                      <a:pt x="10" y="0"/>
                    </a:moveTo>
                    <a:lnTo>
                      <a:pt x="20" y="13"/>
                    </a:lnTo>
                    <a:lnTo>
                      <a:pt x="10" y="26"/>
                    </a:lnTo>
                    <a:lnTo>
                      <a:pt x="0" y="13"/>
                    </a:lnTo>
                    <a:lnTo>
                      <a:pt x="1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20" name="Rectangle 100"/>
              <p:cNvSpPr>
                <a:spLocks noChangeArrowheads="1"/>
              </p:cNvSpPr>
              <p:nvPr/>
            </p:nvSpPr>
            <p:spPr bwMode="auto">
              <a:xfrm>
                <a:off x="3931" y="2202"/>
                <a:ext cx="20" cy="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21" name="Rectangle 101"/>
              <p:cNvSpPr>
                <a:spLocks noChangeArrowheads="1"/>
              </p:cNvSpPr>
              <p:nvPr/>
            </p:nvSpPr>
            <p:spPr bwMode="auto">
              <a:xfrm>
                <a:off x="3993" y="2202"/>
                <a:ext cx="10" cy="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22" name="Freeform 102"/>
              <p:cNvSpPr>
                <a:spLocks/>
              </p:cNvSpPr>
              <p:nvPr/>
            </p:nvSpPr>
            <p:spPr bwMode="auto">
              <a:xfrm>
                <a:off x="4003" y="2202"/>
                <a:ext cx="21" cy="26"/>
              </a:xfrm>
              <a:custGeom>
                <a:avLst/>
                <a:gdLst/>
                <a:ahLst/>
                <a:cxnLst>
                  <a:cxn ang="0">
                    <a:pos x="11" y="0"/>
                  </a:cxn>
                  <a:cxn ang="0">
                    <a:pos x="21" y="13"/>
                  </a:cxn>
                  <a:cxn ang="0">
                    <a:pos x="11" y="26"/>
                  </a:cxn>
                  <a:cxn ang="0">
                    <a:pos x="0" y="13"/>
                  </a:cxn>
                  <a:cxn ang="0">
                    <a:pos x="11" y="0"/>
                  </a:cxn>
                </a:cxnLst>
                <a:rect l="0" t="0" r="r" b="b"/>
                <a:pathLst>
                  <a:path w="21" h="26">
                    <a:moveTo>
                      <a:pt x="11" y="0"/>
                    </a:moveTo>
                    <a:lnTo>
                      <a:pt x="21" y="13"/>
                    </a:lnTo>
                    <a:lnTo>
                      <a:pt x="11" y="26"/>
                    </a:lnTo>
                    <a:lnTo>
                      <a:pt x="0" y="13"/>
                    </a:lnTo>
                    <a:lnTo>
                      <a:pt x="1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23" name="Rectangle 103"/>
              <p:cNvSpPr>
                <a:spLocks noChangeArrowheads="1"/>
              </p:cNvSpPr>
              <p:nvPr/>
            </p:nvSpPr>
            <p:spPr bwMode="auto">
              <a:xfrm>
                <a:off x="4055" y="2215"/>
                <a:ext cx="21" cy="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24" name="Rectangle 104"/>
              <p:cNvSpPr>
                <a:spLocks noChangeArrowheads="1"/>
              </p:cNvSpPr>
              <p:nvPr/>
            </p:nvSpPr>
            <p:spPr bwMode="auto">
              <a:xfrm>
                <a:off x="4118" y="2202"/>
                <a:ext cx="10" cy="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25" name="Rectangle 105"/>
              <p:cNvSpPr>
                <a:spLocks noChangeArrowheads="1"/>
              </p:cNvSpPr>
              <p:nvPr/>
            </p:nvSpPr>
            <p:spPr bwMode="auto">
              <a:xfrm>
                <a:off x="4128" y="2202"/>
                <a:ext cx="11" cy="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26" name="Freeform 106"/>
              <p:cNvSpPr>
                <a:spLocks/>
              </p:cNvSpPr>
              <p:nvPr/>
            </p:nvSpPr>
            <p:spPr bwMode="auto">
              <a:xfrm>
                <a:off x="4180" y="2189"/>
                <a:ext cx="21" cy="26"/>
              </a:xfrm>
              <a:custGeom>
                <a:avLst/>
                <a:gdLst/>
                <a:ahLst/>
                <a:cxnLst>
                  <a:cxn ang="0">
                    <a:pos x="0" y="13"/>
                  </a:cxn>
                  <a:cxn ang="0">
                    <a:pos x="21" y="0"/>
                  </a:cxn>
                  <a:cxn ang="0">
                    <a:pos x="21" y="13"/>
                  </a:cxn>
                  <a:cxn ang="0">
                    <a:pos x="0" y="26"/>
                  </a:cxn>
                  <a:cxn ang="0">
                    <a:pos x="0" y="13"/>
                  </a:cxn>
                </a:cxnLst>
                <a:rect l="0" t="0" r="r" b="b"/>
                <a:pathLst>
                  <a:path w="21" h="26">
                    <a:moveTo>
                      <a:pt x="0" y="13"/>
                    </a:moveTo>
                    <a:lnTo>
                      <a:pt x="21" y="0"/>
                    </a:lnTo>
                    <a:lnTo>
                      <a:pt x="21" y="13"/>
                    </a:lnTo>
                    <a:lnTo>
                      <a:pt x="0" y="26"/>
                    </a:lnTo>
                    <a:lnTo>
                      <a:pt x="0"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27" name="Rectangle 107"/>
              <p:cNvSpPr>
                <a:spLocks noChangeArrowheads="1"/>
              </p:cNvSpPr>
              <p:nvPr/>
            </p:nvSpPr>
            <p:spPr bwMode="auto">
              <a:xfrm>
                <a:off x="4243" y="2189"/>
                <a:ext cx="10" cy="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28" name="Freeform 108"/>
              <p:cNvSpPr>
                <a:spLocks/>
              </p:cNvSpPr>
              <p:nvPr/>
            </p:nvSpPr>
            <p:spPr bwMode="auto">
              <a:xfrm>
                <a:off x="4243" y="2177"/>
                <a:ext cx="20" cy="25"/>
              </a:xfrm>
              <a:custGeom>
                <a:avLst/>
                <a:gdLst/>
                <a:ahLst/>
                <a:cxnLst>
                  <a:cxn ang="0">
                    <a:pos x="0" y="12"/>
                  </a:cxn>
                  <a:cxn ang="0">
                    <a:pos x="10" y="0"/>
                  </a:cxn>
                  <a:cxn ang="0">
                    <a:pos x="20" y="12"/>
                  </a:cxn>
                  <a:cxn ang="0">
                    <a:pos x="10" y="25"/>
                  </a:cxn>
                  <a:cxn ang="0">
                    <a:pos x="0" y="12"/>
                  </a:cxn>
                </a:cxnLst>
                <a:rect l="0" t="0" r="r" b="b"/>
                <a:pathLst>
                  <a:path w="20" h="25">
                    <a:moveTo>
                      <a:pt x="0" y="12"/>
                    </a:moveTo>
                    <a:lnTo>
                      <a:pt x="10" y="0"/>
                    </a:lnTo>
                    <a:lnTo>
                      <a:pt x="20" y="12"/>
                    </a:lnTo>
                    <a:lnTo>
                      <a:pt x="10" y="25"/>
                    </a:lnTo>
                    <a:lnTo>
                      <a:pt x="0"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29" name="Rectangle 109"/>
              <p:cNvSpPr>
                <a:spLocks noChangeArrowheads="1"/>
              </p:cNvSpPr>
              <p:nvPr/>
            </p:nvSpPr>
            <p:spPr bwMode="auto">
              <a:xfrm>
                <a:off x="4305" y="2177"/>
                <a:ext cx="10" cy="1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30" name="Freeform 110"/>
              <p:cNvSpPr>
                <a:spLocks/>
              </p:cNvSpPr>
              <p:nvPr/>
            </p:nvSpPr>
            <p:spPr bwMode="auto">
              <a:xfrm>
                <a:off x="4305" y="2164"/>
                <a:ext cx="21" cy="25"/>
              </a:xfrm>
              <a:custGeom>
                <a:avLst/>
                <a:gdLst/>
                <a:ahLst/>
                <a:cxnLst>
                  <a:cxn ang="0">
                    <a:pos x="0" y="13"/>
                  </a:cxn>
                  <a:cxn ang="0">
                    <a:pos x="10" y="0"/>
                  </a:cxn>
                  <a:cxn ang="0">
                    <a:pos x="21" y="13"/>
                  </a:cxn>
                  <a:cxn ang="0">
                    <a:pos x="10" y="25"/>
                  </a:cxn>
                  <a:cxn ang="0">
                    <a:pos x="0" y="13"/>
                  </a:cxn>
                </a:cxnLst>
                <a:rect l="0" t="0" r="r" b="b"/>
                <a:pathLst>
                  <a:path w="21" h="25">
                    <a:moveTo>
                      <a:pt x="0" y="13"/>
                    </a:moveTo>
                    <a:lnTo>
                      <a:pt x="10" y="0"/>
                    </a:lnTo>
                    <a:lnTo>
                      <a:pt x="21" y="13"/>
                    </a:lnTo>
                    <a:lnTo>
                      <a:pt x="10" y="25"/>
                    </a:lnTo>
                    <a:lnTo>
                      <a:pt x="0"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31" name="Freeform 111"/>
              <p:cNvSpPr>
                <a:spLocks/>
              </p:cNvSpPr>
              <p:nvPr/>
            </p:nvSpPr>
            <p:spPr bwMode="auto">
              <a:xfrm>
                <a:off x="4367" y="2151"/>
                <a:ext cx="21" cy="26"/>
              </a:xfrm>
              <a:custGeom>
                <a:avLst/>
                <a:gdLst/>
                <a:ahLst/>
                <a:cxnLst>
                  <a:cxn ang="0">
                    <a:pos x="0" y="13"/>
                  </a:cxn>
                  <a:cxn ang="0">
                    <a:pos x="21" y="0"/>
                  </a:cxn>
                  <a:cxn ang="0">
                    <a:pos x="21" y="13"/>
                  </a:cxn>
                  <a:cxn ang="0">
                    <a:pos x="0" y="26"/>
                  </a:cxn>
                  <a:cxn ang="0">
                    <a:pos x="0" y="13"/>
                  </a:cxn>
                </a:cxnLst>
                <a:rect l="0" t="0" r="r" b="b"/>
                <a:pathLst>
                  <a:path w="21" h="26">
                    <a:moveTo>
                      <a:pt x="0" y="13"/>
                    </a:moveTo>
                    <a:lnTo>
                      <a:pt x="21" y="0"/>
                    </a:lnTo>
                    <a:lnTo>
                      <a:pt x="21" y="13"/>
                    </a:lnTo>
                    <a:lnTo>
                      <a:pt x="0" y="26"/>
                    </a:lnTo>
                    <a:lnTo>
                      <a:pt x="0"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32" name="Rectangle 112"/>
              <p:cNvSpPr>
                <a:spLocks noChangeArrowheads="1"/>
              </p:cNvSpPr>
              <p:nvPr/>
            </p:nvSpPr>
            <p:spPr bwMode="auto">
              <a:xfrm>
                <a:off x="4430" y="2151"/>
                <a:ext cx="10" cy="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33" name="Rectangle 113"/>
              <p:cNvSpPr>
                <a:spLocks noChangeArrowheads="1"/>
              </p:cNvSpPr>
              <p:nvPr/>
            </p:nvSpPr>
            <p:spPr bwMode="auto">
              <a:xfrm>
                <a:off x="4440" y="2151"/>
                <a:ext cx="11" cy="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34" name="Rectangle 114"/>
              <p:cNvSpPr>
                <a:spLocks noChangeArrowheads="1"/>
              </p:cNvSpPr>
              <p:nvPr/>
            </p:nvSpPr>
            <p:spPr bwMode="auto">
              <a:xfrm>
                <a:off x="4492" y="2151"/>
                <a:ext cx="21" cy="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35" name="Rectangle 115"/>
              <p:cNvSpPr>
                <a:spLocks noChangeArrowheads="1"/>
              </p:cNvSpPr>
              <p:nvPr/>
            </p:nvSpPr>
            <p:spPr bwMode="auto">
              <a:xfrm>
                <a:off x="4555" y="2138"/>
                <a:ext cx="10" cy="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36" name="Rectangle 116"/>
              <p:cNvSpPr>
                <a:spLocks noChangeArrowheads="1"/>
              </p:cNvSpPr>
              <p:nvPr/>
            </p:nvSpPr>
            <p:spPr bwMode="auto">
              <a:xfrm>
                <a:off x="4565" y="2138"/>
                <a:ext cx="10" cy="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37" name="Rectangle 117"/>
              <p:cNvSpPr>
                <a:spLocks noChangeArrowheads="1"/>
              </p:cNvSpPr>
              <p:nvPr/>
            </p:nvSpPr>
            <p:spPr bwMode="auto">
              <a:xfrm>
                <a:off x="4617" y="2138"/>
                <a:ext cx="21" cy="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38" name="Rectangle 118"/>
              <p:cNvSpPr>
                <a:spLocks noChangeArrowheads="1"/>
              </p:cNvSpPr>
              <p:nvPr/>
            </p:nvSpPr>
            <p:spPr bwMode="auto">
              <a:xfrm>
                <a:off x="4679" y="2138"/>
                <a:ext cx="11" cy="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39" name="Rectangle 119"/>
              <p:cNvSpPr>
                <a:spLocks noChangeArrowheads="1"/>
              </p:cNvSpPr>
              <p:nvPr/>
            </p:nvSpPr>
            <p:spPr bwMode="auto">
              <a:xfrm>
                <a:off x="4690" y="2138"/>
                <a:ext cx="10" cy="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40" name="Rectangle 120"/>
              <p:cNvSpPr>
                <a:spLocks noChangeArrowheads="1"/>
              </p:cNvSpPr>
              <p:nvPr/>
            </p:nvSpPr>
            <p:spPr bwMode="auto">
              <a:xfrm>
                <a:off x="4742" y="2112"/>
                <a:ext cx="10" cy="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41" name="Rectangle 121"/>
              <p:cNvSpPr>
                <a:spLocks noChangeArrowheads="1"/>
              </p:cNvSpPr>
              <p:nvPr/>
            </p:nvSpPr>
            <p:spPr bwMode="auto">
              <a:xfrm>
                <a:off x="4752" y="2112"/>
                <a:ext cx="11" cy="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42" name="Freeform 122"/>
              <p:cNvSpPr>
                <a:spLocks/>
              </p:cNvSpPr>
              <p:nvPr/>
            </p:nvSpPr>
            <p:spPr bwMode="auto">
              <a:xfrm>
                <a:off x="1278" y="3242"/>
                <a:ext cx="21" cy="25"/>
              </a:xfrm>
              <a:custGeom>
                <a:avLst/>
                <a:gdLst/>
                <a:ahLst/>
                <a:cxnLst>
                  <a:cxn ang="0">
                    <a:pos x="0" y="12"/>
                  </a:cxn>
                  <a:cxn ang="0">
                    <a:pos x="21" y="0"/>
                  </a:cxn>
                  <a:cxn ang="0">
                    <a:pos x="21" y="12"/>
                  </a:cxn>
                  <a:cxn ang="0">
                    <a:pos x="0" y="25"/>
                  </a:cxn>
                  <a:cxn ang="0">
                    <a:pos x="0" y="12"/>
                  </a:cxn>
                </a:cxnLst>
                <a:rect l="0" t="0" r="r" b="b"/>
                <a:pathLst>
                  <a:path w="21" h="25">
                    <a:moveTo>
                      <a:pt x="0" y="12"/>
                    </a:moveTo>
                    <a:lnTo>
                      <a:pt x="21" y="0"/>
                    </a:lnTo>
                    <a:lnTo>
                      <a:pt x="21" y="12"/>
                    </a:lnTo>
                    <a:lnTo>
                      <a:pt x="0" y="25"/>
                    </a:lnTo>
                    <a:lnTo>
                      <a:pt x="0" y="12"/>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43" name="Freeform 123"/>
              <p:cNvSpPr>
                <a:spLocks/>
              </p:cNvSpPr>
              <p:nvPr/>
            </p:nvSpPr>
            <p:spPr bwMode="auto">
              <a:xfrm>
                <a:off x="1299" y="3254"/>
                <a:ext cx="21" cy="39"/>
              </a:xfrm>
              <a:custGeom>
                <a:avLst/>
                <a:gdLst/>
                <a:ahLst/>
                <a:cxnLst>
                  <a:cxn ang="0">
                    <a:pos x="11" y="0"/>
                  </a:cxn>
                  <a:cxn ang="0">
                    <a:pos x="21" y="39"/>
                  </a:cxn>
                  <a:cxn ang="0">
                    <a:pos x="11" y="39"/>
                  </a:cxn>
                  <a:cxn ang="0">
                    <a:pos x="0" y="0"/>
                  </a:cxn>
                  <a:cxn ang="0">
                    <a:pos x="11" y="0"/>
                  </a:cxn>
                </a:cxnLst>
                <a:rect l="0" t="0" r="r" b="b"/>
                <a:pathLst>
                  <a:path w="21" h="39">
                    <a:moveTo>
                      <a:pt x="11" y="0"/>
                    </a:moveTo>
                    <a:lnTo>
                      <a:pt x="21" y="39"/>
                    </a:lnTo>
                    <a:lnTo>
                      <a:pt x="11" y="39"/>
                    </a:lnTo>
                    <a:lnTo>
                      <a:pt x="0" y="0"/>
                    </a:lnTo>
                    <a:lnTo>
                      <a:pt x="11"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44" name="Freeform 124"/>
              <p:cNvSpPr>
                <a:spLocks/>
              </p:cNvSpPr>
              <p:nvPr/>
            </p:nvSpPr>
            <p:spPr bwMode="auto">
              <a:xfrm>
                <a:off x="1310" y="3267"/>
                <a:ext cx="20" cy="26"/>
              </a:xfrm>
              <a:custGeom>
                <a:avLst/>
                <a:gdLst/>
                <a:ahLst/>
                <a:cxnLst>
                  <a:cxn ang="0">
                    <a:pos x="0" y="13"/>
                  </a:cxn>
                  <a:cxn ang="0">
                    <a:pos x="20" y="0"/>
                  </a:cxn>
                  <a:cxn ang="0">
                    <a:pos x="20" y="13"/>
                  </a:cxn>
                  <a:cxn ang="0">
                    <a:pos x="0" y="26"/>
                  </a:cxn>
                  <a:cxn ang="0">
                    <a:pos x="0" y="13"/>
                  </a:cxn>
                </a:cxnLst>
                <a:rect l="0" t="0" r="r" b="b"/>
                <a:pathLst>
                  <a:path w="20" h="26">
                    <a:moveTo>
                      <a:pt x="0" y="13"/>
                    </a:moveTo>
                    <a:lnTo>
                      <a:pt x="20" y="0"/>
                    </a:lnTo>
                    <a:lnTo>
                      <a:pt x="20" y="13"/>
                    </a:lnTo>
                    <a:lnTo>
                      <a:pt x="0" y="26"/>
                    </a:lnTo>
                    <a:lnTo>
                      <a:pt x="0" y="1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45" name="Rectangle 125"/>
              <p:cNvSpPr>
                <a:spLocks noChangeArrowheads="1"/>
              </p:cNvSpPr>
              <p:nvPr/>
            </p:nvSpPr>
            <p:spPr bwMode="auto">
              <a:xfrm>
                <a:off x="1351" y="3242"/>
                <a:ext cx="11" cy="12"/>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46" name="Freeform 126"/>
              <p:cNvSpPr>
                <a:spLocks/>
              </p:cNvSpPr>
              <p:nvPr/>
            </p:nvSpPr>
            <p:spPr bwMode="auto">
              <a:xfrm>
                <a:off x="1351" y="3203"/>
                <a:ext cx="31" cy="39"/>
              </a:xfrm>
              <a:custGeom>
                <a:avLst/>
                <a:gdLst/>
                <a:ahLst/>
                <a:cxnLst>
                  <a:cxn ang="0">
                    <a:pos x="0" y="26"/>
                  </a:cxn>
                  <a:cxn ang="0">
                    <a:pos x="21" y="0"/>
                  </a:cxn>
                  <a:cxn ang="0">
                    <a:pos x="31" y="13"/>
                  </a:cxn>
                  <a:cxn ang="0">
                    <a:pos x="11" y="39"/>
                  </a:cxn>
                  <a:cxn ang="0">
                    <a:pos x="0" y="26"/>
                  </a:cxn>
                </a:cxnLst>
                <a:rect l="0" t="0" r="r" b="b"/>
                <a:pathLst>
                  <a:path w="31" h="39">
                    <a:moveTo>
                      <a:pt x="0" y="26"/>
                    </a:moveTo>
                    <a:lnTo>
                      <a:pt x="21" y="0"/>
                    </a:lnTo>
                    <a:lnTo>
                      <a:pt x="31" y="13"/>
                    </a:lnTo>
                    <a:lnTo>
                      <a:pt x="11" y="39"/>
                    </a:lnTo>
                    <a:lnTo>
                      <a:pt x="0" y="26"/>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47" name="Freeform 127"/>
              <p:cNvSpPr>
                <a:spLocks/>
              </p:cNvSpPr>
              <p:nvPr/>
            </p:nvSpPr>
            <p:spPr bwMode="auto">
              <a:xfrm>
                <a:off x="1382" y="3203"/>
                <a:ext cx="21" cy="26"/>
              </a:xfrm>
              <a:custGeom>
                <a:avLst/>
                <a:gdLst/>
                <a:ahLst/>
                <a:cxnLst>
                  <a:cxn ang="0">
                    <a:pos x="0" y="0"/>
                  </a:cxn>
                  <a:cxn ang="0">
                    <a:pos x="21" y="13"/>
                  </a:cxn>
                  <a:cxn ang="0">
                    <a:pos x="21" y="26"/>
                  </a:cxn>
                  <a:cxn ang="0">
                    <a:pos x="0" y="13"/>
                  </a:cxn>
                  <a:cxn ang="0">
                    <a:pos x="0" y="0"/>
                  </a:cxn>
                </a:cxnLst>
                <a:rect l="0" t="0" r="r" b="b"/>
                <a:pathLst>
                  <a:path w="21" h="26">
                    <a:moveTo>
                      <a:pt x="0" y="0"/>
                    </a:moveTo>
                    <a:lnTo>
                      <a:pt x="21" y="13"/>
                    </a:lnTo>
                    <a:lnTo>
                      <a:pt x="21" y="26"/>
                    </a:lnTo>
                    <a:lnTo>
                      <a:pt x="0" y="13"/>
                    </a:lnTo>
                    <a:lnTo>
                      <a:pt x="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48" name="Rectangle 128"/>
              <p:cNvSpPr>
                <a:spLocks noChangeArrowheads="1"/>
              </p:cNvSpPr>
              <p:nvPr/>
            </p:nvSpPr>
            <p:spPr bwMode="auto">
              <a:xfrm>
                <a:off x="1403" y="3216"/>
                <a:ext cx="11"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49" name="Freeform 129"/>
              <p:cNvSpPr>
                <a:spLocks/>
              </p:cNvSpPr>
              <p:nvPr/>
            </p:nvSpPr>
            <p:spPr bwMode="auto">
              <a:xfrm>
                <a:off x="1403" y="3203"/>
                <a:ext cx="21" cy="26"/>
              </a:xfrm>
              <a:custGeom>
                <a:avLst/>
                <a:gdLst/>
                <a:ahLst/>
                <a:cxnLst>
                  <a:cxn ang="0">
                    <a:pos x="0" y="13"/>
                  </a:cxn>
                  <a:cxn ang="0">
                    <a:pos x="11" y="0"/>
                  </a:cxn>
                  <a:cxn ang="0">
                    <a:pos x="21" y="13"/>
                  </a:cxn>
                  <a:cxn ang="0">
                    <a:pos x="11" y="26"/>
                  </a:cxn>
                  <a:cxn ang="0">
                    <a:pos x="0" y="13"/>
                  </a:cxn>
                </a:cxnLst>
                <a:rect l="0" t="0" r="r" b="b"/>
                <a:pathLst>
                  <a:path w="21" h="26">
                    <a:moveTo>
                      <a:pt x="0" y="13"/>
                    </a:moveTo>
                    <a:lnTo>
                      <a:pt x="11" y="0"/>
                    </a:lnTo>
                    <a:lnTo>
                      <a:pt x="21" y="13"/>
                    </a:lnTo>
                    <a:lnTo>
                      <a:pt x="11" y="26"/>
                    </a:lnTo>
                    <a:lnTo>
                      <a:pt x="0" y="1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50" name="Rectangle 130"/>
              <p:cNvSpPr>
                <a:spLocks noChangeArrowheads="1"/>
              </p:cNvSpPr>
              <p:nvPr/>
            </p:nvSpPr>
            <p:spPr bwMode="auto">
              <a:xfrm>
                <a:off x="1455" y="3177"/>
                <a:ext cx="11"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51" name="Freeform 131"/>
              <p:cNvSpPr>
                <a:spLocks/>
              </p:cNvSpPr>
              <p:nvPr/>
            </p:nvSpPr>
            <p:spPr bwMode="auto">
              <a:xfrm>
                <a:off x="1455" y="3126"/>
                <a:ext cx="31" cy="51"/>
              </a:xfrm>
              <a:custGeom>
                <a:avLst/>
                <a:gdLst/>
                <a:ahLst/>
                <a:cxnLst>
                  <a:cxn ang="0">
                    <a:pos x="0" y="39"/>
                  </a:cxn>
                  <a:cxn ang="0">
                    <a:pos x="21" y="0"/>
                  </a:cxn>
                  <a:cxn ang="0">
                    <a:pos x="31" y="13"/>
                  </a:cxn>
                  <a:cxn ang="0">
                    <a:pos x="11" y="51"/>
                  </a:cxn>
                  <a:cxn ang="0">
                    <a:pos x="0" y="39"/>
                  </a:cxn>
                </a:cxnLst>
                <a:rect l="0" t="0" r="r" b="b"/>
                <a:pathLst>
                  <a:path w="31" h="51">
                    <a:moveTo>
                      <a:pt x="0" y="39"/>
                    </a:moveTo>
                    <a:lnTo>
                      <a:pt x="21" y="0"/>
                    </a:lnTo>
                    <a:lnTo>
                      <a:pt x="31" y="13"/>
                    </a:lnTo>
                    <a:lnTo>
                      <a:pt x="11" y="51"/>
                    </a:lnTo>
                    <a:lnTo>
                      <a:pt x="0" y="39"/>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52" name="Freeform 132"/>
              <p:cNvSpPr>
                <a:spLocks/>
              </p:cNvSpPr>
              <p:nvPr/>
            </p:nvSpPr>
            <p:spPr bwMode="auto">
              <a:xfrm>
                <a:off x="1476" y="3088"/>
                <a:ext cx="31" cy="51"/>
              </a:xfrm>
              <a:custGeom>
                <a:avLst/>
                <a:gdLst/>
                <a:ahLst/>
                <a:cxnLst>
                  <a:cxn ang="0">
                    <a:pos x="0" y="38"/>
                  </a:cxn>
                  <a:cxn ang="0">
                    <a:pos x="21" y="0"/>
                  </a:cxn>
                  <a:cxn ang="0">
                    <a:pos x="31" y="13"/>
                  </a:cxn>
                  <a:cxn ang="0">
                    <a:pos x="10" y="51"/>
                  </a:cxn>
                  <a:cxn ang="0">
                    <a:pos x="0" y="38"/>
                  </a:cxn>
                </a:cxnLst>
                <a:rect l="0" t="0" r="r" b="b"/>
                <a:pathLst>
                  <a:path w="31" h="51">
                    <a:moveTo>
                      <a:pt x="0" y="38"/>
                    </a:moveTo>
                    <a:lnTo>
                      <a:pt x="21" y="0"/>
                    </a:lnTo>
                    <a:lnTo>
                      <a:pt x="31" y="13"/>
                    </a:lnTo>
                    <a:lnTo>
                      <a:pt x="10" y="51"/>
                    </a:lnTo>
                    <a:lnTo>
                      <a:pt x="0" y="38"/>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53" name="Rectangle 133"/>
              <p:cNvSpPr>
                <a:spLocks noChangeArrowheads="1"/>
              </p:cNvSpPr>
              <p:nvPr/>
            </p:nvSpPr>
            <p:spPr bwMode="auto">
              <a:xfrm>
                <a:off x="1507" y="3036"/>
                <a:ext cx="11"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54" name="Rectangle 134"/>
              <p:cNvSpPr>
                <a:spLocks noChangeArrowheads="1"/>
              </p:cNvSpPr>
              <p:nvPr/>
            </p:nvSpPr>
            <p:spPr bwMode="auto">
              <a:xfrm>
                <a:off x="1518" y="3024"/>
                <a:ext cx="20" cy="12"/>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55" name="Freeform 135"/>
              <p:cNvSpPr>
                <a:spLocks/>
              </p:cNvSpPr>
              <p:nvPr/>
            </p:nvSpPr>
            <p:spPr bwMode="auto">
              <a:xfrm>
                <a:off x="1528" y="2985"/>
                <a:ext cx="31" cy="51"/>
              </a:xfrm>
              <a:custGeom>
                <a:avLst/>
                <a:gdLst/>
                <a:ahLst/>
                <a:cxnLst>
                  <a:cxn ang="0">
                    <a:pos x="0" y="39"/>
                  </a:cxn>
                  <a:cxn ang="0">
                    <a:pos x="21" y="0"/>
                  </a:cxn>
                  <a:cxn ang="0">
                    <a:pos x="31" y="13"/>
                  </a:cxn>
                  <a:cxn ang="0">
                    <a:pos x="10" y="51"/>
                  </a:cxn>
                  <a:cxn ang="0">
                    <a:pos x="0" y="39"/>
                  </a:cxn>
                </a:cxnLst>
                <a:rect l="0" t="0" r="r" b="b"/>
                <a:pathLst>
                  <a:path w="31" h="51">
                    <a:moveTo>
                      <a:pt x="0" y="39"/>
                    </a:moveTo>
                    <a:lnTo>
                      <a:pt x="21" y="0"/>
                    </a:lnTo>
                    <a:lnTo>
                      <a:pt x="31" y="13"/>
                    </a:lnTo>
                    <a:lnTo>
                      <a:pt x="10" y="51"/>
                    </a:lnTo>
                    <a:lnTo>
                      <a:pt x="0" y="39"/>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56" name="Freeform 136"/>
              <p:cNvSpPr>
                <a:spLocks/>
              </p:cNvSpPr>
              <p:nvPr/>
            </p:nvSpPr>
            <p:spPr bwMode="auto">
              <a:xfrm>
                <a:off x="1549" y="2972"/>
                <a:ext cx="21" cy="26"/>
              </a:xfrm>
              <a:custGeom>
                <a:avLst/>
                <a:gdLst/>
                <a:ahLst/>
                <a:cxnLst>
                  <a:cxn ang="0">
                    <a:pos x="0" y="13"/>
                  </a:cxn>
                  <a:cxn ang="0">
                    <a:pos x="10" y="0"/>
                  </a:cxn>
                  <a:cxn ang="0">
                    <a:pos x="21" y="13"/>
                  </a:cxn>
                  <a:cxn ang="0">
                    <a:pos x="10" y="26"/>
                  </a:cxn>
                  <a:cxn ang="0">
                    <a:pos x="0" y="13"/>
                  </a:cxn>
                </a:cxnLst>
                <a:rect l="0" t="0" r="r" b="b"/>
                <a:pathLst>
                  <a:path w="21" h="26">
                    <a:moveTo>
                      <a:pt x="0" y="13"/>
                    </a:moveTo>
                    <a:lnTo>
                      <a:pt x="10" y="0"/>
                    </a:lnTo>
                    <a:lnTo>
                      <a:pt x="21" y="13"/>
                    </a:lnTo>
                    <a:lnTo>
                      <a:pt x="10" y="26"/>
                    </a:lnTo>
                    <a:lnTo>
                      <a:pt x="0" y="1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57" name="Freeform 137"/>
              <p:cNvSpPr>
                <a:spLocks/>
              </p:cNvSpPr>
              <p:nvPr/>
            </p:nvSpPr>
            <p:spPr bwMode="auto">
              <a:xfrm>
                <a:off x="1570" y="2895"/>
                <a:ext cx="20" cy="39"/>
              </a:xfrm>
              <a:custGeom>
                <a:avLst/>
                <a:gdLst/>
                <a:ahLst/>
                <a:cxnLst>
                  <a:cxn ang="0">
                    <a:pos x="0" y="39"/>
                  </a:cxn>
                  <a:cxn ang="0">
                    <a:pos x="10" y="0"/>
                  </a:cxn>
                  <a:cxn ang="0">
                    <a:pos x="20" y="0"/>
                  </a:cxn>
                  <a:cxn ang="0">
                    <a:pos x="10" y="39"/>
                  </a:cxn>
                  <a:cxn ang="0">
                    <a:pos x="0" y="39"/>
                  </a:cxn>
                </a:cxnLst>
                <a:rect l="0" t="0" r="r" b="b"/>
                <a:pathLst>
                  <a:path w="20" h="39">
                    <a:moveTo>
                      <a:pt x="0" y="39"/>
                    </a:moveTo>
                    <a:lnTo>
                      <a:pt x="10" y="0"/>
                    </a:lnTo>
                    <a:lnTo>
                      <a:pt x="20" y="0"/>
                    </a:lnTo>
                    <a:lnTo>
                      <a:pt x="10" y="39"/>
                    </a:lnTo>
                    <a:lnTo>
                      <a:pt x="0" y="39"/>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58" name="Freeform 138"/>
              <p:cNvSpPr>
                <a:spLocks/>
              </p:cNvSpPr>
              <p:nvPr/>
            </p:nvSpPr>
            <p:spPr bwMode="auto">
              <a:xfrm>
                <a:off x="1590" y="2882"/>
                <a:ext cx="21" cy="26"/>
              </a:xfrm>
              <a:custGeom>
                <a:avLst/>
                <a:gdLst/>
                <a:ahLst/>
                <a:cxnLst>
                  <a:cxn ang="0">
                    <a:pos x="0" y="0"/>
                  </a:cxn>
                  <a:cxn ang="0">
                    <a:pos x="21" y="13"/>
                  </a:cxn>
                  <a:cxn ang="0">
                    <a:pos x="21" y="26"/>
                  </a:cxn>
                  <a:cxn ang="0">
                    <a:pos x="0" y="13"/>
                  </a:cxn>
                  <a:cxn ang="0">
                    <a:pos x="0" y="0"/>
                  </a:cxn>
                </a:cxnLst>
                <a:rect l="0" t="0" r="r" b="b"/>
                <a:pathLst>
                  <a:path w="21" h="26">
                    <a:moveTo>
                      <a:pt x="0" y="0"/>
                    </a:moveTo>
                    <a:lnTo>
                      <a:pt x="21" y="13"/>
                    </a:lnTo>
                    <a:lnTo>
                      <a:pt x="21" y="26"/>
                    </a:lnTo>
                    <a:lnTo>
                      <a:pt x="0" y="13"/>
                    </a:lnTo>
                    <a:lnTo>
                      <a:pt x="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59" name="Freeform 139"/>
              <p:cNvSpPr>
                <a:spLocks/>
              </p:cNvSpPr>
              <p:nvPr/>
            </p:nvSpPr>
            <p:spPr bwMode="auto">
              <a:xfrm>
                <a:off x="1601" y="2882"/>
                <a:ext cx="21" cy="26"/>
              </a:xfrm>
              <a:custGeom>
                <a:avLst/>
                <a:gdLst/>
                <a:ahLst/>
                <a:cxnLst>
                  <a:cxn ang="0">
                    <a:pos x="0" y="26"/>
                  </a:cxn>
                  <a:cxn ang="0">
                    <a:pos x="10" y="0"/>
                  </a:cxn>
                  <a:cxn ang="0">
                    <a:pos x="21" y="0"/>
                  </a:cxn>
                  <a:cxn ang="0">
                    <a:pos x="10" y="26"/>
                  </a:cxn>
                  <a:cxn ang="0">
                    <a:pos x="0" y="26"/>
                  </a:cxn>
                </a:cxnLst>
                <a:rect l="0" t="0" r="r" b="b"/>
                <a:pathLst>
                  <a:path w="21" h="26">
                    <a:moveTo>
                      <a:pt x="0" y="26"/>
                    </a:moveTo>
                    <a:lnTo>
                      <a:pt x="10" y="0"/>
                    </a:lnTo>
                    <a:lnTo>
                      <a:pt x="21" y="0"/>
                    </a:lnTo>
                    <a:lnTo>
                      <a:pt x="10" y="26"/>
                    </a:lnTo>
                    <a:lnTo>
                      <a:pt x="0" y="26"/>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60" name="Freeform 140"/>
              <p:cNvSpPr>
                <a:spLocks/>
              </p:cNvSpPr>
              <p:nvPr/>
            </p:nvSpPr>
            <p:spPr bwMode="auto">
              <a:xfrm>
                <a:off x="1632" y="2805"/>
                <a:ext cx="31" cy="52"/>
              </a:xfrm>
              <a:custGeom>
                <a:avLst/>
                <a:gdLst/>
                <a:ahLst/>
                <a:cxnLst>
                  <a:cxn ang="0">
                    <a:pos x="0" y="39"/>
                  </a:cxn>
                  <a:cxn ang="0">
                    <a:pos x="21" y="0"/>
                  </a:cxn>
                  <a:cxn ang="0">
                    <a:pos x="31" y="13"/>
                  </a:cxn>
                  <a:cxn ang="0">
                    <a:pos x="10" y="52"/>
                  </a:cxn>
                  <a:cxn ang="0">
                    <a:pos x="0" y="39"/>
                  </a:cxn>
                </a:cxnLst>
                <a:rect l="0" t="0" r="r" b="b"/>
                <a:pathLst>
                  <a:path w="31" h="52">
                    <a:moveTo>
                      <a:pt x="0" y="39"/>
                    </a:moveTo>
                    <a:lnTo>
                      <a:pt x="21" y="0"/>
                    </a:lnTo>
                    <a:lnTo>
                      <a:pt x="31" y="13"/>
                    </a:lnTo>
                    <a:lnTo>
                      <a:pt x="10" y="52"/>
                    </a:lnTo>
                    <a:lnTo>
                      <a:pt x="0" y="39"/>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61" name="Freeform 141"/>
              <p:cNvSpPr>
                <a:spLocks/>
              </p:cNvSpPr>
              <p:nvPr/>
            </p:nvSpPr>
            <p:spPr bwMode="auto">
              <a:xfrm>
                <a:off x="1653" y="2780"/>
                <a:ext cx="31" cy="38"/>
              </a:xfrm>
              <a:custGeom>
                <a:avLst/>
                <a:gdLst/>
                <a:ahLst/>
                <a:cxnLst>
                  <a:cxn ang="0">
                    <a:pos x="0" y="25"/>
                  </a:cxn>
                  <a:cxn ang="0">
                    <a:pos x="21" y="0"/>
                  </a:cxn>
                  <a:cxn ang="0">
                    <a:pos x="31" y="13"/>
                  </a:cxn>
                  <a:cxn ang="0">
                    <a:pos x="10" y="38"/>
                  </a:cxn>
                  <a:cxn ang="0">
                    <a:pos x="0" y="25"/>
                  </a:cxn>
                </a:cxnLst>
                <a:rect l="0" t="0" r="r" b="b"/>
                <a:pathLst>
                  <a:path w="31" h="38">
                    <a:moveTo>
                      <a:pt x="0" y="25"/>
                    </a:moveTo>
                    <a:lnTo>
                      <a:pt x="21" y="0"/>
                    </a:lnTo>
                    <a:lnTo>
                      <a:pt x="31" y="13"/>
                    </a:lnTo>
                    <a:lnTo>
                      <a:pt x="10" y="38"/>
                    </a:lnTo>
                    <a:lnTo>
                      <a:pt x="0" y="2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62" name="Freeform 142"/>
              <p:cNvSpPr>
                <a:spLocks/>
              </p:cNvSpPr>
              <p:nvPr/>
            </p:nvSpPr>
            <p:spPr bwMode="auto">
              <a:xfrm>
                <a:off x="1674" y="2767"/>
                <a:ext cx="20" cy="26"/>
              </a:xfrm>
              <a:custGeom>
                <a:avLst/>
                <a:gdLst/>
                <a:ahLst/>
                <a:cxnLst>
                  <a:cxn ang="0">
                    <a:pos x="0" y="26"/>
                  </a:cxn>
                  <a:cxn ang="0">
                    <a:pos x="10" y="0"/>
                  </a:cxn>
                  <a:cxn ang="0">
                    <a:pos x="20" y="0"/>
                  </a:cxn>
                  <a:cxn ang="0">
                    <a:pos x="10" y="26"/>
                  </a:cxn>
                  <a:cxn ang="0">
                    <a:pos x="0" y="26"/>
                  </a:cxn>
                </a:cxnLst>
                <a:rect l="0" t="0" r="r" b="b"/>
                <a:pathLst>
                  <a:path w="20" h="26">
                    <a:moveTo>
                      <a:pt x="0" y="26"/>
                    </a:moveTo>
                    <a:lnTo>
                      <a:pt x="10" y="0"/>
                    </a:lnTo>
                    <a:lnTo>
                      <a:pt x="20" y="0"/>
                    </a:lnTo>
                    <a:lnTo>
                      <a:pt x="10" y="26"/>
                    </a:lnTo>
                    <a:lnTo>
                      <a:pt x="0" y="26"/>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63" name="Rectangle 143"/>
              <p:cNvSpPr>
                <a:spLocks noChangeArrowheads="1"/>
              </p:cNvSpPr>
              <p:nvPr/>
            </p:nvSpPr>
            <p:spPr bwMode="auto">
              <a:xfrm>
                <a:off x="1726" y="2716"/>
                <a:ext cx="10" cy="12"/>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64" name="Freeform 144"/>
              <p:cNvSpPr>
                <a:spLocks/>
              </p:cNvSpPr>
              <p:nvPr/>
            </p:nvSpPr>
            <p:spPr bwMode="auto">
              <a:xfrm>
                <a:off x="1726" y="2703"/>
                <a:ext cx="20" cy="25"/>
              </a:xfrm>
              <a:custGeom>
                <a:avLst/>
                <a:gdLst/>
                <a:ahLst/>
                <a:cxnLst>
                  <a:cxn ang="0">
                    <a:pos x="0" y="13"/>
                  </a:cxn>
                  <a:cxn ang="0">
                    <a:pos x="10" y="0"/>
                  </a:cxn>
                  <a:cxn ang="0">
                    <a:pos x="20" y="13"/>
                  </a:cxn>
                  <a:cxn ang="0">
                    <a:pos x="10" y="25"/>
                  </a:cxn>
                  <a:cxn ang="0">
                    <a:pos x="0" y="13"/>
                  </a:cxn>
                </a:cxnLst>
                <a:rect l="0" t="0" r="r" b="b"/>
                <a:pathLst>
                  <a:path w="20" h="25">
                    <a:moveTo>
                      <a:pt x="0" y="13"/>
                    </a:moveTo>
                    <a:lnTo>
                      <a:pt x="10" y="0"/>
                    </a:lnTo>
                    <a:lnTo>
                      <a:pt x="20" y="13"/>
                    </a:lnTo>
                    <a:lnTo>
                      <a:pt x="10" y="25"/>
                    </a:lnTo>
                    <a:lnTo>
                      <a:pt x="0" y="1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65" name="Rectangle 145"/>
              <p:cNvSpPr>
                <a:spLocks noChangeArrowheads="1"/>
              </p:cNvSpPr>
              <p:nvPr/>
            </p:nvSpPr>
            <p:spPr bwMode="auto">
              <a:xfrm>
                <a:off x="1746" y="2703"/>
                <a:ext cx="21"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66" name="Freeform 146"/>
              <p:cNvSpPr>
                <a:spLocks/>
              </p:cNvSpPr>
              <p:nvPr/>
            </p:nvSpPr>
            <p:spPr bwMode="auto">
              <a:xfrm>
                <a:off x="1757" y="2677"/>
                <a:ext cx="31" cy="39"/>
              </a:xfrm>
              <a:custGeom>
                <a:avLst/>
                <a:gdLst/>
                <a:ahLst/>
                <a:cxnLst>
                  <a:cxn ang="0">
                    <a:pos x="0" y="26"/>
                  </a:cxn>
                  <a:cxn ang="0">
                    <a:pos x="21" y="0"/>
                  </a:cxn>
                  <a:cxn ang="0">
                    <a:pos x="31" y="13"/>
                  </a:cxn>
                  <a:cxn ang="0">
                    <a:pos x="10" y="39"/>
                  </a:cxn>
                  <a:cxn ang="0">
                    <a:pos x="0" y="26"/>
                  </a:cxn>
                </a:cxnLst>
                <a:rect l="0" t="0" r="r" b="b"/>
                <a:pathLst>
                  <a:path w="31" h="39">
                    <a:moveTo>
                      <a:pt x="0" y="26"/>
                    </a:moveTo>
                    <a:lnTo>
                      <a:pt x="21" y="0"/>
                    </a:lnTo>
                    <a:lnTo>
                      <a:pt x="31" y="13"/>
                    </a:lnTo>
                    <a:lnTo>
                      <a:pt x="10" y="39"/>
                    </a:lnTo>
                    <a:lnTo>
                      <a:pt x="0" y="26"/>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67" name="Freeform 147"/>
              <p:cNvSpPr>
                <a:spLocks/>
              </p:cNvSpPr>
              <p:nvPr/>
            </p:nvSpPr>
            <p:spPr bwMode="auto">
              <a:xfrm>
                <a:off x="1778" y="2664"/>
                <a:ext cx="20" cy="26"/>
              </a:xfrm>
              <a:custGeom>
                <a:avLst/>
                <a:gdLst/>
                <a:ahLst/>
                <a:cxnLst>
                  <a:cxn ang="0">
                    <a:pos x="0" y="13"/>
                  </a:cxn>
                  <a:cxn ang="0">
                    <a:pos x="10" y="0"/>
                  </a:cxn>
                  <a:cxn ang="0">
                    <a:pos x="20" y="13"/>
                  </a:cxn>
                  <a:cxn ang="0">
                    <a:pos x="10" y="26"/>
                  </a:cxn>
                  <a:cxn ang="0">
                    <a:pos x="0" y="13"/>
                  </a:cxn>
                </a:cxnLst>
                <a:rect l="0" t="0" r="r" b="b"/>
                <a:pathLst>
                  <a:path w="20" h="26">
                    <a:moveTo>
                      <a:pt x="0" y="13"/>
                    </a:moveTo>
                    <a:lnTo>
                      <a:pt x="10" y="0"/>
                    </a:lnTo>
                    <a:lnTo>
                      <a:pt x="20" y="13"/>
                    </a:lnTo>
                    <a:lnTo>
                      <a:pt x="10" y="26"/>
                    </a:lnTo>
                    <a:lnTo>
                      <a:pt x="0" y="1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68" name="Rectangle 148"/>
              <p:cNvSpPr>
                <a:spLocks noChangeArrowheads="1"/>
              </p:cNvSpPr>
              <p:nvPr/>
            </p:nvSpPr>
            <p:spPr bwMode="auto">
              <a:xfrm>
                <a:off x="1840" y="2664"/>
                <a:ext cx="10"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69" name="Freeform 149"/>
              <p:cNvSpPr>
                <a:spLocks/>
              </p:cNvSpPr>
              <p:nvPr/>
            </p:nvSpPr>
            <p:spPr bwMode="auto">
              <a:xfrm>
                <a:off x="1840" y="2639"/>
                <a:ext cx="31" cy="38"/>
              </a:xfrm>
              <a:custGeom>
                <a:avLst/>
                <a:gdLst/>
                <a:ahLst/>
                <a:cxnLst>
                  <a:cxn ang="0">
                    <a:pos x="0" y="25"/>
                  </a:cxn>
                  <a:cxn ang="0">
                    <a:pos x="21" y="0"/>
                  </a:cxn>
                  <a:cxn ang="0">
                    <a:pos x="31" y="12"/>
                  </a:cxn>
                  <a:cxn ang="0">
                    <a:pos x="10" y="38"/>
                  </a:cxn>
                  <a:cxn ang="0">
                    <a:pos x="0" y="25"/>
                  </a:cxn>
                </a:cxnLst>
                <a:rect l="0" t="0" r="r" b="b"/>
                <a:pathLst>
                  <a:path w="31" h="38">
                    <a:moveTo>
                      <a:pt x="0" y="25"/>
                    </a:moveTo>
                    <a:lnTo>
                      <a:pt x="21" y="0"/>
                    </a:lnTo>
                    <a:lnTo>
                      <a:pt x="31" y="12"/>
                    </a:lnTo>
                    <a:lnTo>
                      <a:pt x="10" y="38"/>
                    </a:lnTo>
                    <a:lnTo>
                      <a:pt x="0" y="2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70" name="Freeform 150"/>
              <p:cNvSpPr>
                <a:spLocks/>
              </p:cNvSpPr>
              <p:nvPr/>
            </p:nvSpPr>
            <p:spPr bwMode="auto">
              <a:xfrm>
                <a:off x="1871" y="2626"/>
                <a:ext cx="21" cy="25"/>
              </a:xfrm>
              <a:custGeom>
                <a:avLst/>
                <a:gdLst/>
                <a:ahLst/>
                <a:cxnLst>
                  <a:cxn ang="0">
                    <a:pos x="0" y="13"/>
                  </a:cxn>
                  <a:cxn ang="0">
                    <a:pos x="21" y="0"/>
                  </a:cxn>
                  <a:cxn ang="0">
                    <a:pos x="21" y="13"/>
                  </a:cxn>
                  <a:cxn ang="0">
                    <a:pos x="0" y="25"/>
                  </a:cxn>
                  <a:cxn ang="0">
                    <a:pos x="0" y="13"/>
                  </a:cxn>
                </a:cxnLst>
                <a:rect l="0" t="0" r="r" b="b"/>
                <a:pathLst>
                  <a:path w="21" h="25">
                    <a:moveTo>
                      <a:pt x="0" y="13"/>
                    </a:moveTo>
                    <a:lnTo>
                      <a:pt x="21" y="0"/>
                    </a:lnTo>
                    <a:lnTo>
                      <a:pt x="21" y="13"/>
                    </a:lnTo>
                    <a:lnTo>
                      <a:pt x="0" y="25"/>
                    </a:lnTo>
                    <a:lnTo>
                      <a:pt x="0" y="1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71" name="Freeform 151"/>
              <p:cNvSpPr>
                <a:spLocks/>
              </p:cNvSpPr>
              <p:nvPr/>
            </p:nvSpPr>
            <p:spPr bwMode="auto">
              <a:xfrm>
                <a:off x="1882" y="2613"/>
                <a:ext cx="20" cy="26"/>
              </a:xfrm>
              <a:custGeom>
                <a:avLst/>
                <a:gdLst/>
                <a:ahLst/>
                <a:cxnLst>
                  <a:cxn ang="0">
                    <a:pos x="0" y="26"/>
                  </a:cxn>
                  <a:cxn ang="0">
                    <a:pos x="10" y="0"/>
                  </a:cxn>
                  <a:cxn ang="0">
                    <a:pos x="20" y="0"/>
                  </a:cxn>
                  <a:cxn ang="0">
                    <a:pos x="10" y="26"/>
                  </a:cxn>
                  <a:cxn ang="0">
                    <a:pos x="0" y="26"/>
                  </a:cxn>
                </a:cxnLst>
                <a:rect l="0" t="0" r="r" b="b"/>
                <a:pathLst>
                  <a:path w="20" h="26">
                    <a:moveTo>
                      <a:pt x="0" y="26"/>
                    </a:moveTo>
                    <a:lnTo>
                      <a:pt x="10" y="0"/>
                    </a:lnTo>
                    <a:lnTo>
                      <a:pt x="20" y="0"/>
                    </a:lnTo>
                    <a:lnTo>
                      <a:pt x="10" y="26"/>
                    </a:lnTo>
                    <a:lnTo>
                      <a:pt x="0" y="26"/>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72" name="Rectangle 152"/>
              <p:cNvSpPr>
                <a:spLocks noChangeArrowheads="1"/>
              </p:cNvSpPr>
              <p:nvPr/>
            </p:nvSpPr>
            <p:spPr bwMode="auto">
              <a:xfrm>
                <a:off x="1944" y="2600"/>
                <a:ext cx="10"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73" name="Freeform 153"/>
              <p:cNvSpPr>
                <a:spLocks/>
              </p:cNvSpPr>
              <p:nvPr/>
            </p:nvSpPr>
            <p:spPr bwMode="auto">
              <a:xfrm>
                <a:off x="1954" y="2587"/>
                <a:ext cx="21" cy="26"/>
              </a:xfrm>
              <a:custGeom>
                <a:avLst/>
                <a:gdLst/>
                <a:ahLst/>
                <a:cxnLst>
                  <a:cxn ang="0">
                    <a:pos x="0" y="13"/>
                  </a:cxn>
                  <a:cxn ang="0">
                    <a:pos x="21" y="0"/>
                  </a:cxn>
                  <a:cxn ang="0">
                    <a:pos x="21" y="13"/>
                  </a:cxn>
                  <a:cxn ang="0">
                    <a:pos x="0" y="26"/>
                  </a:cxn>
                  <a:cxn ang="0">
                    <a:pos x="0" y="13"/>
                  </a:cxn>
                </a:cxnLst>
                <a:rect l="0" t="0" r="r" b="b"/>
                <a:pathLst>
                  <a:path w="21" h="26">
                    <a:moveTo>
                      <a:pt x="0" y="13"/>
                    </a:moveTo>
                    <a:lnTo>
                      <a:pt x="21" y="0"/>
                    </a:lnTo>
                    <a:lnTo>
                      <a:pt x="21" y="13"/>
                    </a:lnTo>
                    <a:lnTo>
                      <a:pt x="0" y="26"/>
                    </a:lnTo>
                    <a:lnTo>
                      <a:pt x="0" y="1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74" name="Freeform 154"/>
              <p:cNvSpPr>
                <a:spLocks/>
              </p:cNvSpPr>
              <p:nvPr/>
            </p:nvSpPr>
            <p:spPr bwMode="auto">
              <a:xfrm>
                <a:off x="1975" y="2587"/>
                <a:ext cx="21" cy="26"/>
              </a:xfrm>
              <a:custGeom>
                <a:avLst/>
                <a:gdLst/>
                <a:ahLst/>
                <a:cxnLst>
                  <a:cxn ang="0">
                    <a:pos x="0" y="0"/>
                  </a:cxn>
                  <a:cxn ang="0">
                    <a:pos x="21" y="13"/>
                  </a:cxn>
                  <a:cxn ang="0">
                    <a:pos x="21" y="26"/>
                  </a:cxn>
                  <a:cxn ang="0">
                    <a:pos x="0" y="13"/>
                  </a:cxn>
                  <a:cxn ang="0">
                    <a:pos x="0" y="0"/>
                  </a:cxn>
                </a:cxnLst>
                <a:rect l="0" t="0" r="r" b="b"/>
                <a:pathLst>
                  <a:path w="21" h="26">
                    <a:moveTo>
                      <a:pt x="0" y="0"/>
                    </a:moveTo>
                    <a:lnTo>
                      <a:pt x="21" y="13"/>
                    </a:lnTo>
                    <a:lnTo>
                      <a:pt x="21" y="26"/>
                    </a:lnTo>
                    <a:lnTo>
                      <a:pt x="0" y="13"/>
                    </a:lnTo>
                    <a:lnTo>
                      <a:pt x="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75" name="Freeform 155"/>
              <p:cNvSpPr>
                <a:spLocks/>
              </p:cNvSpPr>
              <p:nvPr/>
            </p:nvSpPr>
            <p:spPr bwMode="auto">
              <a:xfrm>
                <a:off x="1986" y="2587"/>
                <a:ext cx="20" cy="26"/>
              </a:xfrm>
              <a:custGeom>
                <a:avLst/>
                <a:gdLst/>
                <a:ahLst/>
                <a:cxnLst>
                  <a:cxn ang="0">
                    <a:pos x="0" y="26"/>
                  </a:cxn>
                  <a:cxn ang="0">
                    <a:pos x="10" y="0"/>
                  </a:cxn>
                  <a:cxn ang="0">
                    <a:pos x="20" y="0"/>
                  </a:cxn>
                  <a:cxn ang="0">
                    <a:pos x="10" y="26"/>
                  </a:cxn>
                  <a:cxn ang="0">
                    <a:pos x="0" y="26"/>
                  </a:cxn>
                </a:cxnLst>
                <a:rect l="0" t="0" r="r" b="b"/>
                <a:pathLst>
                  <a:path w="20" h="26">
                    <a:moveTo>
                      <a:pt x="0" y="26"/>
                    </a:moveTo>
                    <a:lnTo>
                      <a:pt x="10" y="0"/>
                    </a:lnTo>
                    <a:lnTo>
                      <a:pt x="20" y="0"/>
                    </a:lnTo>
                    <a:lnTo>
                      <a:pt x="10" y="26"/>
                    </a:lnTo>
                    <a:lnTo>
                      <a:pt x="0" y="26"/>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76" name="Freeform 156"/>
              <p:cNvSpPr>
                <a:spLocks/>
              </p:cNvSpPr>
              <p:nvPr/>
            </p:nvSpPr>
            <p:spPr bwMode="auto">
              <a:xfrm>
                <a:off x="2048" y="2536"/>
                <a:ext cx="21" cy="26"/>
              </a:xfrm>
              <a:custGeom>
                <a:avLst/>
                <a:gdLst/>
                <a:ahLst/>
                <a:cxnLst>
                  <a:cxn ang="0">
                    <a:pos x="0" y="13"/>
                  </a:cxn>
                  <a:cxn ang="0">
                    <a:pos x="21" y="0"/>
                  </a:cxn>
                  <a:cxn ang="0">
                    <a:pos x="21" y="13"/>
                  </a:cxn>
                  <a:cxn ang="0">
                    <a:pos x="0" y="26"/>
                  </a:cxn>
                  <a:cxn ang="0">
                    <a:pos x="0" y="13"/>
                  </a:cxn>
                </a:cxnLst>
                <a:rect l="0" t="0" r="r" b="b"/>
                <a:pathLst>
                  <a:path w="21" h="26">
                    <a:moveTo>
                      <a:pt x="0" y="13"/>
                    </a:moveTo>
                    <a:lnTo>
                      <a:pt x="21" y="0"/>
                    </a:lnTo>
                    <a:lnTo>
                      <a:pt x="21" y="13"/>
                    </a:lnTo>
                    <a:lnTo>
                      <a:pt x="0" y="26"/>
                    </a:lnTo>
                    <a:lnTo>
                      <a:pt x="0" y="1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77" name="Rectangle 157"/>
              <p:cNvSpPr>
                <a:spLocks noChangeArrowheads="1"/>
              </p:cNvSpPr>
              <p:nvPr/>
            </p:nvSpPr>
            <p:spPr bwMode="auto">
              <a:xfrm>
                <a:off x="2069" y="2536"/>
                <a:ext cx="10"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78" name="Freeform 158"/>
              <p:cNvSpPr>
                <a:spLocks/>
              </p:cNvSpPr>
              <p:nvPr/>
            </p:nvSpPr>
            <p:spPr bwMode="auto">
              <a:xfrm>
                <a:off x="2079" y="2523"/>
                <a:ext cx="21" cy="26"/>
              </a:xfrm>
              <a:custGeom>
                <a:avLst/>
                <a:gdLst/>
                <a:ahLst/>
                <a:cxnLst>
                  <a:cxn ang="0">
                    <a:pos x="0" y="13"/>
                  </a:cxn>
                  <a:cxn ang="0">
                    <a:pos x="21" y="0"/>
                  </a:cxn>
                  <a:cxn ang="0">
                    <a:pos x="21" y="13"/>
                  </a:cxn>
                  <a:cxn ang="0">
                    <a:pos x="0" y="26"/>
                  </a:cxn>
                  <a:cxn ang="0">
                    <a:pos x="0" y="13"/>
                  </a:cxn>
                </a:cxnLst>
                <a:rect l="0" t="0" r="r" b="b"/>
                <a:pathLst>
                  <a:path w="21" h="26">
                    <a:moveTo>
                      <a:pt x="0" y="13"/>
                    </a:moveTo>
                    <a:lnTo>
                      <a:pt x="21" y="0"/>
                    </a:lnTo>
                    <a:lnTo>
                      <a:pt x="21" y="13"/>
                    </a:lnTo>
                    <a:lnTo>
                      <a:pt x="0" y="26"/>
                    </a:lnTo>
                    <a:lnTo>
                      <a:pt x="0" y="1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79" name="Freeform 159"/>
              <p:cNvSpPr>
                <a:spLocks/>
              </p:cNvSpPr>
              <p:nvPr/>
            </p:nvSpPr>
            <p:spPr bwMode="auto">
              <a:xfrm>
                <a:off x="2100" y="2523"/>
                <a:ext cx="21" cy="26"/>
              </a:xfrm>
              <a:custGeom>
                <a:avLst/>
                <a:gdLst/>
                <a:ahLst/>
                <a:cxnLst>
                  <a:cxn ang="0">
                    <a:pos x="0" y="0"/>
                  </a:cxn>
                  <a:cxn ang="0">
                    <a:pos x="21" y="13"/>
                  </a:cxn>
                  <a:cxn ang="0">
                    <a:pos x="21" y="26"/>
                  </a:cxn>
                  <a:cxn ang="0">
                    <a:pos x="0" y="13"/>
                  </a:cxn>
                  <a:cxn ang="0">
                    <a:pos x="0" y="0"/>
                  </a:cxn>
                </a:cxnLst>
                <a:rect l="0" t="0" r="r" b="b"/>
                <a:pathLst>
                  <a:path w="21" h="26">
                    <a:moveTo>
                      <a:pt x="0" y="0"/>
                    </a:moveTo>
                    <a:lnTo>
                      <a:pt x="21" y="13"/>
                    </a:lnTo>
                    <a:lnTo>
                      <a:pt x="21" y="26"/>
                    </a:lnTo>
                    <a:lnTo>
                      <a:pt x="0" y="13"/>
                    </a:lnTo>
                    <a:lnTo>
                      <a:pt x="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80" name="Rectangle 160"/>
              <p:cNvSpPr>
                <a:spLocks noChangeArrowheads="1"/>
              </p:cNvSpPr>
              <p:nvPr/>
            </p:nvSpPr>
            <p:spPr bwMode="auto">
              <a:xfrm>
                <a:off x="2142" y="2485"/>
                <a:ext cx="10" cy="12"/>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81" name="Freeform 161"/>
              <p:cNvSpPr>
                <a:spLocks/>
              </p:cNvSpPr>
              <p:nvPr/>
            </p:nvSpPr>
            <p:spPr bwMode="auto">
              <a:xfrm>
                <a:off x="2142" y="2459"/>
                <a:ext cx="31" cy="38"/>
              </a:xfrm>
              <a:custGeom>
                <a:avLst/>
                <a:gdLst/>
                <a:ahLst/>
                <a:cxnLst>
                  <a:cxn ang="0">
                    <a:pos x="0" y="26"/>
                  </a:cxn>
                  <a:cxn ang="0">
                    <a:pos x="20" y="0"/>
                  </a:cxn>
                  <a:cxn ang="0">
                    <a:pos x="31" y="13"/>
                  </a:cxn>
                  <a:cxn ang="0">
                    <a:pos x="10" y="38"/>
                  </a:cxn>
                  <a:cxn ang="0">
                    <a:pos x="0" y="26"/>
                  </a:cxn>
                </a:cxnLst>
                <a:rect l="0" t="0" r="r" b="b"/>
                <a:pathLst>
                  <a:path w="31" h="38">
                    <a:moveTo>
                      <a:pt x="0" y="26"/>
                    </a:moveTo>
                    <a:lnTo>
                      <a:pt x="20" y="0"/>
                    </a:lnTo>
                    <a:lnTo>
                      <a:pt x="31" y="13"/>
                    </a:lnTo>
                    <a:lnTo>
                      <a:pt x="10" y="38"/>
                    </a:lnTo>
                    <a:lnTo>
                      <a:pt x="0" y="26"/>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82" name="Rectangle 162"/>
              <p:cNvSpPr>
                <a:spLocks noChangeArrowheads="1"/>
              </p:cNvSpPr>
              <p:nvPr/>
            </p:nvSpPr>
            <p:spPr bwMode="auto">
              <a:xfrm>
                <a:off x="2173" y="2459"/>
                <a:ext cx="10"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83" name="Freeform 163"/>
              <p:cNvSpPr>
                <a:spLocks/>
              </p:cNvSpPr>
              <p:nvPr/>
            </p:nvSpPr>
            <p:spPr bwMode="auto">
              <a:xfrm>
                <a:off x="2183" y="2459"/>
                <a:ext cx="21" cy="26"/>
              </a:xfrm>
              <a:custGeom>
                <a:avLst/>
                <a:gdLst/>
                <a:ahLst/>
                <a:cxnLst>
                  <a:cxn ang="0">
                    <a:pos x="0" y="0"/>
                  </a:cxn>
                  <a:cxn ang="0">
                    <a:pos x="21" y="13"/>
                  </a:cxn>
                  <a:cxn ang="0">
                    <a:pos x="21" y="26"/>
                  </a:cxn>
                  <a:cxn ang="0">
                    <a:pos x="0" y="13"/>
                  </a:cxn>
                  <a:cxn ang="0">
                    <a:pos x="0" y="0"/>
                  </a:cxn>
                </a:cxnLst>
                <a:rect l="0" t="0" r="r" b="b"/>
                <a:pathLst>
                  <a:path w="21" h="26">
                    <a:moveTo>
                      <a:pt x="0" y="0"/>
                    </a:moveTo>
                    <a:lnTo>
                      <a:pt x="21" y="13"/>
                    </a:lnTo>
                    <a:lnTo>
                      <a:pt x="21" y="26"/>
                    </a:lnTo>
                    <a:lnTo>
                      <a:pt x="0" y="13"/>
                    </a:lnTo>
                    <a:lnTo>
                      <a:pt x="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84" name="Rectangle 164"/>
              <p:cNvSpPr>
                <a:spLocks noChangeArrowheads="1"/>
              </p:cNvSpPr>
              <p:nvPr/>
            </p:nvSpPr>
            <p:spPr bwMode="auto">
              <a:xfrm>
                <a:off x="2204" y="2472"/>
                <a:ext cx="10"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85" name="Freeform 165"/>
              <p:cNvSpPr>
                <a:spLocks/>
              </p:cNvSpPr>
              <p:nvPr/>
            </p:nvSpPr>
            <p:spPr bwMode="auto">
              <a:xfrm>
                <a:off x="2256" y="2472"/>
                <a:ext cx="21" cy="25"/>
              </a:xfrm>
              <a:custGeom>
                <a:avLst/>
                <a:gdLst/>
                <a:ahLst/>
                <a:cxnLst>
                  <a:cxn ang="0">
                    <a:pos x="0" y="0"/>
                  </a:cxn>
                  <a:cxn ang="0">
                    <a:pos x="21" y="13"/>
                  </a:cxn>
                  <a:cxn ang="0">
                    <a:pos x="21" y="25"/>
                  </a:cxn>
                  <a:cxn ang="0">
                    <a:pos x="0" y="13"/>
                  </a:cxn>
                  <a:cxn ang="0">
                    <a:pos x="0" y="0"/>
                  </a:cxn>
                </a:cxnLst>
                <a:rect l="0" t="0" r="r" b="b"/>
                <a:pathLst>
                  <a:path w="21" h="25">
                    <a:moveTo>
                      <a:pt x="0" y="0"/>
                    </a:moveTo>
                    <a:lnTo>
                      <a:pt x="21" y="13"/>
                    </a:lnTo>
                    <a:lnTo>
                      <a:pt x="21" y="25"/>
                    </a:lnTo>
                    <a:lnTo>
                      <a:pt x="0" y="13"/>
                    </a:lnTo>
                    <a:lnTo>
                      <a:pt x="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86" name="Freeform 166"/>
              <p:cNvSpPr>
                <a:spLocks/>
              </p:cNvSpPr>
              <p:nvPr/>
            </p:nvSpPr>
            <p:spPr bwMode="auto">
              <a:xfrm>
                <a:off x="2266" y="2472"/>
                <a:ext cx="21" cy="25"/>
              </a:xfrm>
              <a:custGeom>
                <a:avLst/>
                <a:gdLst/>
                <a:ahLst/>
                <a:cxnLst>
                  <a:cxn ang="0">
                    <a:pos x="0" y="25"/>
                  </a:cxn>
                  <a:cxn ang="0">
                    <a:pos x="11" y="0"/>
                  </a:cxn>
                  <a:cxn ang="0">
                    <a:pos x="21" y="0"/>
                  </a:cxn>
                  <a:cxn ang="0">
                    <a:pos x="11" y="25"/>
                  </a:cxn>
                  <a:cxn ang="0">
                    <a:pos x="0" y="25"/>
                  </a:cxn>
                </a:cxnLst>
                <a:rect l="0" t="0" r="r" b="b"/>
                <a:pathLst>
                  <a:path w="21" h="25">
                    <a:moveTo>
                      <a:pt x="0" y="25"/>
                    </a:moveTo>
                    <a:lnTo>
                      <a:pt x="11" y="0"/>
                    </a:lnTo>
                    <a:lnTo>
                      <a:pt x="21" y="0"/>
                    </a:lnTo>
                    <a:lnTo>
                      <a:pt x="11" y="25"/>
                    </a:lnTo>
                    <a:lnTo>
                      <a:pt x="0" y="2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87" name="Freeform 167"/>
              <p:cNvSpPr>
                <a:spLocks/>
              </p:cNvSpPr>
              <p:nvPr/>
            </p:nvSpPr>
            <p:spPr bwMode="auto">
              <a:xfrm>
                <a:off x="2287" y="2446"/>
                <a:ext cx="21" cy="26"/>
              </a:xfrm>
              <a:custGeom>
                <a:avLst/>
                <a:gdLst/>
                <a:ahLst/>
                <a:cxnLst>
                  <a:cxn ang="0">
                    <a:pos x="0" y="13"/>
                  </a:cxn>
                  <a:cxn ang="0">
                    <a:pos x="21" y="0"/>
                  </a:cxn>
                  <a:cxn ang="0">
                    <a:pos x="21" y="13"/>
                  </a:cxn>
                  <a:cxn ang="0">
                    <a:pos x="0" y="26"/>
                  </a:cxn>
                  <a:cxn ang="0">
                    <a:pos x="0" y="13"/>
                  </a:cxn>
                </a:cxnLst>
                <a:rect l="0" t="0" r="r" b="b"/>
                <a:pathLst>
                  <a:path w="21" h="26">
                    <a:moveTo>
                      <a:pt x="0" y="13"/>
                    </a:moveTo>
                    <a:lnTo>
                      <a:pt x="21" y="0"/>
                    </a:lnTo>
                    <a:lnTo>
                      <a:pt x="21" y="13"/>
                    </a:lnTo>
                    <a:lnTo>
                      <a:pt x="0" y="26"/>
                    </a:lnTo>
                    <a:lnTo>
                      <a:pt x="0" y="1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88" name="Freeform 168"/>
              <p:cNvSpPr>
                <a:spLocks/>
              </p:cNvSpPr>
              <p:nvPr/>
            </p:nvSpPr>
            <p:spPr bwMode="auto">
              <a:xfrm>
                <a:off x="2308" y="2446"/>
                <a:ext cx="21" cy="26"/>
              </a:xfrm>
              <a:custGeom>
                <a:avLst/>
                <a:gdLst/>
                <a:ahLst/>
                <a:cxnLst>
                  <a:cxn ang="0">
                    <a:pos x="10" y="0"/>
                  </a:cxn>
                  <a:cxn ang="0">
                    <a:pos x="21" y="13"/>
                  </a:cxn>
                  <a:cxn ang="0">
                    <a:pos x="10" y="26"/>
                  </a:cxn>
                  <a:cxn ang="0">
                    <a:pos x="0" y="13"/>
                  </a:cxn>
                  <a:cxn ang="0">
                    <a:pos x="10" y="0"/>
                  </a:cxn>
                </a:cxnLst>
                <a:rect l="0" t="0" r="r" b="b"/>
                <a:pathLst>
                  <a:path w="21" h="26">
                    <a:moveTo>
                      <a:pt x="10" y="0"/>
                    </a:moveTo>
                    <a:lnTo>
                      <a:pt x="21" y="13"/>
                    </a:lnTo>
                    <a:lnTo>
                      <a:pt x="10" y="26"/>
                    </a:lnTo>
                    <a:lnTo>
                      <a:pt x="0" y="13"/>
                    </a:lnTo>
                    <a:lnTo>
                      <a:pt x="1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89" name="Freeform 169"/>
              <p:cNvSpPr>
                <a:spLocks/>
              </p:cNvSpPr>
              <p:nvPr/>
            </p:nvSpPr>
            <p:spPr bwMode="auto">
              <a:xfrm>
                <a:off x="2360" y="2433"/>
                <a:ext cx="21" cy="26"/>
              </a:xfrm>
              <a:custGeom>
                <a:avLst/>
                <a:gdLst/>
                <a:ahLst/>
                <a:cxnLst>
                  <a:cxn ang="0">
                    <a:pos x="0" y="13"/>
                  </a:cxn>
                  <a:cxn ang="0">
                    <a:pos x="21" y="0"/>
                  </a:cxn>
                  <a:cxn ang="0">
                    <a:pos x="21" y="13"/>
                  </a:cxn>
                  <a:cxn ang="0">
                    <a:pos x="0" y="26"/>
                  </a:cxn>
                  <a:cxn ang="0">
                    <a:pos x="0" y="13"/>
                  </a:cxn>
                </a:cxnLst>
                <a:rect l="0" t="0" r="r" b="b"/>
                <a:pathLst>
                  <a:path w="21" h="26">
                    <a:moveTo>
                      <a:pt x="0" y="13"/>
                    </a:moveTo>
                    <a:lnTo>
                      <a:pt x="21" y="0"/>
                    </a:lnTo>
                    <a:lnTo>
                      <a:pt x="21" y="13"/>
                    </a:lnTo>
                    <a:lnTo>
                      <a:pt x="0" y="26"/>
                    </a:lnTo>
                    <a:lnTo>
                      <a:pt x="0" y="1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90" name="Rectangle 170"/>
              <p:cNvSpPr>
                <a:spLocks noChangeArrowheads="1"/>
              </p:cNvSpPr>
              <p:nvPr/>
            </p:nvSpPr>
            <p:spPr bwMode="auto">
              <a:xfrm>
                <a:off x="2381" y="2433"/>
                <a:ext cx="10"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91" name="Freeform 171"/>
              <p:cNvSpPr>
                <a:spLocks/>
              </p:cNvSpPr>
              <p:nvPr/>
            </p:nvSpPr>
            <p:spPr bwMode="auto">
              <a:xfrm>
                <a:off x="2391" y="2433"/>
                <a:ext cx="21" cy="26"/>
              </a:xfrm>
              <a:custGeom>
                <a:avLst/>
                <a:gdLst/>
                <a:ahLst/>
                <a:cxnLst>
                  <a:cxn ang="0">
                    <a:pos x="0" y="0"/>
                  </a:cxn>
                  <a:cxn ang="0">
                    <a:pos x="21" y="13"/>
                  </a:cxn>
                  <a:cxn ang="0">
                    <a:pos x="21" y="26"/>
                  </a:cxn>
                  <a:cxn ang="0">
                    <a:pos x="0" y="13"/>
                  </a:cxn>
                  <a:cxn ang="0">
                    <a:pos x="0" y="0"/>
                  </a:cxn>
                </a:cxnLst>
                <a:rect l="0" t="0" r="r" b="b"/>
                <a:pathLst>
                  <a:path w="21" h="26">
                    <a:moveTo>
                      <a:pt x="0" y="0"/>
                    </a:moveTo>
                    <a:lnTo>
                      <a:pt x="21" y="13"/>
                    </a:lnTo>
                    <a:lnTo>
                      <a:pt x="21" y="26"/>
                    </a:lnTo>
                    <a:lnTo>
                      <a:pt x="0" y="13"/>
                    </a:lnTo>
                    <a:lnTo>
                      <a:pt x="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92" name="Rectangle 172"/>
              <p:cNvSpPr>
                <a:spLocks noChangeArrowheads="1"/>
              </p:cNvSpPr>
              <p:nvPr/>
            </p:nvSpPr>
            <p:spPr bwMode="auto">
              <a:xfrm>
                <a:off x="2412" y="2446"/>
                <a:ext cx="21"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93" name="Freeform 173"/>
              <p:cNvSpPr>
                <a:spLocks/>
              </p:cNvSpPr>
              <p:nvPr/>
            </p:nvSpPr>
            <p:spPr bwMode="auto">
              <a:xfrm>
                <a:off x="2464" y="2382"/>
                <a:ext cx="21" cy="26"/>
              </a:xfrm>
              <a:custGeom>
                <a:avLst/>
                <a:gdLst/>
                <a:ahLst/>
                <a:cxnLst>
                  <a:cxn ang="0">
                    <a:pos x="0" y="13"/>
                  </a:cxn>
                  <a:cxn ang="0">
                    <a:pos x="21" y="0"/>
                  </a:cxn>
                  <a:cxn ang="0">
                    <a:pos x="21" y="13"/>
                  </a:cxn>
                  <a:cxn ang="0">
                    <a:pos x="0" y="26"/>
                  </a:cxn>
                  <a:cxn ang="0">
                    <a:pos x="0" y="13"/>
                  </a:cxn>
                </a:cxnLst>
                <a:rect l="0" t="0" r="r" b="b"/>
                <a:pathLst>
                  <a:path w="21" h="26">
                    <a:moveTo>
                      <a:pt x="0" y="13"/>
                    </a:moveTo>
                    <a:lnTo>
                      <a:pt x="21" y="0"/>
                    </a:lnTo>
                    <a:lnTo>
                      <a:pt x="21" y="13"/>
                    </a:lnTo>
                    <a:lnTo>
                      <a:pt x="0" y="26"/>
                    </a:lnTo>
                    <a:lnTo>
                      <a:pt x="0" y="1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94" name="Rectangle 174"/>
              <p:cNvSpPr>
                <a:spLocks noChangeArrowheads="1"/>
              </p:cNvSpPr>
              <p:nvPr/>
            </p:nvSpPr>
            <p:spPr bwMode="auto">
              <a:xfrm>
                <a:off x="2485" y="2382"/>
                <a:ext cx="21"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95" name="Freeform 175"/>
              <p:cNvSpPr>
                <a:spLocks/>
              </p:cNvSpPr>
              <p:nvPr/>
            </p:nvSpPr>
            <p:spPr bwMode="auto">
              <a:xfrm>
                <a:off x="2495" y="2369"/>
                <a:ext cx="21" cy="26"/>
              </a:xfrm>
              <a:custGeom>
                <a:avLst/>
                <a:gdLst/>
                <a:ahLst/>
                <a:cxnLst>
                  <a:cxn ang="0">
                    <a:pos x="0" y="13"/>
                  </a:cxn>
                  <a:cxn ang="0">
                    <a:pos x="11" y="0"/>
                  </a:cxn>
                  <a:cxn ang="0">
                    <a:pos x="21" y="13"/>
                  </a:cxn>
                  <a:cxn ang="0">
                    <a:pos x="11" y="26"/>
                  </a:cxn>
                  <a:cxn ang="0">
                    <a:pos x="0" y="13"/>
                  </a:cxn>
                </a:cxnLst>
                <a:rect l="0" t="0" r="r" b="b"/>
                <a:pathLst>
                  <a:path w="21" h="26">
                    <a:moveTo>
                      <a:pt x="0" y="13"/>
                    </a:moveTo>
                    <a:lnTo>
                      <a:pt x="11" y="0"/>
                    </a:lnTo>
                    <a:lnTo>
                      <a:pt x="21" y="13"/>
                    </a:lnTo>
                    <a:lnTo>
                      <a:pt x="11" y="26"/>
                    </a:lnTo>
                    <a:lnTo>
                      <a:pt x="0" y="1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96" name="Rectangle 176"/>
              <p:cNvSpPr>
                <a:spLocks noChangeArrowheads="1"/>
              </p:cNvSpPr>
              <p:nvPr/>
            </p:nvSpPr>
            <p:spPr bwMode="auto">
              <a:xfrm>
                <a:off x="2516" y="2369"/>
                <a:ext cx="21"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97" name="Rectangle 177"/>
              <p:cNvSpPr>
                <a:spLocks noChangeArrowheads="1"/>
              </p:cNvSpPr>
              <p:nvPr/>
            </p:nvSpPr>
            <p:spPr bwMode="auto">
              <a:xfrm>
                <a:off x="2578" y="2369"/>
                <a:ext cx="11"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98" name="Rectangle 178"/>
              <p:cNvSpPr>
                <a:spLocks noChangeArrowheads="1"/>
              </p:cNvSpPr>
              <p:nvPr/>
            </p:nvSpPr>
            <p:spPr bwMode="auto">
              <a:xfrm>
                <a:off x="2589" y="2369"/>
                <a:ext cx="21"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699" name="Rectangle 179"/>
              <p:cNvSpPr>
                <a:spLocks noChangeArrowheads="1"/>
              </p:cNvSpPr>
              <p:nvPr/>
            </p:nvSpPr>
            <p:spPr bwMode="auto">
              <a:xfrm>
                <a:off x="2610" y="2369"/>
                <a:ext cx="10"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00" name="Rectangle 180"/>
              <p:cNvSpPr>
                <a:spLocks noChangeArrowheads="1"/>
              </p:cNvSpPr>
              <p:nvPr/>
            </p:nvSpPr>
            <p:spPr bwMode="auto">
              <a:xfrm>
                <a:off x="2620" y="2369"/>
                <a:ext cx="21"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01" name="Rectangle 181"/>
              <p:cNvSpPr>
                <a:spLocks noChangeArrowheads="1"/>
              </p:cNvSpPr>
              <p:nvPr/>
            </p:nvSpPr>
            <p:spPr bwMode="auto">
              <a:xfrm>
                <a:off x="2641" y="2369"/>
                <a:ext cx="10"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02" name="Rectangle 182"/>
              <p:cNvSpPr>
                <a:spLocks noChangeArrowheads="1"/>
              </p:cNvSpPr>
              <p:nvPr/>
            </p:nvSpPr>
            <p:spPr bwMode="auto">
              <a:xfrm>
                <a:off x="2693" y="2356"/>
                <a:ext cx="21"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03" name="Rectangle 183"/>
              <p:cNvSpPr>
                <a:spLocks noChangeArrowheads="1"/>
              </p:cNvSpPr>
              <p:nvPr/>
            </p:nvSpPr>
            <p:spPr bwMode="auto">
              <a:xfrm>
                <a:off x="2714" y="2356"/>
                <a:ext cx="10"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04" name="Rectangle 184"/>
              <p:cNvSpPr>
                <a:spLocks noChangeArrowheads="1"/>
              </p:cNvSpPr>
              <p:nvPr/>
            </p:nvSpPr>
            <p:spPr bwMode="auto">
              <a:xfrm>
                <a:off x="2724" y="2356"/>
                <a:ext cx="21"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05" name="Rectangle 185"/>
              <p:cNvSpPr>
                <a:spLocks noChangeArrowheads="1"/>
              </p:cNvSpPr>
              <p:nvPr/>
            </p:nvSpPr>
            <p:spPr bwMode="auto">
              <a:xfrm>
                <a:off x="2745" y="2356"/>
                <a:ext cx="21"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06" name="Rectangle 186"/>
              <p:cNvSpPr>
                <a:spLocks noChangeArrowheads="1"/>
              </p:cNvSpPr>
              <p:nvPr/>
            </p:nvSpPr>
            <p:spPr bwMode="auto">
              <a:xfrm>
                <a:off x="2807" y="2343"/>
                <a:ext cx="11"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07" name="Freeform 187"/>
              <p:cNvSpPr>
                <a:spLocks/>
              </p:cNvSpPr>
              <p:nvPr/>
            </p:nvSpPr>
            <p:spPr bwMode="auto">
              <a:xfrm>
                <a:off x="2818" y="2331"/>
                <a:ext cx="20" cy="25"/>
              </a:xfrm>
              <a:custGeom>
                <a:avLst/>
                <a:gdLst/>
                <a:ahLst/>
                <a:cxnLst>
                  <a:cxn ang="0">
                    <a:pos x="0" y="12"/>
                  </a:cxn>
                  <a:cxn ang="0">
                    <a:pos x="20" y="0"/>
                  </a:cxn>
                  <a:cxn ang="0">
                    <a:pos x="20" y="12"/>
                  </a:cxn>
                  <a:cxn ang="0">
                    <a:pos x="0" y="25"/>
                  </a:cxn>
                  <a:cxn ang="0">
                    <a:pos x="0" y="12"/>
                  </a:cxn>
                </a:cxnLst>
                <a:rect l="0" t="0" r="r" b="b"/>
                <a:pathLst>
                  <a:path w="20" h="25">
                    <a:moveTo>
                      <a:pt x="0" y="12"/>
                    </a:moveTo>
                    <a:lnTo>
                      <a:pt x="20" y="0"/>
                    </a:lnTo>
                    <a:lnTo>
                      <a:pt x="20" y="12"/>
                    </a:lnTo>
                    <a:lnTo>
                      <a:pt x="0" y="25"/>
                    </a:lnTo>
                    <a:lnTo>
                      <a:pt x="0" y="12"/>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08" name="Rectangle 188"/>
              <p:cNvSpPr>
                <a:spLocks noChangeArrowheads="1"/>
              </p:cNvSpPr>
              <p:nvPr/>
            </p:nvSpPr>
            <p:spPr bwMode="auto">
              <a:xfrm>
                <a:off x="2838" y="2331"/>
                <a:ext cx="11" cy="12"/>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09" name="Freeform 189"/>
              <p:cNvSpPr>
                <a:spLocks/>
              </p:cNvSpPr>
              <p:nvPr/>
            </p:nvSpPr>
            <p:spPr bwMode="auto">
              <a:xfrm>
                <a:off x="2849" y="2318"/>
                <a:ext cx="21" cy="25"/>
              </a:xfrm>
              <a:custGeom>
                <a:avLst/>
                <a:gdLst/>
                <a:ahLst/>
                <a:cxnLst>
                  <a:cxn ang="0">
                    <a:pos x="0" y="13"/>
                  </a:cxn>
                  <a:cxn ang="0">
                    <a:pos x="21" y="0"/>
                  </a:cxn>
                  <a:cxn ang="0">
                    <a:pos x="21" y="13"/>
                  </a:cxn>
                  <a:cxn ang="0">
                    <a:pos x="0" y="25"/>
                  </a:cxn>
                  <a:cxn ang="0">
                    <a:pos x="0" y="13"/>
                  </a:cxn>
                </a:cxnLst>
                <a:rect l="0" t="0" r="r" b="b"/>
                <a:pathLst>
                  <a:path w="21" h="25">
                    <a:moveTo>
                      <a:pt x="0" y="13"/>
                    </a:moveTo>
                    <a:lnTo>
                      <a:pt x="21" y="0"/>
                    </a:lnTo>
                    <a:lnTo>
                      <a:pt x="21" y="13"/>
                    </a:lnTo>
                    <a:lnTo>
                      <a:pt x="0" y="25"/>
                    </a:lnTo>
                    <a:lnTo>
                      <a:pt x="0" y="1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10" name="Rectangle 190"/>
              <p:cNvSpPr>
                <a:spLocks noChangeArrowheads="1"/>
              </p:cNvSpPr>
              <p:nvPr/>
            </p:nvSpPr>
            <p:spPr bwMode="auto">
              <a:xfrm>
                <a:off x="2870" y="2318"/>
                <a:ext cx="10"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11" name="Freeform 191"/>
              <p:cNvSpPr>
                <a:spLocks/>
              </p:cNvSpPr>
              <p:nvPr/>
            </p:nvSpPr>
            <p:spPr bwMode="auto">
              <a:xfrm>
                <a:off x="2922" y="2305"/>
                <a:ext cx="20" cy="26"/>
              </a:xfrm>
              <a:custGeom>
                <a:avLst/>
                <a:gdLst/>
                <a:ahLst/>
                <a:cxnLst>
                  <a:cxn ang="0">
                    <a:pos x="0" y="0"/>
                  </a:cxn>
                  <a:cxn ang="0">
                    <a:pos x="20" y="13"/>
                  </a:cxn>
                  <a:cxn ang="0">
                    <a:pos x="20" y="26"/>
                  </a:cxn>
                  <a:cxn ang="0">
                    <a:pos x="0" y="13"/>
                  </a:cxn>
                  <a:cxn ang="0">
                    <a:pos x="0" y="0"/>
                  </a:cxn>
                </a:cxnLst>
                <a:rect l="0" t="0" r="r" b="b"/>
                <a:pathLst>
                  <a:path w="20" h="26">
                    <a:moveTo>
                      <a:pt x="0" y="0"/>
                    </a:moveTo>
                    <a:lnTo>
                      <a:pt x="20" y="13"/>
                    </a:lnTo>
                    <a:lnTo>
                      <a:pt x="20" y="26"/>
                    </a:lnTo>
                    <a:lnTo>
                      <a:pt x="0" y="13"/>
                    </a:lnTo>
                    <a:lnTo>
                      <a:pt x="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12" name="Freeform 192"/>
              <p:cNvSpPr>
                <a:spLocks/>
              </p:cNvSpPr>
              <p:nvPr/>
            </p:nvSpPr>
            <p:spPr bwMode="auto">
              <a:xfrm>
                <a:off x="2932" y="2305"/>
                <a:ext cx="21" cy="26"/>
              </a:xfrm>
              <a:custGeom>
                <a:avLst/>
                <a:gdLst/>
                <a:ahLst/>
                <a:cxnLst>
                  <a:cxn ang="0">
                    <a:pos x="0" y="13"/>
                  </a:cxn>
                  <a:cxn ang="0">
                    <a:pos x="10" y="0"/>
                  </a:cxn>
                  <a:cxn ang="0">
                    <a:pos x="21" y="13"/>
                  </a:cxn>
                  <a:cxn ang="0">
                    <a:pos x="10" y="26"/>
                  </a:cxn>
                  <a:cxn ang="0">
                    <a:pos x="0" y="13"/>
                  </a:cxn>
                </a:cxnLst>
                <a:rect l="0" t="0" r="r" b="b"/>
                <a:pathLst>
                  <a:path w="21" h="26">
                    <a:moveTo>
                      <a:pt x="0" y="13"/>
                    </a:moveTo>
                    <a:lnTo>
                      <a:pt x="10" y="0"/>
                    </a:lnTo>
                    <a:lnTo>
                      <a:pt x="21" y="13"/>
                    </a:lnTo>
                    <a:lnTo>
                      <a:pt x="10" y="26"/>
                    </a:lnTo>
                    <a:lnTo>
                      <a:pt x="0" y="1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13" name="Rectangle 193"/>
              <p:cNvSpPr>
                <a:spLocks noChangeArrowheads="1"/>
              </p:cNvSpPr>
              <p:nvPr/>
            </p:nvSpPr>
            <p:spPr bwMode="auto">
              <a:xfrm>
                <a:off x="2953" y="2305"/>
                <a:ext cx="21"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14" name="Rectangle 194"/>
              <p:cNvSpPr>
                <a:spLocks noChangeArrowheads="1"/>
              </p:cNvSpPr>
              <p:nvPr/>
            </p:nvSpPr>
            <p:spPr bwMode="auto">
              <a:xfrm>
                <a:off x="2974" y="2305"/>
                <a:ext cx="21"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15" name="Rectangle 195"/>
              <p:cNvSpPr>
                <a:spLocks noChangeArrowheads="1"/>
              </p:cNvSpPr>
              <p:nvPr/>
            </p:nvSpPr>
            <p:spPr bwMode="auto">
              <a:xfrm>
                <a:off x="3036" y="2292"/>
                <a:ext cx="11"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16" name="Freeform 196"/>
              <p:cNvSpPr>
                <a:spLocks/>
              </p:cNvSpPr>
              <p:nvPr/>
            </p:nvSpPr>
            <p:spPr bwMode="auto">
              <a:xfrm>
                <a:off x="3047" y="2292"/>
                <a:ext cx="20" cy="26"/>
              </a:xfrm>
              <a:custGeom>
                <a:avLst/>
                <a:gdLst/>
                <a:ahLst/>
                <a:cxnLst>
                  <a:cxn ang="0">
                    <a:pos x="10" y="0"/>
                  </a:cxn>
                  <a:cxn ang="0">
                    <a:pos x="20" y="13"/>
                  </a:cxn>
                  <a:cxn ang="0">
                    <a:pos x="10" y="26"/>
                  </a:cxn>
                  <a:cxn ang="0">
                    <a:pos x="0" y="13"/>
                  </a:cxn>
                  <a:cxn ang="0">
                    <a:pos x="10" y="0"/>
                  </a:cxn>
                </a:cxnLst>
                <a:rect l="0" t="0" r="r" b="b"/>
                <a:pathLst>
                  <a:path w="20" h="26">
                    <a:moveTo>
                      <a:pt x="10" y="0"/>
                    </a:moveTo>
                    <a:lnTo>
                      <a:pt x="20" y="13"/>
                    </a:lnTo>
                    <a:lnTo>
                      <a:pt x="10" y="26"/>
                    </a:lnTo>
                    <a:lnTo>
                      <a:pt x="0" y="13"/>
                    </a:lnTo>
                    <a:lnTo>
                      <a:pt x="1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17" name="Freeform 197"/>
              <p:cNvSpPr>
                <a:spLocks/>
              </p:cNvSpPr>
              <p:nvPr/>
            </p:nvSpPr>
            <p:spPr bwMode="auto">
              <a:xfrm>
                <a:off x="3057" y="2292"/>
                <a:ext cx="21" cy="26"/>
              </a:xfrm>
              <a:custGeom>
                <a:avLst/>
                <a:gdLst/>
                <a:ahLst/>
                <a:cxnLst>
                  <a:cxn ang="0">
                    <a:pos x="0" y="13"/>
                  </a:cxn>
                  <a:cxn ang="0">
                    <a:pos x="21" y="0"/>
                  </a:cxn>
                  <a:cxn ang="0">
                    <a:pos x="21" y="13"/>
                  </a:cxn>
                  <a:cxn ang="0">
                    <a:pos x="0" y="26"/>
                  </a:cxn>
                  <a:cxn ang="0">
                    <a:pos x="0" y="13"/>
                  </a:cxn>
                </a:cxnLst>
                <a:rect l="0" t="0" r="r" b="b"/>
                <a:pathLst>
                  <a:path w="21" h="26">
                    <a:moveTo>
                      <a:pt x="0" y="13"/>
                    </a:moveTo>
                    <a:lnTo>
                      <a:pt x="21" y="0"/>
                    </a:lnTo>
                    <a:lnTo>
                      <a:pt x="21" y="13"/>
                    </a:lnTo>
                    <a:lnTo>
                      <a:pt x="0" y="26"/>
                    </a:lnTo>
                    <a:lnTo>
                      <a:pt x="0" y="1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18" name="Rectangle 198"/>
              <p:cNvSpPr>
                <a:spLocks noChangeArrowheads="1"/>
              </p:cNvSpPr>
              <p:nvPr/>
            </p:nvSpPr>
            <p:spPr bwMode="auto">
              <a:xfrm>
                <a:off x="3078" y="2292"/>
                <a:ext cx="21"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19" name="Freeform 199"/>
              <p:cNvSpPr>
                <a:spLocks/>
              </p:cNvSpPr>
              <p:nvPr/>
            </p:nvSpPr>
            <p:spPr bwMode="auto">
              <a:xfrm>
                <a:off x="3088" y="2279"/>
                <a:ext cx="21" cy="26"/>
              </a:xfrm>
              <a:custGeom>
                <a:avLst/>
                <a:gdLst/>
                <a:ahLst/>
                <a:cxnLst>
                  <a:cxn ang="0">
                    <a:pos x="0" y="13"/>
                  </a:cxn>
                  <a:cxn ang="0">
                    <a:pos x="11" y="0"/>
                  </a:cxn>
                  <a:cxn ang="0">
                    <a:pos x="21" y="13"/>
                  </a:cxn>
                  <a:cxn ang="0">
                    <a:pos x="11" y="26"/>
                  </a:cxn>
                  <a:cxn ang="0">
                    <a:pos x="0" y="13"/>
                  </a:cxn>
                </a:cxnLst>
                <a:rect l="0" t="0" r="r" b="b"/>
                <a:pathLst>
                  <a:path w="21" h="26">
                    <a:moveTo>
                      <a:pt x="0" y="13"/>
                    </a:moveTo>
                    <a:lnTo>
                      <a:pt x="11" y="0"/>
                    </a:lnTo>
                    <a:lnTo>
                      <a:pt x="21" y="13"/>
                    </a:lnTo>
                    <a:lnTo>
                      <a:pt x="11" y="26"/>
                    </a:lnTo>
                    <a:lnTo>
                      <a:pt x="0" y="1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20" name="Freeform 200"/>
              <p:cNvSpPr>
                <a:spLocks/>
              </p:cNvSpPr>
              <p:nvPr/>
            </p:nvSpPr>
            <p:spPr bwMode="auto">
              <a:xfrm>
                <a:off x="3140" y="2266"/>
                <a:ext cx="21" cy="26"/>
              </a:xfrm>
              <a:custGeom>
                <a:avLst/>
                <a:gdLst/>
                <a:ahLst/>
                <a:cxnLst>
                  <a:cxn ang="0">
                    <a:pos x="0" y="13"/>
                  </a:cxn>
                  <a:cxn ang="0">
                    <a:pos x="11" y="0"/>
                  </a:cxn>
                  <a:cxn ang="0">
                    <a:pos x="21" y="13"/>
                  </a:cxn>
                  <a:cxn ang="0">
                    <a:pos x="11" y="26"/>
                  </a:cxn>
                  <a:cxn ang="0">
                    <a:pos x="0" y="13"/>
                  </a:cxn>
                </a:cxnLst>
                <a:rect l="0" t="0" r="r" b="b"/>
                <a:pathLst>
                  <a:path w="21" h="26">
                    <a:moveTo>
                      <a:pt x="0" y="13"/>
                    </a:moveTo>
                    <a:lnTo>
                      <a:pt x="11" y="0"/>
                    </a:lnTo>
                    <a:lnTo>
                      <a:pt x="21" y="13"/>
                    </a:lnTo>
                    <a:lnTo>
                      <a:pt x="11" y="26"/>
                    </a:lnTo>
                    <a:lnTo>
                      <a:pt x="0" y="1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21" name="Freeform 201"/>
              <p:cNvSpPr>
                <a:spLocks/>
              </p:cNvSpPr>
              <p:nvPr/>
            </p:nvSpPr>
            <p:spPr bwMode="auto">
              <a:xfrm>
                <a:off x="3161" y="2266"/>
                <a:ext cx="21" cy="26"/>
              </a:xfrm>
              <a:custGeom>
                <a:avLst/>
                <a:gdLst/>
                <a:ahLst/>
                <a:cxnLst>
                  <a:cxn ang="0">
                    <a:pos x="0" y="0"/>
                  </a:cxn>
                  <a:cxn ang="0">
                    <a:pos x="21" y="13"/>
                  </a:cxn>
                  <a:cxn ang="0">
                    <a:pos x="21" y="26"/>
                  </a:cxn>
                  <a:cxn ang="0">
                    <a:pos x="0" y="13"/>
                  </a:cxn>
                  <a:cxn ang="0">
                    <a:pos x="0" y="0"/>
                  </a:cxn>
                </a:cxnLst>
                <a:rect l="0" t="0" r="r" b="b"/>
                <a:pathLst>
                  <a:path w="21" h="26">
                    <a:moveTo>
                      <a:pt x="0" y="0"/>
                    </a:moveTo>
                    <a:lnTo>
                      <a:pt x="21" y="13"/>
                    </a:lnTo>
                    <a:lnTo>
                      <a:pt x="21" y="26"/>
                    </a:lnTo>
                    <a:lnTo>
                      <a:pt x="0" y="13"/>
                    </a:lnTo>
                    <a:lnTo>
                      <a:pt x="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22" name="Rectangle 202"/>
              <p:cNvSpPr>
                <a:spLocks noChangeArrowheads="1"/>
              </p:cNvSpPr>
              <p:nvPr/>
            </p:nvSpPr>
            <p:spPr bwMode="auto">
              <a:xfrm>
                <a:off x="3182" y="2279"/>
                <a:ext cx="21"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23" name="Rectangle 203"/>
              <p:cNvSpPr>
                <a:spLocks noChangeArrowheads="1"/>
              </p:cNvSpPr>
              <p:nvPr/>
            </p:nvSpPr>
            <p:spPr bwMode="auto">
              <a:xfrm>
                <a:off x="3203" y="2279"/>
                <a:ext cx="10"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grpSp>
        <p:grpSp>
          <p:nvGrpSpPr>
            <p:cNvPr id="4" name="Group 405"/>
            <p:cNvGrpSpPr>
              <a:grpSpLocks/>
            </p:cNvGrpSpPr>
            <p:nvPr/>
          </p:nvGrpSpPr>
          <p:grpSpPr bwMode="auto">
            <a:xfrm>
              <a:off x="946" y="1650"/>
              <a:ext cx="3827" cy="2206"/>
              <a:chOff x="946" y="1650"/>
              <a:chExt cx="3827" cy="2206"/>
            </a:xfrm>
          </p:grpSpPr>
          <p:sp>
            <p:nvSpPr>
              <p:cNvPr id="107725" name="Freeform 205"/>
              <p:cNvSpPr>
                <a:spLocks/>
              </p:cNvSpPr>
              <p:nvPr/>
            </p:nvSpPr>
            <p:spPr bwMode="auto">
              <a:xfrm>
                <a:off x="3203" y="2266"/>
                <a:ext cx="20" cy="26"/>
              </a:xfrm>
              <a:custGeom>
                <a:avLst/>
                <a:gdLst/>
                <a:ahLst/>
                <a:cxnLst>
                  <a:cxn ang="0">
                    <a:pos x="0" y="13"/>
                  </a:cxn>
                  <a:cxn ang="0">
                    <a:pos x="10" y="0"/>
                  </a:cxn>
                  <a:cxn ang="0">
                    <a:pos x="20" y="13"/>
                  </a:cxn>
                  <a:cxn ang="0">
                    <a:pos x="10" y="26"/>
                  </a:cxn>
                  <a:cxn ang="0">
                    <a:pos x="0" y="13"/>
                  </a:cxn>
                </a:cxnLst>
                <a:rect l="0" t="0" r="r" b="b"/>
                <a:pathLst>
                  <a:path w="20" h="26">
                    <a:moveTo>
                      <a:pt x="0" y="13"/>
                    </a:moveTo>
                    <a:lnTo>
                      <a:pt x="10" y="0"/>
                    </a:lnTo>
                    <a:lnTo>
                      <a:pt x="20" y="13"/>
                    </a:lnTo>
                    <a:lnTo>
                      <a:pt x="10" y="26"/>
                    </a:lnTo>
                    <a:lnTo>
                      <a:pt x="0" y="1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26" name="Rectangle 206"/>
              <p:cNvSpPr>
                <a:spLocks noChangeArrowheads="1"/>
              </p:cNvSpPr>
              <p:nvPr/>
            </p:nvSpPr>
            <p:spPr bwMode="auto">
              <a:xfrm>
                <a:off x="3265" y="2254"/>
                <a:ext cx="10" cy="12"/>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27" name="Rectangle 207"/>
              <p:cNvSpPr>
                <a:spLocks noChangeArrowheads="1"/>
              </p:cNvSpPr>
              <p:nvPr/>
            </p:nvSpPr>
            <p:spPr bwMode="auto">
              <a:xfrm>
                <a:off x="3275" y="2254"/>
                <a:ext cx="11" cy="12"/>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28" name="Freeform 208"/>
              <p:cNvSpPr>
                <a:spLocks/>
              </p:cNvSpPr>
              <p:nvPr/>
            </p:nvSpPr>
            <p:spPr bwMode="auto">
              <a:xfrm>
                <a:off x="3286" y="2254"/>
                <a:ext cx="21" cy="25"/>
              </a:xfrm>
              <a:custGeom>
                <a:avLst/>
                <a:gdLst/>
                <a:ahLst/>
                <a:cxnLst>
                  <a:cxn ang="0">
                    <a:pos x="0" y="0"/>
                  </a:cxn>
                  <a:cxn ang="0">
                    <a:pos x="21" y="12"/>
                  </a:cxn>
                  <a:cxn ang="0">
                    <a:pos x="21" y="25"/>
                  </a:cxn>
                  <a:cxn ang="0">
                    <a:pos x="0" y="12"/>
                  </a:cxn>
                  <a:cxn ang="0">
                    <a:pos x="0" y="0"/>
                  </a:cxn>
                </a:cxnLst>
                <a:rect l="0" t="0" r="r" b="b"/>
                <a:pathLst>
                  <a:path w="21" h="25">
                    <a:moveTo>
                      <a:pt x="0" y="0"/>
                    </a:moveTo>
                    <a:lnTo>
                      <a:pt x="21" y="12"/>
                    </a:lnTo>
                    <a:lnTo>
                      <a:pt x="21" y="25"/>
                    </a:lnTo>
                    <a:lnTo>
                      <a:pt x="0" y="12"/>
                    </a:lnTo>
                    <a:lnTo>
                      <a:pt x="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29" name="Freeform 209"/>
              <p:cNvSpPr>
                <a:spLocks/>
              </p:cNvSpPr>
              <p:nvPr/>
            </p:nvSpPr>
            <p:spPr bwMode="auto">
              <a:xfrm>
                <a:off x="3307" y="2254"/>
                <a:ext cx="20" cy="25"/>
              </a:xfrm>
              <a:custGeom>
                <a:avLst/>
                <a:gdLst/>
                <a:ahLst/>
                <a:cxnLst>
                  <a:cxn ang="0">
                    <a:pos x="0" y="12"/>
                  </a:cxn>
                  <a:cxn ang="0">
                    <a:pos x="20" y="0"/>
                  </a:cxn>
                  <a:cxn ang="0">
                    <a:pos x="20" y="12"/>
                  </a:cxn>
                  <a:cxn ang="0">
                    <a:pos x="0" y="25"/>
                  </a:cxn>
                  <a:cxn ang="0">
                    <a:pos x="0" y="12"/>
                  </a:cxn>
                </a:cxnLst>
                <a:rect l="0" t="0" r="r" b="b"/>
                <a:pathLst>
                  <a:path w="20" h="25">
                    <a:moveTo>
                      <a:pt x="0" y="12"/>
                    </a:moveTo>
                    <a:lnTo>
                      <a:pt x="20" y="0"/>
                    </a:lnTo>
                    <a:lnTo>
                      <a:pt x="20" y="12"/>
                    </a:lnTo>
                    <a:lnTo>
                      <a:pt x="0" y="25"/>
                    </a:lnTo>
                    <a:lnTo>
                      <a:pt x="0" y="12"/>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30" name="Rectangle 210"/>
              <p:cNvSpPr>
                <a:spLocks noChangeArrowheads="1"/>
              </p:cNvSpPr>
              <p:nvPr/>
            </p:nvSpPr>
            <p:spPr bwMode="auto">
              <a:xfrm>
                <a:off x="3327" y="2254"/>
                <a:ext cx="11" cy="12"/>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31" name="Rectangle 211"/>
              <p:cNvSpPr>
                <a:spLocks noChangeArrowheads="1"/>
              </p:cNvSpPr>
              <p:nvPr/>
            </p:nvSpPr>
            <p:spPr bwMode="auto">
              <a:xfrm>
                <a:off x="3379" y="2228"/>
                <a:ext cx="11"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32" name="Rectangle 212"/>
              <p:cNvSpPr>
                <a:spLocks noChangeArrowheads="1"/>
              </p:cNvSpPr>
              <p:nvPr/>
            </p:nvSpPr>
            <p:spPr bwMode="auto">
              <a:xfrm>
                <a:off x="3390" y="2228"/>
                <a:ext cx="21"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33" name="Rectangle 213"/>
              <p:cNvSpPr>
                <a:spLocks noChangeArrowheads="1"/>
              </p:cNvSpPr>
              <p:nvPr/>
            </p:nvSpPr>
            <p:spPr bwMode="auto">
              <a:xfrm>
                <a:off x="3411" y="2228"/>
                <a:ext cx="20"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34" name="Rectangle 214"/>
              <p:cNvSpPr>
                <a:spLocks noChangeArrowheads="1"/>
              </p:cNvSpPr>
              <p:nvPr/>
            </p:nvSpPr>
            <p:spPr bwMode="auto">
              <a:xfrm>
                <a:off x="3431" y="2228"/>
                <a:ext cx="11"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35" name="Freeform 215"/>
              <p:cNvSpPr>
                <a:spLocks/>
              </p:cNvSpPr>
              <p:nvPr/>
            </p:nvSpPr>
            <p:spPr bwMode="auto">
              <a:xfrm>
                <a:off x="3431" y="2215"/>
                <a:ext cx="21" cy="26"/>
              </a:xfrm>
              <a:custGeom>
                <a:avLst/>
                <a:gdLst/>
                <a:ahLst/>
                <a:cxnLst>
                  <a:cxn ang="0">
                    <a:pos x="0" y="13"/>
                  </a:cxn>
                  <a:cxn ang="0">
                    <a:pos x="11" y="0"/>
                  </a:cxn>
                  <a:cxn ang="0">
                    <a:pos x="21" y="13"/>
                  </a:cxn>
                  <a:cxn ang="0">
                    <a:pos x="11" y="26"/>
                  </a:cxn>
                  <a:cxn ang="0">
                    <a:pos x="0" y="13"/>
                  </a:cxn>
                </a:cxnLst>
                <a:rect l="0" t="0" r="r" b="b"/>
                <a:pathLst>
                  <a:path w="21" h="26">
                    <a:moveTo>
                      <a:pt x="0" y="13"/>
                    </a:moveTo>
                    <a:lnTo>
                      <a:pt x="11" y="0"/>
                    </a:lnTo>
                    <a:lnTo>
                      <a:pt x="21" y="13"/>
                    </a:lnTo>
                    <a:lnTo>
                      <a:pt x="11" y="26"/>
                    </a:lnTo>
                    <a:lnTo>
                      <a:pt x="0" y="1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36" name="Rectangle 216"/>
              <p:cNvSpPr>
                <a:spLocks noChangeArrowheads="1"/>
              </p:cNvSpPr>
              <p:nvPr/>
            </p:nvSpPr>
            <p:spPr bwMode="auto">
              <a:xfrm>
                <a:off x="3494" y="2215"/>
                <a:ext cx="21"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37" name="Freeform 217"/>
              <p:cNvSpPr>
                <a:spLocks/>
              </p:cNvSpPr>
              <p:nvPr/>
            </p:nvSpPr>
            <p:spPr bwMode="auto">
              <a:xfrm>
                <a:off x="3515" y="2215"/>
                <a:ext cx="20" cy="26"/>
              </a:xfrm>
              <a:custGeom>
                <a:avLst/>
                <a:gdLst/>
                <a:ahLst/>
                <a:cxnLst>
                  <a:cxn ang="0">
                    <a:pos x="0" y="0"/>
                  </a:cxn>
                  <a:cxn ang="0">
                    <a:pos x="20" y="13"/>
                  </a:cxn>
                  <a:cxn ang="0">
                    <a:pos x="20" y="26"/>
                  </a:cxn>
                  <a:cxn ang="0">
                    <a:pos x="0" y="13"/>
                  </a:cxn>
                  <a:cxn ang="0">
                    <a:pos x="0" y="0"/>
                  </a:cxn>
                </a:cxnLst>
                <a:rect l="0" t="0" r="r" b="b"/>
                <a:pathLst>
                  <a:path w="20" h="26">
                    <a:moveTo>
                      <a:pt x="0" y="0"/>
                    </a:moveTo>
                    <a:lnTo>
                      <a:pt x="20" y="13"/>
                    </a:lnTo>
                    <a:lnTo>
                      <a:pt x="20" y="26"/>
                    </a:lnTo>
                    <a:lnTo>
                      <a:pt x="0" y="13"/>
                    </a:lnTo>
                    <a:lnTo>
                      <a:pt x="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38" name="Freeform 218"/>
              <p:cNvSpPr>
                <a:spLocks/>
              </p:cNvSpPr>
              <p:nvPr/>
            </p:nvSpPr>
            <p:spPr bwMode="auto">
              <a:xfrm>
                <a:off x="3525" y="2215"/>
                <a:ext cx="21" cy="26"/>
              </a:xfrm>
              <a:custGeom>
                <a:avLst/>
                <a:gdLst/>
                <a:ahLst/>
                <a:cxnLst>
                  <a:cxn ang="0">
                    <a:pos x="0" y="13"/>
                  </a:cxn>
                  <a:cxn ang="0">
                    <a:pos x="10" y="0"/>
                  </a:cxn>
                  <a:cxn ang="0">
                    <a:pos x="21" y="13"/>
                  </a:cxn>
                  <a:cxn ang="0">
                    <a:pos x="10" y="26"/>
                  </a:cxn>
                  <a:cxn ang="0">
                    <a:pos x="0" y="13"/>
                  </a:cxn>
                </a:cxnLst>
                <a:rect l="0" t="0" r="r" b="b"/>
                <a:pathLst>
                  <a:path w="21" h="26">
                    <a:moveTo>
                      <a:pt x="0" y="13"/>
                    </a:moveTo>
                    <a:lnTo>
                      <a:pt x="10" y="0"/>
                    </a:lnTo>
                    <a:lnTo>
                      <a:pt x="21" y="13"/>
                    </a:lnTo>
                    <a:lnTo>
                      <a:pt x="10" y="26"/>
                    </a:lnTo>
                    <a:lnTo>
                      <a:pt x="0" y="1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39" name="Freeform 219"/>
              <p:cNvSpPr>
                <a:spLocks/>
              </p:cNvSpPr>
              <p:nvPr/>
            </p:nvSpPr>
            <p:spPr bwMode="auto">
              <a:xfrm>
                <a:off x="3546" y="2202"/>
                <a:ext cx="21" cy="26"/>
              </a:xfrm>
              <a:custGeom>
                <a:avLst/>
                <a:gdLst/>
                <a:ahLst/>
                <a:cxnLst>
                  <a:cxn ang="0">
                    <a:pos x="0" y="13"/>
                  </a:cxn>
                  <a:cxn ang="0">
                    <a:pos x="21" y="0"/>
                  </a:cxn>
                  <a:cxn ang="0">
                    <a:pos x="21" y="13"/>
                  </a:cxn>
                  <a:cxn ang="0">
                    <a:pos x="0" y="26"/>
                  </a:cxn>
                  <a:cxn ang="0">
                    <a:pos x="0" y="13"/>
                  </a:cxn>
                </a:cxnLst>
                <a:rect l="0" t="0" r="r" b="b"/>
                <a:pathLst>
                  <a:path w="21" h="26">
                    <a:moveTo>
                      <a:pt x="0" y="13"/>
                    </a:moveTo>
                    <a:lnTo>
                      <a:pt x="21" y="0"/>
                    </a:lnTo>
                    <a:lnTo>
                      <a:pt x="21" y="13"/>
                    </a:lnTo>
                    <a:lnTo>
                      <a:pt x="0" y="26"/>
                    </a:lnTo>
                    <a:lnTo>
                      <a:pt x="0" y="1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40" name="Rectangle 220"/>
              <p:cNvSpPr>
                <a:spLocks noChangeArrowheads="1"/>
              </p:cNvSpPr>
              <p:nvPr/>
            </p:nvSpPr>
            <p:spPr bwMode="auto">
              <a:xfrm>
                <a:off x="3608" y="2215"/>
                <a:ext cx="11"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41" name="Rectangle 221"/>
              <p:cNvSpPr>
                <a:spLocks noChangeArrowheads="1"/>
              </p:cNvSpPr>
              <p:nvPr/>
            </p:nvSpPr>
            <p:spPr bwMode="auto">
              <a:xfrm>
                <a:off x="3619" y="2215"/>
                <a:ext cx="20"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42" name="Freeform 222"/>
              <p:cNvSpPr>
                <a:spLocks/>
              </p:cNvSpPr>
              <p:nvPr/>
            </p:nvSpPr>
            <p:spPr bwMode="auto">
              <a:xfrm>
                <a:off x="3639" y="2202"/>
                <a:ext cx="21" cy="26"/>
              </a:xfrm>
              <a:custGeom>
                <a:avLst/>
                <a:gdLst/>
                <a:ahLst/>
                <a:cxnLst>
                  <a:cxn ang="0">
                    <a:pos x="0" y="13"/>
                  </a:cxn>
                  <a:cxn ang="0">
                    <a:pos x="21" y="0"/>
                  </a:cxn>
                  <a:cxn ang="0">
                    <a:pos x="21" y="13"/>
                  </a:cxn>
                  <a:cxn ang="0">
                    <a:pos x="0" y="26"/>
                  </a:cxn>
                  <a:cxn ang="0">
                    <a:pos x="0" y="13"/>
                  </a:cxn>
                </a:cxnLst>
                <a:rect l="0" t="0" r="r" b="b"/>
                <a:pathLst>
                  <a:path w="21" h="26">
                    <a:moveTo>
                      <a:pt x="0" y="13"/>
                    </a:moveTo>
                    <a:lnTo>
                      <a:pt x="21" y="0"/>
                    </a:lnTo>
                    <a:lnTo>
                      <a:pt x="21" y="13"/>
                    </a:lnTo>
                    <a:lnTo>
                      <a:pt x="0" y="26"/>
                    </a:lnTo>
                    <a:lnTo>
                      <a:pt x="0" y="1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43" name="Rectangle 223"/>
              <p:cNvSpPr>
                <a:spLocks noChangeArrowheads="1"/>
              </p:cNvSpPr>
              <p:nvPr/>
            </p:nvSpPr>
            <p:spPr bwMode="auto">
              <a:xfrm>
                <a:off x="3660" y="2202"/>
                <a:ext cx="11"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44" name="Rectangle 224"/>
              <p:cNvSpPr>
                <a:spLocks noChangeArrowheads="1"/>
              </p:cNvSpPr>
              <p:nvPr/>
            </p:nvSpPr>
            <p:spPr bwMode="auto">
              <a:xfrm>
                <a:off x="3671" y="2202"/>
                <a:ext cx="10"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45" name="Freeform 225"/>
              <p:cNvSpPr>
                <a:spLocks/>
              </p:cNvSpPr>
              <p:nvPr/>
            </p:nvSpPr>
            <p:spPr bwMode="auto">
              <a:xfrm>
                <a:off x="3723" y="2189"/>
                <a:ext cx="20" cy="26"/>
              </a:xfrm>
              <a:custGeom>
                <a:avLst/>
                <a:gdLst/>
                <a:ahLst/>
                <a:cxnLst>
                  <a:cxn ang="0">
                    <a:pos x="0" y="13"/>
                  </a:cxn>
                  <a:cxn ang="0">
                    <a:pos x="20" y="0"/>
                  </a:cxn>
                  <a:cxn ang="0">
                    <a:pos x="20" y="13"/>
                  </a:cxn>
                  <a:cxn ang="0">
                    <a:pos x="0" y="26"/>
                  </a:cxn>
                  <a:cxn ang="0">
                    <a:pos x="0" y="13"/>
                  </a:cxn>
                </a:cxnLst>
                <a:rect l="0" t="0" r="r" b="b"/>
                <a:pathLst>
                  <a:path w="20" h="26">
                    <a:moveTo>
                      <a:pt x="0" y="13"/>
                    </a:moveTo>
                    <a:lnTo>
                      <a:pt x="20" y="0"/>
                    </a:lnTo>
                    <a:lnTo>
                      <a:pt x="20" y="13"/>
                    </a:lnTo>
                    <a:lnTo>
                      <a:pt x="0" y="26"/>
                    </a:lnTo>
                    <a:lnTo>
                      <a:pt x="0" y="1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46" name="Freeform 226"/>
              <p:cNvSpPr>
                <a:spLocks/>
              </p:cNvSpPr>
              <p:nvPr/>
            </p:nvSpPr>
            <p:spPr bwMode="auto">
              <a:xfrm>
                <a:off x="3733" y="2164"/>
                <a:ext cx="31" cy="38"/>
              </a:xfrm>
              <a:custGeom>
                <a:avLst/>
                <a:gdLst/>
                <a:ahLst/>
                <a:cxnLst>
                  <a:cxn ang="0">
                    <a:pos x="0" y="25"/>
                  </a:cxn>
                  <a:cxn ang="0">
                    <a:pos x="21" y="0"/>
                  </a:cxn>
                  <a:cxn ang="0">
                    <a:pos x="31" y="13"/>
                  </a:cxn>
                  <a:cxn ang="0">
                    <a:pos x="10" y="38"/>
                  </a:cxn>
                  <a:cxn ang="0">
                    <a:pos x="0" y="25"/>
                  </a:cxn>
                </a:cxnLst>
                <a:rect l="0" t="0" r="r" b="b"/>
                <a:pathLst>
                  <a:path w="31" h="38">
                    <a:moveTo>
                      <a:pt x="0" y="25"/>
                    </a:moveTo>
                    <a:lnTo>
                      <a:pt x="21" y="0"/>
                    </a:lnTo>
                    <a:lnTo>
                      <a:pt x="31" y="13"/>
                    </a:lnTo>
                    <a:lnTo>
                      <a:pt x="10" y="38"/>
                    </a:lnTo>
                    <a:lnTo>
                      <a:pt x="0" y="2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47" name="Freeform 227"/>
              <p:cNvSpPr>
                <a:spLocks/>
              </p:cNvSpPr>
              <p:nvPr/>
            </p:nvSpPr>
            <p:spPr bwMode="auto">
              <a:xfrm>
                <a:off x="3764" y="2164"/>
                <a:ext cx="21" cy="25"/>
              </a:xfrm>
              <a:custGeom>
                <a:avLst/>
                <a:gdLst/>
                <a:ahLst/>
                <a:cxnLst>
                  <a:cxn ang="0">
                    <a:pos x="11" y="0"/>
                  </a:cxn>
                  <a:cxn ang="0">
                    <a:pos x="21" y="13"/>
                  </a:cxn>
                  <a:cxn ang="0">
                    <a:pos x="11" y="25"/>
                  </a:cxn>
                  <a:cxn ang="0">
                    <a:pos x="0" y="13"/>
                  </a:cxn>
                  <a:cxn ang="0">
                    <a:pos x="11" y="0"/>
                  </a:cxn>
                </a:cxnLst>
                <a:rect l="0" t="0" r="r" b="b"/>
                <a:pathLst>
                  <a:path w="21" h="25">
                    <a:moveTo>
                      <a:pt x="11" y="0"/>
                    </a:moveTo>
                    <a:lnTo>
                      <a:pt x="21" y="13"/>
                    </a:lnTo>
                    <a:lnTo>
                      <a:pt x="11" y="25"/>
                    </a:lnTo>
                    <a:lnTo>
                      <a:pt x="0" y="13"/>
                    </a:lnTo>
                    <a:lnTo>
                      <a:pt x="11"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48" name="Rectangle 228"/>
              <p:cNvSpPr>
                <a:spLocks noChangeArrowheads="1"/>
              </p:cNvSpPr>
              <p:nvPr/>
            </p:nvSpPr>
            <p:spPr bwMode="auto">
              <a:xfrm>
                <a:off x="3775" y="2177"/>
                <a:ext cx="20" cy="12"/>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49" name="Rectangle 229"/>
              <p:cNvSpPr>
                <a:spLocks noChangeArrowheads="1"/>
              </p:cNvSpPr>
              <p:nvPr/>
            </p:nvSpPr>
            <p:spPr bwMode="auto">
              <a:xfrm>
                <a:off x="3837" y="2177"/>
                <a:ext cx="10" cy="12"/>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50" name="Rectangle 230"/>
              <p:cNvSpPr>
                <a:spLocks noChangeArrowheads="1"/>
              </p:cNvSpPr>
              <p:nvPr/>
            </p:nvSpPr>
            <p:spPr bwMode="auto">
              <a:xfrm>
                <a:off x="3847" y="2177"/>
                <a:ext cx="21" cy="12"/>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51" name="Freeform 231"/>
              <p:cNvSpPr>
                <a:spLocks/>
              </p:cNvSpPr>
              <p:nvPr/>
            </p:nvSpPr>
            <p:spPr bwMode="auto">
              <a:xfrm>
                <a:off x="3858" y="2164"/>
                <a:ext cx="21" cy="25"/>
              </a:xfrm>
              <a:custGeom>
                <a:avLst/>
                <a:gdLst/>
                <a:ahLst/>
                <a:cxnLst>
                  <a:cxn ang="0">
                    <a:pos x="0" y="13"/>
                  </a:cxn>
                  <a:cxn ang="0">
                    <a:pos x="10" y="0"/>
                  </a:cxn>
                  <a:cxn ang="0">
                    <a:pos x="21" y="13"/>
                  </a:cxn>
                  <a:cxn ang="0">
                    <a:pos x="10" y="25"/>
                  </a:cxn>
                  <a:cxn ang="0">
                    <a:pos x="0" y="13"/>
                  </a:cxn>
                </a:cxnLst>
                <a:rect l="0" t="0" r="r" b="b"/>
                <a:pathLst>
                  <a:path w="21" h="25">
                    <a:moveTo>
                      <a:pt x="0" y="13"/>
                    </a:moveTo>
                    <a:lnTo>
                      <a:pt x="10" y="0"/>
                    </a:lnTo>
                    <a:lnTo>
                      <a:pt x="21" y="13"/>
                    </a:lnTo>
                    <a:lnTo>
                      <a:pt x="10" y="25"/>
                    </a:lnTo>
                    <a:lnTo>
                      <a:pt x="0" y="1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52" name="Rectangle 232"/>
              <p:cNvSpPr>
                <a:spLocks noChangeArrowheads="1"/>
              </p:cNvSpPr>
              <p:nvPr/>
            </p:nvSpPr>
            <p:spPr bwMode="auto">
              <a:xfrm>
                <a:off x="3879" y="2164"/>
                <a:ext cx="20"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53" name="Rectangle 233"/>
              <p:cNvSpPr>
                <a:spLocks noChangeArrowheads="1"/>
              </p:cNvSpPr>
              <p:nvPr/>
            </p:nvSpPr>
            <p:spPr bwMode="auto">
              <a:xfrm>
                <a:off x="3899" y="2164"/>
                <a:ext cx="11"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54" name="Freeform 234"/>
              <p:cNvSpPr>
                <a:spLocks/>
              </p:cNvSpPr>
              <p:nvPr/>
            </p:nvSpPr>
            <p:spPr bwMode="auto">
              <a:xfrm>
                <a:off x="3951" y="2151"/>
                <a:ext cx="21" cy="26"/>
              </a:xfrm>
              <a:custGeom>
                <a:avLst/>
                <a:gdLst/>
                <a:ahLst/>
                <a:cxnLst>
                  <a:cxn ang="0">
                    <a:pos x="0" y="13"/>
                  </a:cxn>
                  <a:cxn ang="0">
                    <a:pos x="21" y="0"/>
                  </a:cxn>
                  <a:cxn ang="0">
                    <a:pos x="21" y="13"/>
                  </a:cxn>
                  <a:cxn ang="0">
                    <a:pos x="0" y="26"/>
                  </a:cxn>
                  <a:cxn ang="0">
                    <a:pos x="0" y="13"/>
                  </a:cxn>
                </a:cxnLst>
                <a:rect l="0" t="0" r="r" b="b"/>
                <a:pathLst>
                  <a:path w="21" h="26">
                    <a:moveTo>
                      <a:pt x="0" y="13"/>
                    </a:moveTo>
                    <a:lnTo>
                      <a:pt x="21" y="0"/>
                    </a:lnTo>
                    <a:lnTo>
                      <a:pt x="21" y="13"/>
                    </a:lnTo>
                    <a:lnTo>
                      <a:pt x="0" y="26"/>
                    </a:lnTo>
                    <a:lnTo>
                      <a:pt x="0" y="1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55" name="Freeform 235"/>
              <p:cNvSpPr>
                <a:spLocks/>
              </p:cNvSpPr>
              <p:nvPr/>
            </p:nvSpPr>
            <p:spPr bwMode="auto">
              <a:xfrm>
                <a:off x="3972" y="2151"/>
                <a:ext cx="21" cy="26"/>
              </a:xfrm>
              <a:custGeom>
                <a:avLst/>
                <a:gdLst/>
                <a:ahLst/>
                <a:cxnLst>
                  <a:cxn ang="0">
                    <a:pos x="11" y="0"/>
                  </a:cxn>
                  <a:cxn ang="0">
                    <a:pos x="21" y="13"/>
                  </a:cxn>
                  <a:cxn ang="0">
                    <a:pos x="11" y="26"/>
                  </a:cxn>
                  <a:cxn ang="0">
                    <a:pos x="0" y="13"/>
                  </a:cxn>
                  <a:cxn ang="0">
                    <a:pos x="11" y="0"/>
                  </a:cxn>
                </a:cxnLst>
                <a:rect l="0" t="0" r="r" b="b"/>
                <a:pathLst>
                  <a:path w="21" h="26">
                    <a:moveTo>
                      <a:pt x="11" y="0"/>
                    </a:moveTo>
                    <a:lnTo>
                      <a:pt x="21" y="13"/>
                    </a:lnTo>
                    <a:lnTo>
                      <a:pt x="11" y="26"/>
                    </a:lnTo>
                    <a:lnTo>
                      <a:pt x="0" y="13"/>
                    </a:lnTo>
                    <a:lnTo>
                      <a:pt x="11"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56" name="Freeform 236"/>
              <p:cNvSpPr>
                <a:spLocks/>
              </p:cNvSpPr>
              <p:nvPr/>
            </p:nvSpPr>
            <p:spPr bwMode="auto">
              <a:xfrm>
                <a:off x="3983" y="2151"/>
                <a:ext cx="20" cy="26"/>
              </a:xfrm>
              <a:custGeom>
                <a:avLst/>
                <a:gdLst/>
                <a:ahLst/>
                <a:cxnLst>
                  <a:cxn ang="0">
                    <a:pos x="0" y="13"/>
                  </a:cxn>
                  <a:cxn ang="0">
                    <a:pos x="20" y="0"/>
                  </a:cxn>
                  <a:cxn ang="0">
                    <a:pos x="20" y="13"/>
                  </a:cxn>
                  <a:cxn ang="0">
                    <a:pos x="0" y="26"/>
                  </a:cxn>
                  <a:cxn ang="0">
                    <a:pos x="0" y="13"/>
                  </a:cxn>
                </a:cxnLst>
                <a:rect l="0" t="0" r="r" b="b"/>
                <a:pathLst>
                  <a:path w="20" h="26">
                    <a:moveTo>
                      <a:pt x="0" y="13"/>
                    </a:moveTo>
                    <a:lnTo>
                      <a:pt x="20" y="0"/>
                    </a:lnTo>
                    <a:lnTo>
                      <a:pt x="20" y="13"/>
                    </a:lnTo>
                    <a:lnTo>
                      <a:pt x="0" y="26"/>
                    </a:lnTo>
                    <a:lnTo>
                      <a:pt x="0" y="1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57" name="Freeform 237"/>
              <p:cNvSpPr>
                <a:spLocks/>
              </p:cNvSpPr>
              <p:nvPr/>
            </p:nvSpPr>
            <p:spPr bwMode="auto">
              <a:xfrm>
                <a:off x="4003" y="2138"/>
                <a:ext cx="21" cy="26"/>
              </a:xfrm>
              <a:custGeom>
                <a:avLst/>
                <a:gdLst/>
                <a:ahLst/>
                <a:cxnLst>
                  <a:cxn ang="0">
                    <a:pos x="0" y="13"/>
                  </a:cxn>
                  <a:cxn ang="0">
                    <a:pos x="21" y="0"/>
                  </a:cxn>
                  <a:cxn ang="0">
                    <a:pos x="21" y="13"/>
                  </a:cxn>
                  <a:cxn ang="0">
                    <a:pos x="0" y="26"/>
                  </a:cxn>
                  <a:cxn ang="0">
                    <a:pos x="0" y="13"/>
                  </a:cxn>
                </a:cxnLst>
                <a:rect l="0" t="0" r="r" b="b"/>
                <a:pathLst>
                  <a:path w="21" h="26">
                    <a:moveTo>
                      <a:pt x="0" y="13"/>
                    </a:moveTo>
                    <a:lnTo>
                      <a:pt x="21" y="0"/>
                    </a:lnTo>
                    <a:lnTo>
                      <a:pt x="21" y="13"/>
                    </a:lnTo>
                    <a:lnTo>
                      <a:pt x="0" y="26"/>
                    </a:lnTo>
                    <a:lnTo>
                      <a:pt x="0" y="1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58" name="Rectangle 238"/>
              <p:cNvSpPr>
                <a:spLocks noChangeArrowheads="1"/>
              </p:cNvSpPr>
              <p:nvPr/>
            </p:nvSpPr>
            <p:spPr bwMode="auto">
              <a:xfrm>
                <a:off x="4066" y="2138"/>
                <a:ext cx="10"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59" name="Freeform 239"/>
              <p:cNvSpPr>
                <a:spLocks/>
              </p:cNvSpPr>
              <p:nvPr/>
            </p:nvSpPr>
            <p:spPr bwMode="auto">
              <a:xfrm>
                <a:off x="4076" y="2125"/>
                <a:ext cx="21" cy="26"/>
              </a:xfrm>
              <a:custGeom>
                <a:avLst/>
                <a:gdLst/>
                <a:ahLst/>
                <a:cxnLst>
                  <a:cxn ang="0">
                    <a:pos x="0" y="13"/>
                  </a:cxn>
                  <a:cxn ang="0">
                    <a:pos x="21" y="0"/>
                  </a:cxn>
                  <a:cxn ang="0">
                    <a:pos x="21" y="13"/>
                  </a:cxn>
                  <a:cxn ang="0">
                    <a:pos x="0" y="26"/>
                  </a:cxn>
                  <a:cxn ang="0">
                    <a:pos x="0" y="13"/>
                  </a:cxn>
                </a:cxnLst>
                <a:rect l="0" t="0" r="r" b="b"/>
                <a:pathLst>
                  <a:path w="21" h="26">
                    <a:moveTo>
                      <a:pt x="0" y="13"/>
                    </a:moveTo>
                    <a:lnTo>
                      <a:pt x="21" y="0"/>
                    </a:lnTo>
                    <a:lnTo>
                      <a:pt x="21" y="13"/>
                    </a:lnTo>
                    <a:lnTo>
                      <a:pt x="0" y="26"/>
                    </a:lnTo>
                    <a:lnTo>
                      <a:pt x="0" y="1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60" name="Freeform 240"/>
              <p:cNvSpPr>
                <a:spLocks/>
              </p:cNvSpPr>
              <p:nvPr/>
            </p:nvSpPr>
            <p:spPr bwMode="auto">
              <a:xfrm>
                <a:off x="4087" y="2112"/>
                <a:ext cx="20" cy="26"/>
              </a:xfrm>
              <a:custGeom>
                <a:avLst/>
                <a:gdLst/>
                <a:ahLst/>
                <a:cxnLst>
                  <a:cxn ang="0">
                    <a:pos x="0" y="13"/>
                  </a:cxn>
                  <a:cxn ang="0">
                    <a:pos x="10" y="0"/>
                  </a:cxn>
                  <a:cxn ang="0">
                    <a:pos x="20" y="13"/>
                  </a:cxn>
                  <a:cxn ang="0">
                    <a:pos x="10" y="26"/>
                  </a:cxn>
                  <a:cxn ang="0">
                    <a:pos x="0" y="13"/>
                  </a:cxn>
                </a:cxnLst>
                <a:rect l="0" t="0" r="r" b="b"/>
                <a:pathLst>
                  <a:path w="20" h="26">
                    <a:moveTo>
                      <a:pt x="0" y="13"/>
                    </a:moveTo>
                    <a:lnTo>
                      <a:pt x="10" y="0"/>
                    </a:lnTo>
                    <a:lnTo>
                      <a:pt x="20" y="13"/>
                    </a:lnTo>
                    <a:lnTo>
                      <a:pt x="10" y="26"/>
                    </a:lnTo>
                    <a:lnTo>
                      <a:pt x="0" y="1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61" name="Freeform 241"/>
              <p:cNvSpPr>
                <a:spLocks/>
              </p:cNvSpPr>
              <p:nvPr/>
            </p:nvSpPr>
            <p:spPr bwMode="auto">
              <a:xfrm>
                <a:off x="4107" y="2112"/>
                <a:ext cx="21" cy="26"/>
              </a:xfrm>
              <a:custGeom>
                <a:avLst/>
                <a:gdLst/>
                <a:ahLst/>
                <a:cxnLst>
                  <a:cxn ang="0">
                    <a:pos x="0" y="0"/>
                  </a:cxn>
                  <a:cxn ang="0">
                    <a:pos x="21" y="13"/>
                  </a:cxn>
                  <a:cxn ang="0">
                    <a:pos x="21" y="26"/>
                  </a:cxn>
                  <a:cxn ang="0">
                    <a:pos x="0" y="13"/>
                  </a:cxn>
                  <a:cxn ang="0">
                    <a:pos x="0" y="0"/>
                  </a:cxn>
                </a:cxnLst>
                <a:rect l="0" t="0" r="r" b="b"/>
                <a:pathLst>
                  <a:path w="21" h="26">
                    <a:moveTo>
                      <a:pt x="0" y="0"/>
                    </a:moveTo>
                    <a:lnTo>
                      <a:pt x="21" y="13"/>
                    </a:lnTo>
                    <a:lnTo>
                      <a:pt x="21" y="26"/>
                    </a:lnTo>
                    <a:lnTo>
                      <a:pt x="0" y="13"/>
                    </a:lnTo>
                    <a:lnTo>
                      <a:pt x="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62" name="Freeform 242"/>
              <p:cNvSpPr>
                <a:spLocks/>
              </p:cNvSpPr>
              <p:nvPr/>
            </p:nvSpPr>
            <p:spPr bwMode="auto">
              <a:xfrm>
                <a:off x="4128" y="2125"/>
                <a:ext cx="21" cy="26"/>
              </a:xfrm>
              <a:custGeom>
                <a:avLst/>
                <a:gdLst/>
                <a:ahLst/>
                <a:cxnLst>
                  <a:cxn ang="0">
                    <a:pos x="11" y="0"/>
                  </a:cxn>
                  <a:cxn ang="0">
                    <a:pos x="21" y="13"/>
                  </a:cxn>
                  <a:cxn ang="0">
                    <a:pos x="11" y="26"/>
                  </a:cxn>
                  <a:cxn ang="0">
                    <a:pos x="0" y="13"/>
                  </a:cxn>
                  <a:cxn ang="0">
                    <a:pos x="11" y="0"/>
                  </a:cxn>
                </a:cxnLst>
                <a:rect l="0" t="0" r="r" b="b"/>
                <a:pathLst>
                  <a:path w="21" h="26">
                    <a:moveTo>
                      <a:pt x="11" y="0"/>
                    </a:moveTo>
                    <a:lnTo>
                      <a:pt x="21" y="13"/>
                    </a:lnTo>
                    <a:lnTo>
                      <a:pt x="11" y="26"/>
                    </a:lnTo>
                    <a:lnTo>
                      <a:pt x="0" y="13"/>
                    </a:lnTo>
                    <a:lnTo>
                      <a:pt x="11"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63" name="Rectangle 243"/>
              <p:cNvSpPr>
                <a:spLocks noChangeArrowheads="1"/>
              </p:cNvSpPr>
              <p:nvPr/>
            </p:nvSpPr>
            <p:spPr bwMode="auto">
              <a:xfrm>
                <a:off x="4170" y="2112"/>
                <a:ext cx="10"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64" name="Rectangle 244"/>
              <p:cNvSpPr>
                <a:spLocks noChangeArrowheads="1"/>
              </p:cNvSpPr>
              <p:nvPr/>
            </p:nvSpPr>
            <p:spPr bwMode="auto">
              <a:xfrm>
                <a:off x="4180" y="2112"/>
                <a:ext cx="21"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65" name="Rectangle 245"/>
              <p:cNvSpPr>
                <a:spLocks noChangeArrowheads="1"/>
              </p:cNvSpPr>
              <p:nvPr/>
            </p:nvSpPr>
            <p:spPr bwMode="auto">
              <a:xfrm>
                <a:off x="4201" y="2112"/>
                <a:ext cx="10"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66" name="Freeform 246"/>
              <p:cNvSpPr>
                <a:spLocks/>
              </p:cNvSpPr>
              <p:nvPr/>
            </p:nvSpPr>
            <p:spPr bwMode="auto">
              <a:xfrm>
                <a:off x="4211" y="2100"/>
                <a:ext cx="21" cy="25"/>
              </a:xfrm>
              <a:custGeom>
                <a:avLst/>
                <a:gdLst/>
                <a:ahLst/>
                <a:cxnLst>
                  <a:cxn ang="0">
                    <a:pos x="0" y="12"/>
                  </a:cxn>
                  <a:cxn ang="0">
                    <a:pos x="21" y="0"/>
                  </a:cxn>
                  <a:cxn ang="0">
                    <a:pos x="21" y="12"/>
                  </a:cxn>
                  <a:cxn ang="0">
                    <a:pos x="0" y="25"/>
                  </a:cxn>
                  <a:cxn ang="0">
                    <a:pos x="0" y="12"/>
                  </a:cxn>
                </a:cxnLst>
                <a:rect l="0" t="0" r="r" b="b"/>
                <a:pathLst>
                  <a:path w="21" h="25">
                    <a:moveTo>
                      <a:pt x="0" y="12"/>
                    </a:moveTo>
                    <a:lnTo>
                      <a:pt x="21" y="0"/>
                    </a:lnTo>
                    <a:lnTo>
                      <a:pt x="21" y="12"/>
                    </a:lnTo>
                    <a:lnTo>
                      <a:pt x="0" y="25"/>
                    </a:lnTo>
                    <a:lnTo>
                      <a:pt x="0" y="12"/>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67" name="Rectangle 247"/>
              <p:cNvSpPr>
                <a:spLocks noChangeArrowheads="1"/>
              </p:cNvSpPr>
              <p:nvPr/>
            </p:nvSpPr>
            <p:spPr bwMode="auto">
              <a:xfrm>
                <a:off x="4232" y="2100"/>
                <a:ext cx="11" cy="12"/>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68" name="Freeform 248"/>
              <p:cNvSpPr>
                <a:spLocks/>
              </p:cNvSpPr>
              <p:nvPr/>
            </p:nvSpPr>
            <p:spPr bwMode="auto">
              <a:xfrm>
                <a:off x="4284" y="2074"/>
                <a:ext cx="21" cy="26"/>
              </a:xfrm>
              <a:custGeom>
                <a:avLst/>
                <a:gdLst/>
                <a:ahLst/>
                <a:cxnLst>
                  <a:cxn ang="0">
                    <a:pos x="0" y="0"/>
                  </a:cxn>
                  <a:cxn ang="0">
                    <a:pos x="21" y="13"/>
                  </a:cxn>
                  <a:cxn ang="0">
                    <a:pos x="21" y="26"/>
                  </a:cxn>
                  <a:cxn ang="0">
                    <a:pos x="0" y="13"/>
                  </a:cxn>
                  <a:cxn ang="0">
                    <a:pos x="0" y="0"/>
                  </a:cxn>
                </a:cxnLst>
                <a:rect l="0" t="0" r="r" b="b"/>
                <a:pathLst>
                  <a:path w="21" h="26">
                    <a:moveTo>
                      <a:pt x="0" y="0"/>
                    </a:moveTo>
                    <a:lnTo>
                      <a:pt x="21" y="13"/>
                    </a:lnTo>
                    <a:lnTo>
                      <a:pt x="21" y="26"/>
                    </a:lnTo>
                    <a:lnTo>
                      <a:pt x="0" y="13"/>
                    </a:lnTo>
                    <a:lnTo>
                      <a:pt x="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69" name="Rectangle 249"/>
              <p:cNvSpPr>
                <a:spLocks noChangeArrowheads="1"/>
              </p:cNvSpPr>
              <p:nvPr/>
            </p:nvSpPr>
            <p:spPr bwMode="auto">
              <a:xfrm>
                <a:off x="4305" y="2087"/>
                <a:ext cx="10"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70" name="Rectangle 250"/>
              <p:cNvSpPr>
                <a:spLocks noChangeArrowheads="1"/>
              </p:cNvSpPr>
              <p:nvPr/>
            </p:nvSpPr>
            <p:spPr bwMode="auto">
              <a:xfrm>
                <a:off x="4315" y="2087"/>
                <a:ext cx="21"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71" name="Freeform 251"/>
              <p:cNvSpPr>
                <a:spLocks/>
              </p:cNvSpPr>
              <p:nvPr/>
            </p:nvSpPr>
            <p:spPr bwMode="auto">
              <a:xfrm>
                <a:off x="4336" y="2074"/>
                <a:ext cx="21" cy="26"/>
              </a:xfrm>
              <a:custGeom>
                <a:avLst/>
                <a:gdLst/>
                <a:ahLst/>
                <a:cxnLst>
                  <a:cxn ang="0">
                    <a:pos x="0" y="13"/>
                  </a:cxn>
                  <a:cxn ang="0">
                    <a:pos x="21" y="0"/>
                  </a:cxn>
                  <a:cxn ang="0">
                    <a:pos x="21" y="13"/>
                  </a:cxn>
                  <a:cxn ang="0">
                    <a:pos x="0" y="26"/>
                  </a:cxn>
                  <a:cxn ang="0">
                    <a:pos x="0" y="13"/>
                  </a:cxn>
                </a:cxnLst>
                <a:rect l="0" t="0" r="r" b="b"/>
                <a:pathLst>
                  <a:path w="21" h="26">
                    <a:moveTo>
                      <a:pt x="0" y="13"/>
                    </a:moveTo>
                    <a:lnTo>
                      <a:pt x="21" y="0"/>
                    </a:lnTo>
                    <a:lnTo>
                      <a:pt x="21" y="13"/>
                    </a:lnTo>
                    <a:lnTo>
                      <a:pt x="0" y="26"/>
                    </a:lnTo>
                    <a:lnTo>
                      <a:pt x="0" y="1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72" name="Rectangle 252"/>
              <p:cNvSpPr>
                <a:spLocks noChangeArrowheads="1"/>
              </p:cNvSpPr>
              <p:nvPr/>
            </p:nvSpPr>
            <p:spPr bwMode="auto">
              <a:xfrm>
                <a:off x="4399" y="2074"/>
                <a:ext cx="10"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73" name="Rectangle 253"/>
              <p:cNvSpPr>
                <a:spLocks noChangeArrowheads="1"/>
              </p:cNvSpPr>
              <p:nvPr/>
            </p:nvSpPr>
            <p:spPr bwMode="auto">
              <a:xfrm>
                <a:off x="4409" y="2074"/>
                <a:ext cx="21"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74" name="Freeform 254"/>
              <p:cNvSpPr>
                <a:spLocks/>
              </p:cNvSpPr>
              <p:nvPr/>
            </p:nvSpPr>
            <p:spPr bwMode="auto">
              <a:xfrm>
                <a:off x="4419" y="2061"/>
                <a:ext cx="21" cy="26"/>
              </a:xfrm>
              <a:custGeom>
                <a:avLst/>
                <a:gdLst/>
                <a:ahLst/>
                <a:cxnLst>
                  <a:cxn ang="0">
                    <a:pos x="0" y="13"/>
                  </a:cxn>
                  <a:cxn ang="0">
                    <a:pos x="11" y="0"/>
                  </a:cxn>
                  <a:cxn ang="0">
                    <a:pos x="21" y="13"/>
                  </a:cxn>
                  <a:cxn ang="0">
                    <a:pos x="11" y="26"/>
                  </a:cxn>
                  <a:cxn ang="0">
                    <a:pos x="0" y="13"/>
                  </a:cxn>
                </a:cxnLst>
                <a:rect l="0" t="0" r="r" b="b"/>
                <a:pathLst>
                  <a:path w="21" h="26">
                    <a:moveTo>
                      <a:pt x="0" y="13"/>
                    </a:moveTo>
                    <a:lnTo>
                      <a:pt x="11" y="0"/>
                    </a:lnTo>
                    <a:lnTo>
                      <a:pt x="21" y="13"/>
                    </a:lnTo>
                    <a:lnTo>
                      <a:pt x="11" y="26"/>
                    </a:lnTo>
                    <a:lnTo>
                      <a:pt x="0" y="1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75" name="Rectangle 255"/>
              <p:cNvSpPr>
                <a:spLocks noChangeArrowheads="1"/>
              </p:cNvSpPr>
              <p:nvPr/>
            </p:nvSpPr>
            <p:spPr bwMode="auto">
              <a:xfrm>
                <a:off x="4440" y="2061"/>
                <a:ext cx="21"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76" name="Rectangle 256"/>
              <p:cNvSpPr>
                <a:spLocks noChangeArrowheads="1"/>
              </p:cNvSpPr>
              <p:nvPr/>
            </p:nvSpPr>
            <p:spPr bwMode="auto">
              <a:xfrm>
                <a:off x="4461" y="2061"/>
                <a:ext cx="10"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77" name="Rectangle 257"/>
              <p:cNvSpPr>
                <a:spLocks noChangeArrowheads="1"/>
              </p:cNvSpPr>
              <p:nvPr/>
            </p:nvSpPr>
            <p:spPr bwMode="auto">
              <a:xfrm>
                <a:off x="4513" y="2061"/>
                <a:ext cx="21"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78" name="Freeform 258"/>
              <p:cNvSpPr>
                <a:spLocks/>
              </p:cNvSpPr>
              <p:nvPr/>
            </p:nvSpPr>
            <p:spPr bwMode="auto">
              <a:xfrm>
                <a:off x="4523" y="2048"/>
                <a:ext cx="21" cy="26"/>
              </a:xfrm>
              <a:custGeom>
                <a:avLst/>
                <a:gdLst/>
                <a:ahLst/>
                <a:cxnLst>
                  <a:cxn ang="0">
                    <a:pos x="0" y="13"/>
                  </a:cxn>
                  <a:cxn ang="0">
                    <a:pos x="11" y="0"/>
                  </a:cxn>
                  <a:cxn ang="0">
                    <a:pos x="21" y="13"/>
                  </a:cxn>
                  <a:cxn ang="0">
                    <a:pos x="11" y="26"/>
                  </a:cxn>
                  <a:cxn ang="0">
                    <a:pos x="0" y="13"/>
                  </a:cxn>
                </a:cxnLst>
                <a:rect l="0" t="0" r="r" b="b"/>
                <a:pathLst>
                  <a:path w="21" h="26">
                    <a:moveTo>
                      <a:pt x="0" y="13"/>
                    </a:moveTo>
                    <a:lnTo>
                      <a:pt x="11" y="0"/>
                    </a:lnTo>
                    <a:lnTo>
                      <a:pt x="21" y="13"/>
                    </a:lnTo>
                    <a:lnTo>
                      <a:pt x="11" y="26"/>
                    </a:lnTo>
                    <a:lnTo>
                      <a:pt x="0" y="1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79" name="Rectangle 259"/>
              <p:cNvSpPr>
                <a:spLocks noChangeArrowheads="1"/>
              </p:cNvSpPr>
              <p:nvPr/>
            </p:nvSpPr>
            <p:spPr bwMode="auto">
              <a:xfrm>
                <a:off x="4544" y="2048"/>
                <a:ext cx="21"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80" name="Freeform 260"/>
              <p:cNvSpPr>
                <a:spLocks/>
              </p:cNvSpPr>
              <p:nvPr/>
            </p:nvSpPr>
            <p:spPr bwMode="auto">
              <a:xfrm>
                <a:off x="4565" y="2035"/>
                <a:ext cx="21" cy="26"/>
              </a:xfrm>
              <a:custGeom>
                <a:avLst/>
                <a:gdLst/>
                <a:ahLst/>
                <a:cxnLst>
                  <a:cxn ang="0">
                    <a:pos x="0" y="13"/>
                  </a:cxn>
                  <a:cxn ang="0">
                    <a:pos x="21" y="0"/>
                  </a:cxn>
                  <a:cxn ang="0">
                    <a:pos x="21" y="13"/>
                  </a:cxn>
                  <a:cxn ang="0">
                    <a:pos x="0" y="26"/>
                  </a:cxn>
                  <a:cxn ang="0">
                    <a:pos x="0" y="13"/>
                  </a:cxn>
                </a:cxnLst>
                <a:rect l="0" t="0" r="r" b="b"/>
                <a:pathLst>
                  <a:path w="21" h="26">
                    <a:moveTo>
                      <a:pt x="0" y="13"/>
                    </a:moveTo>
                    <a:lnTo>
                      <a:pt x="21" y="0"/>
                    </a:lnTo>
                    <a:lnTo>
                      <a:pt x="21" y="13"/>
                    </a:lnTo>
                    <a:lnTo>
                      <a:pt x="0" y="26"/>
                    </a:lnTo>
                    <a:lnTo>
                      <a:pt x="0" y="1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81" name="Rectangle 261"/>
              <p:cNvSpPr>
                <a:spLocks noChangeArrowheads="1"/>
              </p:cNvSpPr>
              <p:nvPr/>
            </p:nvSpPr>
            <p:spPr bwMode="auto">
              <a:xfrm>
                <a:off x="4627" y="2035"/>
                <a:ext cx="11"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82" name="Rectangle 262"/>
              <p:cNvSpPr>
                <a:spLocks noChangeArrowheads="1"/>
              </p:cNvSpPr>
              <p:nvPr/>
            </p:nvSpPr>
            <p:spPr bwMode="auto">
              <a:xfrm>
                <a:off x="4638" y="2035"/>
                <a:ext cx="10"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83" name="Freeform 263"/>
              <p:cNvSpPr>
                <a:spLocks/>
              </p:cNvSpPr>
              <p:nvPr/>
            </p:nvSpPr>
            <p:spPr bwMode="auto">
              <a:xfrm>
                <a:off x="4648" y="2035"/>
                <a:ext cx="21" cy="26"/>
              </a:xfrm>
              <a:custGeom>
                <a:avLst/>
                <a:gdLst/>
                <a:ahLst/>
                <a:cxnLst>
                  <a:cxn ang="0">
                    <a:pos x="0" y="0"/>
                  </a:cxn>
                  <a:cxn ang="0">
                    <a:pos x="21" y="13"/>
                  </a:cxn>
                  <a:cxn ang="0">
                    <a:pos x="21" y="26"/>
                  </a:cxn>
                  <a:cxn ang="0">
                    <a:pos x="0" y="13"/>
                  </a:cxn>
                  <a:cxn ang="0">
                    <a:pos x="0" y="0"/>
                  </a:cxn>
                </a:cxnLst>
                <a:rect l="0" t="0" r="r" b="b"/>
                <a:pathLst>
                  <a:path w="21" h="26">
                    <a:moveTo>
                      <a:pt x="0" y="0"/>
                    </a:moveTo>
                    <a:lnTo>
                      <a:pt x="21" y="13"/>
                    </a:lnTo>
                    <a:lnTo>
                      <a:pt x="21" y="26"/>
                    </a:lnTo>
                    <a:lnTo>
                      <a:pt x="0" y="13"/>
                    </a:lnTo>
                    <a:lnTo>
                      <a:pt x="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84" name="Freeform 264"/>
              <p:cNvSpPr>
                <a:spLocks/>
              </p:cNvSpPr>
              <p:nvPr/>
            </p:nvSpPr>
            <p:spPr bwMode="auto">
              <a:xfrm>
                <a:off x="4669" y="2035"/>
                <a:ext cx="21" cy="26"/>
              </a:xfrm>
              <a:custGeom>
                <a:avLst/>
                <a:gdLst/>
                <a:ahLst/>
                <a:cxnLst>
                  <a:cxn ang="0">
                    <a:pos x="0" y="13"/>
                  </a:cxn>
                  <a:cxn ang="0">
                    <a:pos x="21" y="0"/>
                  </a:cxn>
                  <a:cxn ang="0">
                    <a:pos x="21" y="13"/>
                  </a:cxn>
                  <a:cxn ang="0">
                    <a:pos x="0" y="26"/>
                  </a:cxn>
                  <a:cxn ang="0">
                    <a:pos x="0" y="13"/>
                  </a:cxn>
                </a:cxnLst>
                <a:rect l="0" t="0" r="r" b="b"/>
                <a:pathLst>
                  <a:path w="21" h="26">
                    <a:moveTo>
                      <a:pt x="0" y="13"/>
                    </a:moveTo>
                    <a:lnTo>
                      <a:pt x="21" y="0"/>
                    </a:lnTo>
                    <a:lnTo>
                      <a:pt x="21" y="13"/>
                    </a:lnTo>
                    <a:lnTo>
                      <a:pt x="0" y="26"/>
                    </a:lnTo>
                    <a:lnTo>
                      <a:pt x="0" y="1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85" name="Rectangle 265"/>
              <p:cNvSpPr>
                <a:spLocks noChangeArrowheads="1"/>
              </p:cNvSpPr>
              <p:nvPr/>
            </p:nvSpPr>
            <p:spPr bwMode="auto">
              <a:xfrm>
                <a:off x="4690" y="2035"/>
                <a:ext cx="10"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86" name="Rectangle 266"/>
              <p:cNvSpPr>
                <a:spLocks noChangeArrowheads="1"/>
              </p:cNvSpPr>
              <p:nvPr/>
            </p:nvSpPr>
            <p:spPr bwMode="auto">
              <a:xfrm>
                <a:off x="4742" y="2035"/>
                <a:ext cx="10"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87" name="Freeform 267"/>
              <p:cNvSpPr>
                <a:spLocks/>
              </p:cNvSpPr>
              <p:nvPr/>
            </p:nvSpPr>
            <p:spPr bwMode="auto">
              <a:xfrm>
                <a:off x="4752" y="2023"/>
                <a:ext cx="21" cy="25"/>
              </a:xfrm>
              <a:custGeom>
                <a:avLst/>
                <a:gdLst/>
                <a:ahLst/>
                <a:cxnLst>
                  <a:cxn ang="0">
                    <a:pos x="0" y="12"/>
                  </a:cxn>
                  <a:cxn ang="0">
                    <a:pos x="21" y="0"/>
                  </a:cxn>
                  <a:cxn ang="0">
                    <a:pos x="21" y="12"/>
                  </a:cxn>
                  <a:cxn ang="0">
                    <a:pos x="0" y="25"/>
                  </a:cxn>
                  <a:cxn ang="0">
                    <a:pos x="0" y="12"/>
                  </a:cxn>
                </a:cxnLst>
                <a:rect l="0" t="0" r="r" b="b"/>
                <a:pathLst>
                  <a:path w="21" h="25">
                    <a:moveTo>
                      <a:pt x="0" y="12"/>
                    </a:moveTo>
                    <a:lnTo>
                      <a:pt x="21" y="0"/>
                    </a:lnTo>
                    <a:lnTo>
                      <a:pt x="21" y="12"/>
                    </a:lnTo>
                    <a:lnTo>
                      <a:pt x="0" y="25"/>
                    </a:lnTo>
                    <a:lnTo>
                      <a:pt x="0" y="12"/>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88" name="Freeform 268"/>
              <p:cNvSpPr>
                <a:spLocks/>
              </p:cNvSpPr>
              <p:nvPr/>
            </p:nvSpPr>
            <p:spPr bwMode="auto">
              <a:xfrm>
                <a:off x="1268" y="3177"/>
                <a:ext cx="31" cy="90"/>
              </a:xfrm>
              <a:custGeom>
                <a:avLst/>
                <a:gdLst/>
                <a:ahLst/>
                <a:cxnLst>
                  <a:cxn ang="0">
                    <a:pos x="0" y="90"/>
                  </a:cxn>
                  <a:cxn ang="0">
                    <a:pos x="21" y="0"/>
                  </a:cxn>
                  <a:cxn ang="0">
                    <a:pos x="31" y="0"/>
                  </a:cxn>
                  <a:cxn ang="0">
                    <a:pos x="10" y="90"/>
                  </a:cxn>
                  <a:cxn ang="0">
                    <a:pos x="0" y="90"/>
                  </a:cxn>
                </a:cxnLst>
                <a:rect l="0" t="0" r="r" b="b"/>
                <a:pathLst>
                  <a:path w="31" h="90">
                    <a:moveTo>
                      <a:pt x="0" y="90"/>
                    </a:moveTo>
                    <a:lnTo>
                      <a:pt x="21" y="0"/>
                    </a:lnTo>
                    <a:lnTo>
                      <a:pt x="31" y="0"/>
                    </a:lnTo>
                    <a:lnTo>
                      <a:pt x="10" y="90"/>
                    </a:lnTo>
                    <a:lnTo>
                      <a:pt x="0" y="90"/>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89" name="Freeform 269"/>
              <p:cNvSpPr>
                <a:spLocks/>
              </p:cNvSpPr>
              <p:nvPr/>
            </p:nvSpPr>
            <p:spPr bwMode="auto">
              <a:xfrm>
                <a:off x="1299" y="3088"/>
                <a:ext cx="31" cy="38"/>
              </a:xfrm>
              <a:custGeom>
                <a:avLst/>
                <a:gdLst/>
                <a:ahLst/>
                <a:cxnLst>
                  <a:cxn ang="0">
                    <a:pos x="0" y="25"/>
                  </a:cxn>
                  <a:cxn ang="0">
                    <a:pos x="21" y="0"/>
                  </a:cxn>
                  <a:cxn ang="0">
                    <a:pos x="31" y="13"/>
                  </a:cxn>
                  <a:cxn ang="0">
                    <a:pos x="11" y="38"/>
                  </a:cxn>
                  <a:cxn ang="0">
                    <a:pos x="0" y="25"/>
                  </a:cxn>
                </a:cxnLst>
                <a:rect l="0" t="0" r="r" b="b"/>
                <a:pathLst>
                  <a:path w="31" h="38">
                    <a:moveTo>
                      <a:pt x="0" y="25"/>
                    </a:moveTo>
                    <a:lnTo>
                      <a:pt x="21" y="0"/>
                    </a:lnTo>
                    <a:lnTo>
                      <a:pt x="31" y="13"/>
                    </a:lnTo>
                    <a:lnTo>
                      <a:pt x="11" y="38"/>
                    </a:lnTo>
                    <a:lnTo>
                      <a:pt x="0" y="25"/>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90" name="Freeform 270"/>
              <p:cNvSpPr>
                <a:spLocks/>
              </p:cNvSpPr>
              <p:nvPr/>
            </p:nvSpPr>
            <p:spPr bwMode="auto">
              <a:xfrm>
                <a:off x="1362" y="3036"/>
                <a:ext cx="20" cy="26"/>
              </a:xfrm>
              <a:custGeom>
                <a:avLst/>
                <a:gdLst/>
                <a:ahLst/>
                <a:cxnLst>
                  <a:cxn ang="0">
                    <a:pos x="0" y="26"/>
                  </a:cxn>
                  <a:cxn ang="0">
                    <a:pos x="10" y="0"/>
                  </a:cxn>
                  <a:cxn ang="0">
                    <a:pos x="20" y="0"/>
                  </a:cxn>
                  <a:cxn ang="0">
                    <a:pos x="10" y="26"/>
                  </a:cxn>
                  <a:cxn ang="0">
                    <a:pos x="0" y="26"/>
                  </a:cxn>
                </a:cxnLst>
                <a:rect l="0" t="0" r="r" b="b"/>
                <a:pathLst>
                  <a:path w="20" h="26">
                    <a:moveTo>
                      <a:pt x="0" y="26"/>
                    </a:moveTo>
                    <a:lnTo>
                      <a:pt x="10" y="0"/>
                    </a:lnTo>
                    <a:lnTo>
                      <a:pt x="20" y="0"/>
                    </a:lnTo>
                    <a:lnTo>
                      <a:pt x="10" y="26"/>
                    </a:lnTo>
                    <a:lnTo>
                      <a:pt x="0" y="26"/>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91" name="Freeform 271"/>
              <p:cNvSpPr>
                <a:spLocks/>
              </p:cNvSpPr>
              <p:nvPr/>
            </p:nvSpPr>
            <p:spPr bwMode="auto">
              <a:xfrm>
                <a:off x="1372" y="2998"/>
                <a:ext cx="31" cy="38"/>
              </a:xfrm>
              <a:custGeom>
                <a:avLst/>
                <a:gdLst/>
                <a:ahLst/>
                <a:cxnLst>
                  <a:cxn ang="0">
                    <a:pos x="0" y="26"/>
                  </a:cxn>
                  <a:cxn ang="0">
                    <a:pos x="21" y="0"/>
                  </a:cxn>
                  <a:cxn ang="0">
                    <a:pos x="31" y="13"/>
                  </a:cxn>
                  <a:cxn ang="0">
                    <a:pos x="10" y="38"/>
                  </a:cxn>
                  <a:cxn ang="0">
                    <a:pos x="0" y="26"/>
                  </a:cxn>
                </a:cxnLst>
                <a:rect l="0" t="0" r="r" b="b"/>
                <a:pathLst>
                  <a:path w="31" h="38">
                    <a:moveTo>
                      <a:pt x="0" y="26"/>
                    </a:moveTo>
                    <a:lnTo>
                      <a:pt x="21" y="0"/>
                    </a:lnTo>
                    <a:lnTo>
                      <a:pt x="31" y="13"/>
                    </a:lnTo>
                    <a:lnTo>
                      <a:pt x="10" y="38"/>
                    </a:lnTo>
                    <a:lnTo>
                      <a:pt x="0" y="26"/>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92" name="Freeform 272"/>
              <p:cNvSpPr>
                <a:spLocks/>
              </p:cNvSpPr>
              <p:nvPr/>
            </p:nvSpPr>
            <p:spPr bwMode="auto">
              <a:xfrm>
                <a:off x="1393" y="2972"/>
                <a:ext cx="21" cy="39"/>
              </a:xfrm>
              <a:custGeom>
                <a:avLst/>
                <a:gdLst/>
                <a:ahLst/>
                <a:cxnLst>
                  <a:cxn ang="0">
                    <a:pos x="0" y="39"/>
                  </a:cxn>
                  <a:cxn ang="0">
                    <a:pos x="10" y="0"/>
                  </a:cxn>
                  <a:cxn ang="0">
                    <a:pos x="21" y="0"/>
                  </a:cxn>
                  <a:cxn ang="0">
                    <a:pos x="10" y="39"/>
                  </a:cxn>
                  <a:cxn ang="0">
                    <a:pos x="0" y="39"/>
                  </a:cxn>
                </a:cxnLst>
                <a:rect l="0" t="0" r="r" b="b"/>
                <a:pathLst>
                  <a:path w="21" h="39">
                    <a:moveTo>
                      <a:pt x="0" y="39"/>
                    </a:moveTo>
                    <a:lnTo>
                      <a:pt x="10" y="0"/>
                    </a:lnTo>
                    <a:lnTo>
                      <a:pt x="21" y="0"/>
                    </a:lnTo>
                    <a:lnTo>
                      <a:pt x="10" y="39"/>
                    </a:lnTo>
                    <a:lnTo>
                      <a:pt x="0" y="39"/>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93" name="Rectangle 273"/>
              <p:cNvSpPr>
                <a:spLocks noChangeArrowheads="1"/>
              </p:cNvSpPr>
              <p:nvPr/>
            </p:nvSpPr>
            <p:spPr bwMode="auto">
              <a:xfrm>
                <a:off x="1445" y="2908"/>
                <a:ext cx="10"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94" name="Freeform 274"/>
              <p:cNvSpPr>
                <a:spLocks/>
              </p:cNvSpPr>
              <p:nvPr/>
            </p:nvSpPr>
            <p:spPr bwMode="auto">
              <a:xfrm>
                <a:off x="1445" y="2895"/>
                <a:ext cx="21" cy="26"/>
              </a:xfrm>
              <a:custGeom>
                <a:avLst/>
                <a:gdLst/>
                <a:ahLst/>
                <a:cxnLst>
                  <a:cxn ang="0">
                    <a:pos x="0" y="13"/>
                  </a:cxn>
                  <a:cxn ang="0">
                    <a:pos x="10" y="0"/>
                  </a:cxn>
                  <a:cxn ang="0">
                    <a:pos x="21" y="13"/>
                  </a:cxn>
                  <a:cxn ang="0">
                    <a:pos x="10" y="26"/>
                  </a:cxn>
                  <a:cxn ang="0">
                    <a:pos x="0" y="13"/>
                  </a:cxn>
                </a:cxnLst>
                <a:rect l="0" t="0" r="r" b="b"/>
                <a:pathLst>
                  <a:path w="21" h="26">
                    <a:moveTo>
                      <a:pt x="0" y="13"/>
                    </a:moveTo>
                    <a:lnTo>
                      <a:pt x="10" y="0"/>
                    </a:lnTo>
                    <a:lnTo>
                      <a:pt x="21" y="13"/>
                    </a:lnTo>
                    <a:lnTo>
                      <a:pt x="10" y="26"/>
                    </a:lnTo>
                    <a:lnTo>
                      <a:pt x="0" y="13"/>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95" name="Freeform 275"/>
              <p:cNvSpPr>
                <a:spLocks/>
              </p:cNvSpPr>
              <p:nvPr/>
            </p:nvSpPr>
            <p:spPr bwMode="auto">
              <a:xfrm>
                <a:off x="1476" y="2818"/>
                <a:ext cx="31" cy="39"/>
              </a:xfrm>
              <a:custGeom>
                <a:avLst/>
                <a:gdLst/>
                <a:ahLst/>
                <a:cxnLst>
                  <a:cxn ang="0">
                    <a:pos x="0" y="26"/>
                  </a:cxn>
                  <a:cxn ang="0">
                    <a:pos x="21" y="0"/>
                  </a:cxn>
                  <a:cxn ang="0">
                    <a:pos x="31" y="13"/>
                  </a:cxn>
                  <a:cxn ang="0">
                    <a:pos x="10" y="39"/>
                  </a:cxn>
                  <a:cxn ang="0">
                    <a:pos x="0" y="26"/>
                  </a:cxn>
                </a:cxnLst>
                <a:rect l="0" t="0" r="r" b="b"/>
                <a:pathLst>
                  <a:path w="31" h="39">
                    <a:moveTo>
                      <a:pt x="0" y="26"/>
                    </a:moveTo>
                    <a:lnTo>
                      <a:pt x="21" y="0"/>
                    </a:lnTo>
                    <a:lnTo>
                      <a:pt x="31" y="13"/>
                    </a:lnTo>
                    <a:lnTo>
                      <a:pt x="10" y="39"/>
                    </a:lnTo>
                    <a:lnTo>
                      <a:pt x="0" y="26"/>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96" name="Freeform 276"/>
              <p:cNvSpPr>
                <a:spLocks/>
              </p:cNvSpPr>
              <p:nvPr/>
            </p:nvSpPr>
            <p:spPr bwMode="auto">
              <a:xfrm>
                <a:off x="1497" y="2805"/>
                <a:ext cx="21" cy="26"/>
              </a:xfrm>
              <a:custGeom>
                <a:avLst/>
                <a:gdLst/>
                <a:ahLst/>
                <a:cxnLst>
                  <a:cxn ang="0">
                    <a:pos x="0" y="13"/>
                  </a:cxn>
                  <a:cxn ang="0">
                    <a:pos x="10" y="0"/>
                  </a:cxn>
                  <a:cxn ang="0">
                    <a:pos x="21" y="13"/>
                  </a:cxn>
                  <a:cxn ang="0">
                    <a:pos x="10" y="26"/>
                  </a:cxn>
                  <a:cxn ang="0">
                    <a:pos x="0" y="13"/>
                  </a:cxn>
                </a:cxnLst>
                <a:rect l="0" t="0" r="r" b="b"/>
                <a:pathLst>
                  <a:path w="21" h="26">
                    <a:moveTo>
                      <a:pt x="0" y="13"/>
                    </a:moveTo>
                    <a:lnTo>
                      <a:pt x="10" y="0"/>
                    </a:lnTo>
                    <a:lnTo>
                      <a:pt x="21" y="13"/>
                    </a:lnTo>
                    <a:lnTo>
                      <a:pt x="10" y="26"/>
                    </a:lnTo>
                    <a:lnTo>
                      <a:pt x="0" y="13"/>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97" name="Freeform 277"/>
              <p:cNvSpPr>
                <a:spLocks/>
              </p:cNvSpPr>
              <p:nvPr/>
            </p:nvSpPr>
            <p:spPr bwMode="auto">
              <a:xfrm>
                <a:off x="1518" y="2793"/>
                <a:ext cx="20" cy="25"/>
              </a:xfrm>
              <a:custGeom>
                <a:avLst/>
                <a:gdLst/>
                <a:ahLst/>
                <a:cxnLst>
                  <a:cxn ang="0">
                    <a:pos x="0" y="12"/>
                  </a:cxn>
                  <a:cxn ang="0">
                    <a:pos x="20" y="0"/>
                  </a:cxn>
                  <a:cxn ang="0">
                    <a:pos x="20" y="12"/>
                  </a:cxn>
                  <a:cxn ang="0">
                    <a:pos x="0" y="25"/>
                  </a:cxn>
                  <a:cxn ang="0">
                    <a:pos x="0" y="12"/>
                  </a:cxn>
                </a:cxnLst>
                <a:rect l="0" t="0" r="r" b="b"/>
                <a:pathLst>
                  <a:path w="20" h="25">
                    <a:moveTo>
                      <a:pt x="0" y="12"/>
                    </a:moveTo>
                    <a:lnTo>
                      <a:pt x="20" y="0"/>
                    </a:lnTo>
                    <a:lnTo>
                      <a:pt x="20" y="12"/>
                    </a:lnTo>
                    <a:lnTo>
                      <a:pt x="0" y="25"/>
                    </a:lnTo>
                    <a:lnTo>
                      <a:pt x="0" y="12"/>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98" name="Rectangle 278"/>
              <p:cNvSpPr>
                <a:spLocks noChangeArrowheads="1"/>
              </p:cNvSpPr>
              <p:nvPr/>
            </p:nvSpPr>
            <p:spPr bwMode="auto">
              <a:xfrm>
                <a:off x="1538" y="2793"/>
                <a:ext cx="21" cy="12"/>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799" name="Freeform 279"/>
              <p:cNvSpPr>
                <a:spLocks/>
              </p:cNvSpPr>
              <p:nvPr/>
            </p:nvSpPr>
            <p:spPr bwMode="auto">
              <a:xfrm>
                <a:off x="1590" y="2741"/>
                <a:ext cx="21" cy="26"/>
              </a:xfrm>
              <a:custGeom>
                <a:avLst/>
                <a:gdLst/>
                <a:ahLst/>
                <a:cxnLst>
                  <a:cxn ang="0">
                    <a:pos x="0" y="13"/>
                  </a:cxn>
                  <a:cxn ang="0">
                    <a:pos x="21" y="0"/>
                  </a:cxn>
                  <a:cxn ang="0">
                    <a:pos x="21" y="13"/>
                  </a:cxn>
                  <a:cxn ang="0">
                    <a:pos x="0" y="26"/>
                  </a:cxn>
                  <a:cxn ang="0">
                    <a:pos x="0" y="13"/>
                  </a:cxn>
                </a:cxnLst>
                <a:rect l="0" t="0" r="r" b="b"/>
                <a:pathLst>
                  <a:path w="21" h="26">
                    <a:moveTo>
                      <a:pt x="0" y="13"/>
                    </a:moveTo>
                    <a:lnTo>
                      <a:pt x="21" y="0"/>
                    </a:lnTo>
                    <a:lnTo>
                      <a:pt x="21" y="13"/>
                    </a:lnTo>
                    <a:lnTo>
                      <a:pt x="0" y="26"/>
                    </a:lnTo>
                    <a:lnTo>
                      <a:pt x="0" y="13"/>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00" name="Rectangle 280"/>
              <p:cNvSpPr>
                <a:spLocks noChangeArrowheads="1"/>
              </p:cNvSpPr>
              <p:nvPr/>
            </p:nvSpPr>
            <p:spPr bwMode="auto">
              <a:xfrm>
                <a:off x="1622" y="2690"/>
                <a:ext cx="20"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01" name="Freeform 281"/>
              <p:cNvSpPr>
                <a:spLocks/>
              </p:cNvSpPr>
              <p:nvPr/>
            </p:nvSpPr>
            <p:spPr bwMode="auto">
              <a:xfrm>
                <a:off x="1642" y="2677"/>
                <a:ext cx="21" cy="26"/>
              </a:xfrm>
              <a:custGeom>
                <a:avLst/>
                <a:gdLst/>
                <a:ahLst/>
                <a:cxnLst>
                  <a:cxn ang="0">
                    <a:pos x="0" y="13"/>
                  </a:cxn>
                  <a:cxn ang="0">
                    <a:pos x="21" y="0"/>
                  </a:cxn>
                  <a:cxn ang="0">
                    <a:pos x="21" y="13"/>
                  </a:cxn>
                  <a:cxn ang="0">
                    <a:pos x="0" y="26"/>
                  </a:cxn>
                  <a:cxn ang="0">
                    <a:pos x="0" y="13"/>
                  </a:cxn>
                </a:cxnLst>
                <a:rect l="0" t="0" r="r" b="b"/>
                <a:pathLst>
                  <a:path w="21" h="26">
                    <a:moveTo>
                      <a:pt x="0" y="13"/>
                    </a:moveTo>
                    <a:lnTo>
                      <a:pt x="21" y="0"/>
                    </a:lnTo>
                    <a:lnTo>
                      <a:pt x="21" y="13"/>
                    </a:lnTo>
                    <a:lnTo>
                      <a:pt x="0" y="26"/>
                    </a:lnTo>
                    <a:lnTo>
                      <a:pt x="0" y="13"/>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02" name="Freeform 282"/>
              <p:cNvSpPr>
                <a:spLocks/>
              </p:cNvSpPr>
              <p:nvPr/>
            </p:nvSpPr>
            <p:spPr bwMode="auto">
              <a:xfrm>
                <a:off x="1663" y="2664"/>
                <a:ext cx="21" cy="26"/>
              </a:xfrm>
              <a:custGeom>
                <a:avLst/>
                <a:gdLst/>
                <a:ahLst/>
                <a:cxnLst>
                  <a:cxn ang="0">
                    <a:pos x="0" y="13"/>
                  </a:cxn>
                  <a:cxn ang="0">
                    <a:pos x="21" y="0"/>
                  </a:cxn>
                  <a:cxn ang="0">
                    <a:pos x="21" y="13"/>
                  </a:cxn>
                  <a:cxn ang="0">
                    <a:pos x="0" y="26"/>
                  </a:cxn>
                  <a:cxn ang="0">
                    <a:pos x="0" y="13"/>
                  </a:cxn>
                </a:cxnLst>
                <a:rect l="0" t="0" r="r" b="b"/>
                <a:pathLst>
                  <a:path w="21" h="26">
                    <a:moveTo>
                      <a:pt x="0" y="13"/>
                    </a:moveTo>
                    <a:lnTo>
                      <a:pt x="21" y="0"/>
                    </a:lnTo>
                    <a:lnTo>
                      <a:pt x="21" y="13"/>
                    </a:lnTo>
                    <a:lnTo>
                      <a:pt x="0" y="26"/>
                    </a:lnTo>
                    <a:lnTo>
                      <a:pt x="0" y="13"/>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03" name="Freeform 283"/>
              <p:cNvSpPr>
                <a:spLocks/>
              </p:cNvSpPr>
              <p:nvPr/>
            </p:nvSpPr>
            <p:spPr bwMode="auto">
              <a:xfrm>
                <a:off x="1674" y="2651"/>
                <a:ext cx="20" cy="26"/>
              </a:xfrm>
              <a:custGeom>
                <a:avLst/>
                <a:gdLst/>
                <a:ahLst/>
                <a:cxnLst>
                  <a:cxn ang="0">
                    <a:pos x="0" y="13"/>
                  </a:cxn>
                  <a:cxn ang="0">
                    <a:pos x="10" y="0"/>
                  </a:cxn>
                  <a:cxn ang="0">
                    <a:pos x="20" y="13"/>
                  </a:cxn>
                  <a:cxn ang="0">
                    <a:pos x="10" y="26"/>
                  </a:cxn>
                  <a:cxn ang="0">
                    <a:pos x="0" y="13"/>
                  </a:cxn>
                </a:cxnLst>
                <a:rect l="0" t="0" r="r" b="b"/>
                <a:pathLst>
                  <a:path w="20" h="26">
                    <a:moveTo>
                      <a:pt x="0" y="13"/>
                    </a:moveTo>
                    <a:lnTo>
                      <a:pt x="10" y="0"/>
                    </a:lnTo>
                    <a:lnTo>
                      <a:pt x="20" y="13"/>
                    </a:lnTo>
                    <a:lnTo>
                      <a:pt x="10" y="26"/>
                    </a:lnTo>
                    <a:lnTo>
                      <a:pt x="0" y="13"/>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04" name="Rectangle 284"/>
              <p:cNvSpPr>
                <a:spLocks noChangeArrowheads="1"/>
              </p:cNvSpPr>
              <p:nvPr/>
            </p:nvSpPr>
            <p:spPr bwMode="auto">
              <a:xfrm>
                <a:off x="1726" y="2613"/>
                <a:ext cx="10"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05" name="Rectangle 285"/>
              <p:cNvSpPr>
                <a:spLocks noChangeArrowheads="1"/>
              </p:cNvSpPr>
              <p:nvPr/>
            </p:nvSpPr>
            <p:spPr bwMode="auto">
              <a:xfrm>
                <a:off x="1736" y="2613"/>
                <a:ext cx="10"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06" name="Freeform 286"/>
              <p:cNvSpPr>
                <a:spLocks/>
              </p:cNvSpPr>
              <p:nvPr/>
            </p:nvSpPr>
            <p:spPr bwMode="auto">
              <a:xfrm>
                <a:off x="1778" y="2549"/>
                <a:ext cx="20" cy="25"/>
              </a:xfrm>
              <a:custGeom>
                <a:avLst/>
                <a:gdLst/>
                <a:ahLst/>
                <a:cxnLst>
                  <a:cxn ang="0">
                    <a:pos x="0" y="13"/>
                  </a:cxn>
                  <a:cxn ang="0">
                    <a:pos x="10" y="0"/>
                  </a:cxn>
                  <a:cxn ang="0">
                    <a:pos x="20" y="13"/>
                  </a:cxn>
                  <a:cxn ang="0">
                    <a:pos x="10" y="25"/>
                  </a:cxn>
                  <a:cxn ang="0">
                    <a:pos x="0" y="13"/>
                  </a:cxn>
                </a:cxnLst>
                <a:rect l="0" t="0" r="r" b="b"/>
                <a:pathLst>
                  <a:path w="20" h="25">
                    <a:moveTo>
                      <a:pt x="0" y="13"/>
                    </a:moveTo>
                    <a:lnTo>
                      <a:pt x="10" y="0"/>
                    </a:lnTo>
                    <a:lnTo>
                      <a:pt x="20" y="13"/>
                    </a:lnTo>
                    <a:lnTo>
                      <a:pt x="10" y="25"/>
                    </a:lnTo>
                    <a:lnTo>
                      <a:pt x="0" y="13"/>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07" name="Rectangle 287"/>
              <p:cNvSpPr>
                <a:spLocks noChangeArrowheads="1"/>
              </p:cNvSpPr>
              <p:nvPr/>
            </p:nvSpPr>
            <p:spPr bwMode="auto">
              <a:xfrm>
                <a:off x="1798" y="2549"/>
                <a:ext cx="21"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08" name="Freeform 288"/>
              <p:cNvSpPr>
                <a:spLocks/>
              </p:cNvSpPr>
              <p:nvPr/>
            </p:nvSpPr>
            <p:spPr bwMode="auto">
              <a:xfrm>
                <a:off x="1809" y="2523"/>
                <a:ext cx="31" cy="39"/>
              </a:xfrm>
              <a:custGeom>
                <a:avLst/>
                <a:gdLst/>
                <a:ahLst/>
                <a:cxnLst>
                  <a:cxn ang="0">
                    <a:pos x="0" y="26"/>
                  </a:cxn>
                  <a:cxn ang="0">
                    <a:pos x="21" y="0"/>
                  </a:cxn>
                  <a:cxn ang="0">
                    <a:pos x="31" y="13"/>
                  </a:cxn>
                  <a:cxn ang="0">
                    <a:pos x="10" y="39"/>
                  </a:cxn>
                  <a:cxn ang="0">
                    <a:pos x="0" y="26"/>
                  </a:cxn>
                </a:cxnLst>
                <a:rect l="0" t="0" r="r" b="b"/>
                <a:pathLst>
                  <a:path w="31" h="39">
                    <a:moveTo>
                      <a:pt x="0" y="26"/>
                    </a:moveTo>
                    <a:lnTo>
                      <a:pt x="21" y="0"/>
                    </a:lnTo>
                    <a:lnTo>
                      <a:pt x="31" y="13"/>
                    </a:lnTo>
                    <a:lnTo>
                      <a:pt x="10" y="39"/>
                    </a:lnTo>
                    <a:lnTo>
                      <a:pt x="0" y="26"/>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09" name="Freeform 289"/>
              <p:cNvSpPr>
                <a:spLocks/>
              </p:cNvSpPr>
              <p:nvPr/>
            </p:nvSpPr>
            <p:spPr bwMode="auto">
              <a:xfrm>
                <a:off x="1830" y="2510"/>
                <a:ext cx="20" cy="26"/>
              </a:xfrm>
              <a:custGeom>
                <a:avLst/>
                <a:gdLst/>
                <a:ahLst/>
                <a:cxnLst>
                  <a:cxn ang="0">
                    <a:pos x="0" y="13"/>
                  </a:cxn>
                  <a:cxn ang="0">
                    <a:pos x="10" y="0"/>
                  </a:cxn>
                  <a:cxn ang="0">
                    <a:pos x="20" y="13"/>
                  </a:cxn>
                  <a:cxn ang="0">
                    <a:pos x="10" y="26"/>
                  </a:cxn>
                  <a:cxn ang="0">
                    <a:pos x="0" y="13"/>
                  </a:cxn>
                </a:cxnLst>
                <a:rect l="0" t="0" r="r" b="b"/>
                <a:pathLst>
                  <a:path w="20" h="26">
                    <a:moveTo>
                      <a:pt x="0" y="13"/>
                    </a:moveTo>
                    <a:lnTo>
                      <a:pt x="10" y="0"/>
                    </a:lnTo>
                    <a:lnTo>
                      <a:pt x="20" y="13"/>
                    </a:lnTo>
                    <a:lnTo>
                      <a:pt x="10" y="26"/>
                    </a:lnTo>
                    <a:lnTo>
                      <a:pt x="0" y="13"/>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10" name="Rectangle 290"/>
              <p:cNvSpPr>
                <a:spLocks noChangeArrowheads="1"/>
              </p:cNvSpPr>
              <p:nvPr/>
            </p:nvSpPr>
            <p:spPr bwMode="auto">
              <a:xfrm>
                <a:off x="1850" y="2510"/>
                <a:ext cx="11"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11" name="Freeform 291"/>
              <p:cNvSpPr>
                <a:spLocks/>
              </p:cNvSpPr>
              <p:nvPr/>
            </p:nvSpPr>
            <p:spPr bwMode="auto">
              <a:xfrm>
                <a:off x="1892" y="2472"/>
                <a:ext cx="21" cy="25"/>
              </a:xfrm>
              <a:custGeom>
                <a:avLst/>
                <a:gdLst/>
                <a:ahLst/>
                <a:cxnLst>
                  <a:cxn ang="0">
                    <a:pos x="10" y="0"/>
                  </a:cxn>
                  <a:cxn ang="0">
                    <a:pos x="21" y="13"/>
                  </a:cxn>
                  <a:cxn ang="0">
                    <a:pos x="10" y="25"/>
                  </a:cxn>
                  <a:cxn ang="0">
                    <a:pos x="0" y="13"/>
                  </a:cxn>
                  <a:cxn ang="0">
                    <a:pos x="10" y="0"/>
                  </a:cxn>
                </a:cxnLst>
                <a:rect l="0" t="0" r="r" b="b"/>
                <a:pathLst>
                  <a:path w="21" h="25">
                    <a:moveTo>
                      <a:pt x="10" y="0"/>
                    </a:moveTo>
                    <a:lnTo>
                      <a:pt x="21" y="13"/>
                    </a:lnTo>
                    <a:lnTo>
                      <a:pt x="10" y="25"/>
                    </a:lnTo>
                    <a:lnTo>
                      <a:pt x="0" y="13"/>
                    </a:lnTo>
                    <a:lnTo>
                      <a:pt x="10" y="0"/>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12" name="Rectangle 292"/>
              <p:cNvSpPr>
                <a:spLocks noChangeArrowheads="1"/>
              </p:cNvSpPr>
              <p:nvPr/>
            </p:nvSpPr>
            <p:spPr bwMode="auto">
              <a:xfrm>
                <a:off x="1902" y="2485"/>
                <a:ext cx="11" cy="12"/>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13" name="Freeform 293"/>
              <p:cNvSpPr>
                <a:spLocks/>
              </p:cNvSpPr>
              <p:nvPr/>
            </p:nvSpPr>
            <p:spPr bwMode="auto">
              <a:xfrm>
                <a:off x="1944" y="2459"/>
                <a:ext cx="31" cy="51"/>
              </a:xfrm>
              <a:custGeom>
                <a:avLst/>
                <a:gdLst/>
                <a:ahLst/>
                <a:cxnLst>
                  <a:cxn ang="0">
                    <a:pos x="0" y="38"/>
                  </a:cxn>
                  <a:cxn ang="0">
                    <a:pos x="21" y="0"/>
                  </a:cxn>
                  <a:cxn ang="0">
                    <a:pos x="31" y="13"/>
                  </a:cxn>
                  <a:cxn ang="0">
                    <a:pos x="10" y="51"/>
                  </a:cxn>
                  <a:cxn ang="0">
                    <a:pos x="0" y="38"/>
                  </a:cxn>
                </a:cxnLst>
                <a:rect l="0" t="0" r="r" b="b"/>
                <a:pathLst>
                  <a:path w="31" h="51">
                    <a:moveTo>
                      <a:pt x="0" y="38"/>
                    </a:moveTo>
                    <a:lnTo>
                      <a:pt x="21" y="0"/>
                    </a:lnTo>
                    <a:lnTo>
                      <a:pt x="31" y="13"/>
                    </a:lnTo>
                    <a:lnTo>
                      <a:pt x="10" y="51"/>
                    </a:lnTo>
                    <a:lnTo>
                      <a:pt x="0" y="38"/>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14" name="Freeform 294"/>
              <p:cNvSpPr>
                <a:spLocks/>
              </p:cNvSpPr>
              <p:nvPr/>
            </p:nvSpPr>
            <p:spPr bwMode="auto">
              <a:xfrm>
                <a:off x="1975" y="2459"/>
                <a:ext cx="21" cy="26"/>
              </a:xfrm>
              <a:custGeom>
                <a:avLst/>
                <a:gdLst/>
                <a:ahLst/>
                <a:cxnLst>
                  <a:cxn ang="0">
                    <a:pos x="0" y="0"/>
                  </a:cxn>
                  <a:cxn ang="0">
                    <a:pos x="21" y="13"/>
                  </a:cxn>
                  <a:cxn ang="0">
                    <a:pos x="21" y="26"/>
                  </a:cxn>
                  <a:cxn ang="0">
                    <a:pos x="0" y="13"/>
                  </a:cxn>
                  <a:cxn ang="0">
                    <a:pos x="0" y="0"/>
                  </a:cxn>
                </a:cxnLst>
                <a:rect l="0" t="0" r="r" b="b"/>
                <a:pathLst>
                  <a:path w="21" h="26">
                    <a:moveTo>
                      <a:pt x="0" y="0"/>
                    </a:moveTo>
                    <a:lnTo>
                      <a:pt x="21" y="13"/>
                    </a:lnTo>
                    <a:lnTo>
                      <a:pt x="21" y="26"/>
                    </a:lnTo>
                    <a:lnTo>
                      <a:pt x="0" y="13"/>
                    </a:lnTo>
                    <a:lnTo>
                      <a:pt x="0" y="0"/>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15" name="Freeform 295"/>
              <p:cNvSpPr>
                <a:spLocks/>
              </p:cNvSpPr>
              <p:nvPr/>
            </p:nvSpPr>
            <p:spPr bwMode="auto">
              <a:xfrm>
                <a:off x="1986" y="2459"/>
                <a:ext cx="20" cy="26"/>
              </a:xfrm>
              <a:custGeom>
                <a:avLst/>
                <a:gdLst/>
                <a:ahLst/>
                <a:cxnLst>
                  <a:cxn ang="0">
                    <a:pos x="0" y="13"/>
                  </a:cxn>
                  <a:cxn ang="0">
                    <a:pos x="10" y="0"/>
                  </a:cxn>
                  <a:cxn ang="0">
                    <a:pos x="20" y="13"/>
                  </a:cxn>
                  <a:cxn ang="0">
                    <a:pos x="10" y="26"/>
                  </a:cxn>
                  <a:cxn ang="0">
                    <a:pos x="0" y="13"/>
                  </a:cxn>
                </a:cxnLst>
                <a:rect l="0" t="0" r="r" b="b"/>
                <a:pathLst>
                  <a:path w="20" h="26">
                    <a:moveTo>
                      <a:pt x="0" y="13"/>
                    </a:moveTo>
                    <a:lnTo>
                      <a:pt x="10" y="0"/>
                    </a:lnTo>
                    <a:lnTo>
                      <a:pt x="20" y="13"/>
                    </a:lnTo>
                    <a:lnTo>
                      <a:pt x="10" y="26"/>
                    </a:lnTo>
                    <a:lnTo>
                      <a:pt x="0" y="13"/>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16" name="Rectangle 296"/>
              <p:cNvSpPr>
                <a:spLocks noChangeArrowheads="1"/>
              </p:cNvSpPr>
              <p:nvPr/>
            </p:nvSpPr>
            <p:spPr bwMode="auto">
              <a:xfrm>
                <a:off x="2006" y="2459"/>
                <a:ext cx="11"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17" name="Freeform 297"/>
              <p:cNvSpPr>
                <a:spLocks/>
              </p:cNvSpPr>
              <p:nvPr/>
            </p:nvSpPr>
            <p:spPr bwMode="auto">
              <a:xfrm>
                <a:off x="2048" y="2433"/>
                <a:ext cx="21" cy="26"/>
              </a:xfrm>
              <a:custGeom>
                <a:avLst/>
                <a:gdLst/>
                <a:ahLst/>
                <a:cxnLst>
                  <a:cxn ang="0">
                    <a:pos x="0" y="13"/>
                  </a:cxn>
                  <a:cxn ang="0">
                    <a:pos x="10" y="0"/>
                  </a:cxn>
                  <a:cxn ang="0">
                    <a:pos x="21" y="13"/>
                  </a:cxn>
                  <a:cxn ang="0">
                    <a:pos x="10" y="26"/>
                  </a:cxn>
                  <a:cxn ang="0">
                    <a:pos x="0" y="13"/>
                  </a:cxn>
                </a:cxnLst>
                <a:rect l="0" t="0" r="r" b="b"/>
                <a:pathLst>
                  <a:path w="21" h="26">
                    <a:moveTo>
                      <a:pt x="0" y="13"/>
                    </a:moveTo>
                    <a:lnTo>
                      <a:pt x="10" y="0"/>
                    </a:lnTo>
                    <a:lnTo>
                      <a:pt x="21" y="13"/>
                    </a:lnTo>
                    <a:lnTo>
                      <a:pt x="10" y="26"/>
                    </a:lnTo>
                    <a:lnTo>
                      <a:pt x="0" y="13"/>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18" name="Rectangle 298"/>
              <p:cNvSpPr>
                <a:spLocks noChangeArrowheads="1"/>
              </p:cNvSpPr>
              <p:nvPr/>
            </p:nvSpPr>
            <p:spPr bwMode="auto">
              <a:xfrm>
                <a:off x="2058" y="2433"/>
                <a:ext cx="11"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19" name="Freeform 299"/>
              <p:cNvSpPr>
                <a:spLocks/>
              </p:cNvSpPr>
              <p:nvPr/>
            </p:nvSpPr>
            <p:spPr bwMode="auto">
              <a:xfrm>
                <a:off x="2100" y="2395"/>
                <a:ext cx="21" cy="25"/>
              </a:xfrm>
              <a:custGeom>
                <a:avLst/>
                <a:gdLst/>
                <a:ahLst/>
                <a:cxnLst>
                  <a:cxn ang="0">
                    <a:pos x="0" y="0"/>
                  </a:cxn>
                  <a:cxn ang="0">
                    <a:pos x="21" y="13"/>
                  </a:cxn>
                  <a:cxn ang="0">
                    <a:pos x="21" y="25"/>
                  </a:cxn>
                  <a:cxn ang="0">
                    <a:pos x="0" y="13"/>
                  </a:cxn>
                  <a:cxn ang="0">
                    <a:pos x="0" y="0"/>
                  </a:cxn>
                </a:cxnLst>
                <a:rect l="0" t="0" r="r" b="b"/>
                <a:pathLst>
                  <a:path w="21" h="25">
                    <a:moveTo>
                      <a:pt x="0" y="0"/>
                    </a:moveTo>
                    <a:lnTo>
                      <a:pt x="21" y="13"/>
                    </a:lnTo>
                    <a:lnTo>
                      <a:pt x="21" y="25"/>
                    </a:lnTo>
                    <a:lnTo>
                      <a:pt x="0" y="13"/>
                    </a:lnTo>
                    <a:lnTo>
                      <a:pt x="0" y="0"/>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20" name="Freeform 300"/>
              <p:cNvSpPr>
                <a:spLocks/>
              </p:cNvSpPr>
              <p:nvPr/>
            </p:nvSpPr>
            <p:spPr bwMode="auto">
              <a:xfrm>
                <a:off x="2110" y="2395"/>
                <a:ext cx="21" cy="25"/>
              </a:xfrm>
              <a:custGeom>
                <a:avLst/>
                <a:gdLst/>
                <a:ahLst/>
                <a:cxnLst>
                  <a:cxn ang="0">
                    <a:pos x="0" y="25"/>
                  </a:cxn>
                  <a:cxn ang="0">
                    <a:pos x="11" y="0"/>
                  </a:cxn>
                  <a:cxn ang="0">
                    <a:pos x="21" y="0"/>
                  </a:cxn>
                  <a:cxn ang="0">
                    <a:pos x="11" y="25"/>
                  </a:cxn>
                  <a:cxn ang="0">
                    <a:pos x="0" y="25"/>
                  </a:cxn>
                </a:cxnLst>
                <a:rect l="0" t="0" r="r" b="b"/>
                <a:pathLst>
                  <a:path w="21" h="25">
                    <a:moveTo>
                      <a:pt x="0" y="25"/>
                    </a:moveTo>
                    <a:lnTo>
                      <a:pt x="11" y="0"/>
                    </a:lnTo>
                    <a:lnTo>
                      <a:pt x="21" y="0"/>
                    </a:lnTo>
                    <a:lnTo>
                      <a:pt x="11" y="25"/>
                    </a:lnTo>
                    <a:lnTo>
                      <a:pt x="0" y="25"/>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21" name="Freeform 301"/>
              <p:cNvSpPr>
                <a:spLocks/>
              </p:cNvSpPr>
              <p:nvPr/>
            </p:nvSpPr>
            <p:spPr bwMode="auto">
              <a:xfrm>
                <a:off x="2131" y="2369"/>
                <a:ext cx="21" cy="26"/>
              </a:xfrm>
              <a:custGeom>
                <a:avLst/>
                <a:gdLst/>
                <a:ahLst/>
                <a:cxnLst>
                  <a:cxn ang="0">
                    <a:pos x="0" y="13"/>
                  </a:cxn>
                  <a:cxn ang="0">
                    <a:pos x="21" y="0"/>
                  </a:cxn>
                  <a:cxn ang="0">
                    <a:pos x="21" y="13"/>
                  </a:cxn>
                  <a:cxn ang="0">
                    <a:pos x="0" y="26"/>
                  </a:cxn>
                  <a:cxn ang="0">
                    <a:pos x="0" y="13"/>
                  </a:cxn>
                </a:cxnLst>
                <a:rect l="0" t="0" r="r" b="b"/>
                <a:pathLst>
                  <a:path w="21" h="26">
                    <a:moveTo>
                      <a:pt x="0" y="13"/>
                    </a:moveTo>
                    <a:lnTo>
                      <a:pt x="21" y="0"/>
                    </a:lnTo>
                    <a:lnTo>
                      <a:pt x="21" y="13"/>
                    </a:lnTo>
                    <a:lnTo>
                      <a:pt x="0" y="26"/>
                    </a:lnTo>
                    <a:lnTo>
                      <a:pt x="0" y="13"/>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22" name="Freeform 302"/>
              <p:cNvSpPr>
                <a:spLocks/>
              </p:cNvSpPr>
              <p:nvPr/>
            </p:nvSpPr>
            <p:spPr bwMode="auto">
              <a:xfrm>
                <a:off x="2142" y="2356"/>
                <a:ext cx="20" cy="26"/>
              </a:xfrm>
              <a:custGeom>
                <a:avLst/>
                <a:gdLst/>
                <a:ahLst/>
                <a:cxnLst>
                  <a:cxn ang="0">
                    <a:pos x="0" y="13"/>
                  </a:cxn>
                  <a:cxn ang="0">
                    <a:pos x="10" y="0"/>
                  </a:cxn>
                  <a:cxn ang="0">
                    <a:pos x="20" y="13"/>
                  </a:cxn>
                  <a:cxn ang="0">
                    <a:pos x="10" y="26"/>
                  </a:cxn>
                  <a:cxn ang="0">
                    <a:pos x="0" y="13"/>
                  </a:cxn>
                </a:cxnLst>
                <a:rect l="0" t="0" r="r" b="b"/>
                <a:pathLst>
                  <a:path w="20" h="26">
                    <a:moveTo>
                      <a:pt x="0" y="13"/>
                    </a:moveTo>
                    <a:lnTo>
                      <a:pt x="10" y="0"/>
                    </a:lnTo>
                    <a:lnTo>
                      <a:pt x="20" y="13"/>
                    </a:lnTo>
                    <a:lnTo>
                      <a:pt x="10" y="26"/>
                    </a:lnTo>
                    <a:lnTo>
                      <a:pt x="0" y="13"/>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23" name="Rectangle 303"/>
              <p:cNvSpPr>
                <a:spLocks noChangeArrowheads="1"/>
              </p:cNvSpPr>
              <p:nvPr/>
            </p:nvSpPr>
            <p:spPr bwMode="auto">
              <a:xfrm>
                <a:off x="2204" y="2356"/>
                <a:ext cx="21"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24" name="Rectangle 304"/>
              <p:cNvSpPr>
                <a:spLocks noChangeArrowheads="1"/>
              </p:cNvSpPr>
              <p:nvPr/>
            </p:nvSpPr>
            <p:spPr bwMode="auto">
              <a:xfrm>
                <a:off x="2266" y="2356"/>
                <a:ext cx="11"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25" name="Freeform 305"/>
              <p:cNvSpPr>
                <a:spLocks/>
              </p:cNvSpPr>
              <p:nvPr/>
            </p:nvSpPr>
            <p:spPr bwMode="auto">
              <a:xfrm>
                <a:off x="2266" y="2331"/>
                <a:ext cx="21" cy="38"/>
              </a:xfrm>
              <a:custGeom>
                <a:avLst/>
                <a:gdLst/>
                <a:ahLst/>
                <a:cxnLst>
                  <a:cxn ang="0">
                    <a:pos x="0" y="38"/>
                  </a:cxn>
                  <a:cxn ang="0">
                    <a:pos x="11" y="0"/>
                  </a:cxn>
                  <a:cxn ang="0">
                    <a:pos x="21" y="0"/>
                  </a:cxn>
                  <a:cxn ang="0">
                    <a:pos x="11" y="38"/>
                  </a:cxn>
                  <a:cxn ang="0">
                    <a:pos x="0" y="38"/>
                  </a:cxn>
                </a:cxnLst>
                <a:rect l="0" t="0" r="r" b="b"/>
                <a:pathLst>
                  <a:path w="21" h="38">
                    <a:moveTo>
                      <a:pt x="0" y="38"/>
                    </a:moveTo>
                    <a:lnTo>
                      <a:pt x="11" y="0"/>
                    </a:lnTo>
                    <a:lnTo>
                      <a:pt x="21" y="0"/>
                    </a:lnTo>
                    <a:lnTo>
                      <a:pt x="11" y="38"/>
                    </a:lnTo>
                    <a:lnTo>
                      <a:pt x="0" y="38"/>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26" name="Freeform 306"/>
              <p:cNvSpPr>
                <a:spLocks/>
              </p:cNvSpPr>
              <p:nvPr/>
            </p:nvSpPr>
            <p:spPr bwMode="auto">
              <a:xfrm>
                <a:off x="2287" y="2318"/>
                <a:ext cx="21" cy="25"/>
              </a:xfrm>
              <a:custGeom>
                <a:avLst/>
                <a:gdLst/>
                <a:ahLst/>
                <a:cxnLst>
                  <a:cxn ang="0">
                    <a:pos x="0" y="0"/>
                  </a:cxn>
                  <a:cxn ang="0">
                    <a:pos x="21" y="13"/>
                  </a:cxn>
                  <a:cxn ang="0">
                    <a:pos x="21" y="25"/>
                  </a:cxn>
                  <a:cxn ang="0">
                    <a:pos x="0" y="13"/>
                  </a:cxn>
                  <a:cxn ang="0">
                    <a:pos x="0" y="0"/>
                  </a:cxn>
                </a:cxnLst>
                <a:rect l="0" t="0" r="r" b="b"/>
                <a:pathLst>
                  <a:path w="21" h="25">
                    <a:moveTo>
                      <a:pt x="0" y="0"/>
                    </a:moveTo>
                    <a:lnTo>
                      <a:pt x="21" y="13"/>
                    </a:lnTo>
                    <a:lnTo>
                      <a:pt x="21" y="25"/>
                    </a:lnTo>
                    <a:lnTo>
                      <a:pt x="0" y="13"/>
                    </a:lnTo>
                    <a:lnTo>
                      <a:pt x="0" y="0"/>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27" name="Freeform 307"/>
              <p:cNvSpPr>
                <a:spLocks/>
              </p:cNvSpPr>
              <p:nvPr/>
            </p:nvSpPr>
            <p:spPr bwMode="auto">
              <a:xfrm>
                <a:off x="2298" y="2318"/>
                <a:ext cx="20" cy="25"/>
              </a:xfrm>
              <a:custGeom>
                <a:avLst/>
                <a:gdLst/>
                <a:ahLst/>
                <a:cxnLst>
                  <a:cxn ang="0">
                    <a:pos x="0" y="13"/>
                  </a:cxn>
                  <a:cxn ang="0">
                    <a:pos x="10" y="0"/>
                  </a:cxn>
                  <a:cxn ang="0">
                    <a:pos x="20" y="13"/>
                  </a:cxn>
                  <a:cxn ang="0">
                    <a:pos x="10" y="25"/>
                  </a:cxn>
                  <a:cxn ang="0">
                    <a:pos x="0" y="13"/>
                  </a:cxn>
                </a:cxnLst>
                <a:rect l="0" t="0" r="r" b="b"/>
                <a:pathLst>
                  <a:path w="20" h="25">
                    <a:moveTo>
                      <a:pt x="0" y="13"/>
                    </a:moveTo>
                    <a:lnTo>
                      <a:pt x="10" y="0"/>
                    </a:lnTo>
                    <a:lnTo>
                      <a:pt x="20" y="13"/>
                    </a:lnTo>
                    <a:lnTo>
                      <a:pt x="10" y="25"/>
                    </a:lnTo>
                    <a:lnTo>
                      <a:pt x="0" y="13"/>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28" name="Rectangle 308"/>
              <p:cNvSpPr>
                <a:spLocks noChangeArrowheads="1"/>
              </p:cNvSpPr>
              <p:nvPr/>
            </p:nvSpPr>
            <p:spPr bwMode="auto">
              <a:xfrm>
                <a:off x="2360" y="2292"/>
                <a:ext cx="21"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29" name="Rectangle 309"/>
              <p:cNvSpPr>
                <a:spLocks noChangeArrowheads="1"/>
              </p:cNvSpPr>
              <p:nvPr/>
            </p:nvSpPr>
            <p:spPr bwMode="auto">
              <a:xfrm>
                <a:off x="2422" y="2279"/>
                <a:ext cx="11"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30" name="Freeform 310"/>
              <p:cNvSpPr>
                <a:spLocks/>
              </p:cNvSpPr>
              <p:nvPr/>
            </p:nvSpPr>
            <p:spPr bwMode="auto">
              <a:xfrm>
                <a:off x="2422" y="2254"/>
                <a:ext cx="32" cy="38"/>
              </a:xfrm>
              <a:custGeom>
                <a:avLst/>
                <a:gdLst/>
                <a:ahLst/>
                <a:cxnLst>
                  <a:cxn ang="0">
                    <a:pos x="0" y="25"/>
                  </a:cxn>
                  <a:cxn ang="0">
                    <a:pos x="21" y="0"/>
                  </a:cxn>
                  <a:cxn ang="0">
                    <a:pos x="32" y="12"/>
                  </a:cxn>
                  <a:cxn ang="0">
                    <a:pos x="11" y="38"/>
                  </a:cxn>
                  <a:cxn ang="0">
                    <a:pos x="0" y="25"/>
                  </a:cxn>
                </a:cxnLst>
                <a:rect l="0" t="0" r="r" b="b"/>
                <a:pathLst>
                  <a:path w="32" h="38">
                    <a:moveTo>
                      <a:pt x="0" y="25"/>
                    </a:moveTo>
                    <a:lnTo>
                      <a:pt x="21" y="0"/>
                    </a:lnTo>
                    <a:lnTo>
                      <a:pt x="32" y="12"/>
                    </a:lnTo>
                    <a:lnTo>
                      <a:pt x="11" y="38"/>
                    </a:lnTo>
                    <a:lnTo>
                      <a:pt x="0" y="25"/>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31" name="Freeform 311"/>
              <p:cNvSpPr>
                <a:spLocks/>
              </p:cNvSpPr>
              <p:nvPr/>
            </p:nvSpPr>
            <p:spPr bwMode="auto">
              <a:xfrm>
                <a:off x="2443" y="2241"/>
                <a:ext cx="21" cy="25"/>
              </a:xfrm>
              <a:custGeom>
                <a:avLst/>
                <a:gdLst/>
                <a:ahLst/>
                <a:cxnLst>
                  <a:cxn ang="0">
                    <a:pos x="0" y="13"/>
                  </a:cxn>
                  <a:cxn ang="0">
                    <a:pos x="11" y="0"/>
                  </a:cxn>
                  <a:cxn ang="0">
                    <a:pos x="21" y="13"/>
                  </a:cxn>
                  <a:cxn ang="0">
                    <a:pos x="11" y="25"/>
                  </a:cxn>
                  <a:cxn ang="0">
                    <a:pos x="0" y="13"/>
                  </a:cxn>
                </a:cxnLst>
                <a:rect l="0" t="0" r="r" b="b"/>
                <a:pathLst>
                  <a:path w="21" h="25">
                    <a:moveTo>
                      <a:pt x="0" y="13"/>
                    </a:moveTo>
                    <a:lnTo>
                      <a:pt x="11" y="0"/>
                    </a:lnTo>
                    <a:lnTo>
                      <a:pt x="21" y="13"/>
                    </a:lnTo>
                    <a:lnTo>
                      <a:pt x="11" y="25"/>
                    </a:lnTo>
                    <a:lnTo>
                      <a:pt x="0" y="13"/>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32" name="Freeform 312"/>
              <p:cNvSpPr>
                <a:spLocks/>
              </p:cNvSpPr>
              <p:nvPr/>
            </p:nvSpPr>
            <p:spPr bwMode="auto">
              <a:xfrm>
                <a:off x="2454" y="2202"/>
                <a:ext cx="31" cy="52"/>
              </a:xfrm>
              <a:custGeom>
                <a:avLst/>
                <a:gdLst/>
                <a:ahLst/>
                <a:cxnLst>
                  <a:cxn ang="0">
                    <a:pos x="0" y="39"/>
                  </a:cxn>
                  <a:cxn ang="0">
                    <a:pos x="20" y="0"/>
                  </a:cxn>
                  <a:cxn ang="0">
                    <a:pos x="31" y="13"/>
                  </a:cxn>
                  <a:cxn ang="0">
                    <a:pos x="10" y="52"/>
                  </a:cxn>
                  <a:cxn ang="0">
                    <a:pos x="0" y="39"/>
                  </a:cxn>
                </a:cxnLst>
                <a:rect l="0" t="0" r="r" b="b"/>
                <a:pathLst>
                  <a:path w="31" h="52">
                    <a:moveTo>
                      <a:pt x="0" y="39"/>
                    </a:moveTo>
                    <a:lnTo>
                      <a:pt x="20" y="0"/>
                    </a:lnTo>
                    <a:lnTo>
                      <a:pt x="31" y="13"/>
                    </a:lnTo>
                    <a:lnTo>
                      <a:pt x="10" y="52"/>
                    </a:lnTo>
                    <a:lnTo>
                      <a:pt x="0" y="39"/>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33" name="Rectangle 313"/>
              <p:cNvSpPr>
                <a:spLocks noChangeArrowheads="1"/>
              </p:cNvSpPr>
              <p:nvPr/>
            </p:nvSpPr>
            <p:spPr bwMode="auto">
              <a:xfrm>
                <a:off x="2526" y="2189"/>
                <a:ext cx="11"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34" name="Freeform 314"/>
              <p:cNvSpPr>
                <a:spLocks/>
              </p:cNvSpPr>
              <p:nvPr/>
            </p:nvSpPr>
            <p:spPr bwMode="auto">
              <a:xfrm>
                <a:off x="2526" y="2177"/>
                <a:ext cx="21" cy="25"/>
              </a:xfrm>
              <a:custGeom>
                <a:avLst/>
                <a:gdLst/>
                <a:ahLst/>
                <a:cxnLst>
                  <a:cxn ang="0">
                    <a:pos x="0" y="12"/>
                  </a:cxn>
                  <a:cxn ang="0">
                    <a:pos x="11" y="0"/>
                  </a:cxn>
                  <a:cxn ang="0">
                    <a:pos x="21" y="12"/>
                  </a:cxn>
                  <a:cxn ang="0">
                    <a:pos x="11" y="25"/>
                  </a:cxn>
                  <a:cxn ang="0">
                    <a:pos x="0" y="12"/>
                  </a:cxn>
                </a:cxnLst>
                <a:rect l="0" t="0" r="r" b="b"/>
                <a:pathLst>
                  <a:path w="21" h="25">
                    <a:moveTo>
                      <a:pt x="0" y="12"/>
                    </a:moveTo>
                    <a:lnTo>
                      <a:pt x="11" y="0"/>
                    </a:lnTo>
                    <a:lnTo>
                      <a:pt x="21" y="12"/>
                    </a:lnTo>
                    <a:lnTo>
                      <a:pt x="11" y="25"/>
                    </a:lnTo>
                    <a:lnTo>
                      <a:pt x="0" y="12"/>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35" name="Freeform 315"/>
              <p:cNvSpPr>
                <a:spLocks/>
              </p:cNvSpPr>
              <p:nvPr/>
            </p:nvSpPr>
            <p:spPr bwMode="auto">
              <a:xfrm>
                <a:off x="2589" y="2177"/>
                <a:ext cx="21" cy="25"/>
              </a:xfrm>
              <a:custGeom>
                <a:avLst/>
                <a:gdLst/>
                <a:ahLst/>
                <a:cxnLst>
                  <a:cxn ang="0">
                    <a:pos x="0" y="12"/>
                  </a:cxn>
                  <a:cxn ang="0">
                    <a:pos x="21" y="0"/>
                  </a:cxn>
                  <a:cxn ang="0">
                    <a:pos x="21" y="12"/>
                  </a:cxn>
                  <a:cxn ang="0">
                    <a:pos x="0" y="25"/>
                  </a:cxn>
                  <a:cxn ang="0">
                    <a:pos x="0" y="12"/>
                  </a:cxn>
                </a:cxnLst>
                <a:rect l="0" t="0" r="r" b="b"/>
                <a:pathLst>
                  <a:path w="21" h="25">
                    <a:moveTo>
                      <a:pt x="0" y="12"/>
                    </a:moveTo>
                    <a:lnTo>
                      <a:pt x="21" y="0"/>
                    </a:lnTo>
                    <a:lnTo>
                      <a:pt x="21" y="12"/>
                    </a:lnTo>
                    <a:lnTo>
                      <a:pt x="0" y="25"/>
                    </a:lnTo>
                    <a:lnTo>
                      <a:pt x="0" y="12"/>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36" name="Rectangle 316"/>
              <p:cNvSpPr>
                <a:spLocks noChangeArrowheads="1"/>
              </p:cNvSpPr>
              <p:nvPr/>
            </p:nvSpPr>
            <p:spPr bwMode="auto">
              <a:xfrm>
                <a:off x="2610" y="2177"/>
                <a:ext cx="10" cy="12"/>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37" name="Freeform 317"/>
              <p:cNvSpPr>
                <a:spLocks/>
              </p:cNvSpPr>
              <p:nvPr/>
            </p:nvSpPr>
            <p:spPr bwMode="auto">
              <a:xfrm>
                <a:off x="2620" y="2164"/>
                <a:ext cx="21" cy="25"/>
              </a:xfrm>
              <a:custGeom>
                <a:avLst/>
                <a:gdLst/>
                <a:ahLst/>
                <a:cxnLst>
                  <a:cxn ang="0">
                    <a:pos x="0" y="13"/>
                  </a:cxn>
                  <a:cxn ang="0">
                    <a:pos x="21" y="0"/>
                  </a:cxn>
                  <a:cxn ang="0">
                    <a:pos x="21" y="13"/>
                  </a:cxn>
                  <a:cxn ang="0">
                    <a:pos x="0" y="25"/>
                  </a:cxn>
                  <a:cxn ang="0">
                    <a:pos x="0" y="13"/>
                  </a:cxn>
                </a:cxnLst>
                <a:rect l="0" t="0" r="r" b="b"/>
                <a:pathLst>
                  <a:path w="21" h="25">
                    <a:moveTo>
                      <a:pt x="0" y="13"/>
                    </a:moveTo>
                    <a:lnTo>
                      <a:pt x="21" y="0"/>
                    </a:lnTo>
                    <a:lnTo>
                      <a:pt x="21" y="13"/>
                    </a:lnTo>
                    <a:lnTo>
                      <a:pt x="0" y="25"/>
                    </a:lnTo>
                    <a:lnTo>
                      <a:pt x="0" y="13"/>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38" name="Rectangle 318"/>
              <p:cNvSpPr>
                <a:spLocks noChangeArrowheads="1"/>
              </p:cNvSpPr>
              <p:nvPr/>
            </p:nvSpPr>
            <p:spPr bwMode="auto">
              <a:xfrm>
                <a:off x="2641" y="2164"/>
                <a:ext cx="21"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39" name="Rectangle 319"/>
              <p:cNvSpPr>
                <a:spLocks noChangeArrowheads="1"/>
              </p:cNvSpPr>
              <p:nvPr/>
            </p:nvSpPr>
            <p:spPr bwMode="auto">
              <a:xfrm>
                <a:off x="2703" y="2138"/>
                <a:ext cx="11"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40" name="Rectangle 320"/>
              <p:cNvSpPr>
                <a:spLocks noChangeArrowheads="1"/>
              </p:cNvSpPr>
              <p:nvPr/>
            </p:nvSpPr>
            <p:spPr bwMode="auto">
              <a:xfrm>
                <a:off x="2714" y="2138"/>
                <a:ext cx="10"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41" name="Freeform 321"/>
              <p:cNvSpPr>
                <a:spLocks/>
              </p:cNvSpPr>
              <p:nvPr/>
            </p:nvSpPr>
            <p:spPr bwMode="auto">
              <a:xfrm>
                <a:off x="2755" y="2138"/>
                <a:ext cx="21" cy="26"/>
              </a:xfrm>
              <a:custGeom>
                <a:avLst/>
                <a:gdLst/>
                <a:ahLst/>
                <a:cxnLst>
                  <a:cxn ang="0">
                    <a:pos x="0" y="13"/>
                  </a:cxn>
                  <a:cxn ang="0">
                    <a:pos x="11" y="0"/>
                  </a:cxn>
                  <a:cxn ang="0">
                    <a:pos x="21" y="13"/>
                  </a:cxn>
                  <a:cxn ang="0">
                    <a:pos x="11" y="26"/>
                  </a:cxn>
                  <a:cxn ang="0">
                    <a:pos x="0" y="13"/>
                  </a:cxn>
                </a:cxnLst>
                <a:rect l="0" t="0" r="r" b="b"/>
                <a:pathLst>
                  <a:path w="21" h="26">
                    <a:moveTo>
                      <a:pt x="0" y="13"/>
                    </a:moveTo>
                    <a:lnTo>
                      <a:pt x="11" y="0"/>
                    </a:lnTo>
                    <a:lnTo>
                      <a:pt x="21" y="13"/>
                    </a:lnTo>
                    <a:lnTo>
                      <a:pt x="11" y="26"/>
                    </a:lnTo>
                    <a:lnTo>
                      <a:pt x="0" y="13"/>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42" name="Rectangle 322"/>
              <p:cNvSpPr>
                <a:spLocks noChangeArrowheads="1"/>
              </p:cNvSpPr>
              <p:nvPr/>
            </p:nvSpPr>
            <p:spPr bwMode="auto">
              <a:xfrm>
                <a:off x="2776" y="2138"/>
                <a:ext cx="21"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43" name="Rectangle 323"/>
              <p:cNvSpPr>
                <a:spLocks noChangeArrowheads="1"/>
              </p:cNvSpPr>
              <p:nvPr/>
            </p:nvSpPr>
            <p:spPr bwMode="auto">
              <a:xfrm>
                <a:off x="2797" y="2138"/>
                <a:ext cx="21"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44" name="Freeform 324"/>
              <p:cNvSpPr>
                <a:spLocks/>
              </p:cNvSpPr>
              <p:nvPr/>
            </p:nvSpPr>
            <p:spPr bwMode="auto">
              <a:xfrm>
                <a:off x="2807" y="2112"/>
                <a:ext cx="31" cy="39"/>
              </a:xfrm>
              <a:custGeom>
                <a:avLst/>
                <a:gdLst/>
                <a:ahLst/>
                <a:cxnLst>
                  <a:cxn ang="0">
                    <a:pos x="0" y="26"/>
                  </a:cxn>
                  <a:cxn ang="0">
                    <a:pos x="21" y="0"/>
                  </a:cxn>
                  <a:cxn ang="0">
                    <a:pos x="31" y="13"/>
                  </a:cxn>
                  <a:cxn ang="0">
                    <a:pos x="11" y="39"/>
                  </a:cxn>
                  <a:cxn ang="0">
                    <a:pos x="0" y="26"/>
                  </a:cxn>
                </a:cxnLst>
                <a:rect l="0" t="0" r="r" b="b"/>
                <a:pathLst>
                  <a:path w="31" h="39">
                    <a:moveTo>
                      <a:pt x="0" y="26"/>
                    </a:moveTo>
                    <a:lnTo>
                      <a:pt x="21" y="0"/>
                    </a:lnTo>
                    <a:lnTo>
                      <a:pt x="31" y="13"/>
                    </a:lnTo>
                    <a:lnTo>
                      <a:pt x="11" y="39"/>
                    </a:lnTo>
                    <a:lnTo>
                      <a:pt x="0" y="26"/>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45" name="Rectangle 325"/>
              <p:cNvSpPr>
                <a:spLocks noChangeArrowheads="1"/>
              </p:cNvSpPr>
              <p:nvPr/>
            </p:nvSpPr>
            <p:spPr bwMode="auto">
              <a:xfrm>
                <a:off x="2870" y="2074"/>
                <a:ext cx="20"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46" name="Rectangle 326"/>
              <p:cNvSpPr>
                <a:spLocks noChangeArrowheads="1"/>
              </p:cNvSpPr>
              <p:nvPr/>
            </p:nvSpPr>
            <p:spPr bwMode="auto">
              <a:xfrm>
                <a:off x="2932" y="2061"/>
                <a:ext cx="10"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47" name="Rectangle 327"/>
              <p:cNvSpPr>
                <a:spLocks noChangeArrowheads="1"/>
              </p:cNvSpPr>
              <p:nvPr/>
            </p:nvSpPr>
            <p:spPr bwMode="auto">
              <a:xfrm>
                <a:off x="2942" y="2061"/>
                <a:ext cx="11"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48" name="Freeform 328"/>
              <p:cNvSpPr>
                <a:spLocks/>
              </p:cNvSpPr>
              <p:nvPr/>
            </p:nvSpPr>
            <p:spPr bwMode="auto">
              <a:xfrm>
                <a:off x="2953" y="2048"/>
                <a:ext cx="21" cy="26"/>
              </a:xfrm>
              <a:custGeom>
                <a:avLst/>
                <a:gdLst/>
                <a:ahLst/>
                <a:cxnLst>
                  <a:cxn ang="0">
                    <a:pos x="0" y="13"/>
                  </a:cxn>
                  <a:cxn ang="0">
                    <a:pos x="21" y="0"/>
                  </a:cxn>
                  <a:cxn ang="0">
                    <a:pos x="21" y="13"/>
                  </a:cxn>
                  <a:cxn ang="0">
                    <a:pos x="0" y="26"/>
                  </a:cxn>
                  <a:cxn ang="0">
                    <a:pos x="0" y="13"/>
                  </a:cxn>
                </a:cxnLst>
                <a:rect l="0" t="0" r="r" b="b"/>
                <a:pathLst>
                  <a:path w="21" h="26">
                    <a:moveTo>
                      <a:pt x="0" y="13"/>
                    </a:moveTo>
                    <a:lnTo>
                      <a:pt x="21" y="0"/>
                    </a:lnTo>
                    <a:lnTo>
                      <a:pt x="21" y="13"/>
                    </a:lnTo>
                    <a:lnTo>
                      <a:pt x="0" y="26"/>
                    </a:lnTo>
                    <a:lnTo>
                      <a:pt x="0" y="13"/>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49" name="Freeform 329"/>
              <p:cNvSpPr>
                <a:spLocks/>
              </p:cNvSpPr>
              <p:nvPr/>
            </p:nvSpPr>
            <p:spPr bwMode="auto">
              <a:xfrm>
                <a:off x="2974" y="2035"/>
                <a:ext cx="21" cy="26"/>
              </a:xfrm>
              <a:custGeom>
                <a:avLst/>
                <a:gdLst/>
                <a:ahLst/>
                <a:cxnLst>
                  <a:cxn ang="0">
                    <a:pos x="0" y="13"/>
                  </a:cxn>
                  <a:cxn ang="0">
                    <a:pos x="21" y="0"/>
                  </a:cxn>
                  <a:cxn ang="0">
                    <a:pos x="21" y="13"/>
                  </a:cxn>
                  <a:cxn ang="0">
                    <a:pos x="0" y="26"/>
                  </a:cxn>
                  <a:cxn ang="0">
                    <a:pos x="0" y="13"/>
                  </a:cxn>
                </a:cxnLst>
                <a:rect l="0" t="0" r="r" b="b"/>
                <a:pathLst>
                  <a:path w="21" h="26">
                    <a:moveTo>
                      <a:pt x="0" y="13"/>
                    </a:moveTo>
                    <a:lnTo>
                      <a:pt x="21" y="0"/>
                    </a:lnTo>
                    <a:lnTo>
                      <a:pt x="21" y="13"/>
                    </a:lnTo>
                    <a:lnTo>
                      <a:pt x="0" y="26"/>
                    </a:lnTo>
                    <a:lnTo>
                      <a:pt x="0" y="13"/>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50" name="Freeform 330"/>
              <p:cNvSpPr>
                <a:spLocks/>
              </p:cNvSpPr>
              <p:nvPr/>
            </p:nvSpPr>
            <p:spPr bwMode="auto">
              <a:xfrm>
                <a:off x="2995" y="2035"/>
                <a:ext cx="20" cy="26"/>
              </a:xfrm>
              <a:custGeom>
                <a:avLst/>
                <a:gdLst/>
                <a:ahLst/>
                <a:cxnLst>
                  <a:cxn ang="0">
                    <a:pos x="10" y="0"/>
                  </a:cxn>
                  <a:cxn ang="0">
                    <a:pos x="20" y="13"/>
                  </a:cxn>
                  <a:cxn ang="0">
                    <a:pos x="10" y="26"/>
                  </a:cxn>
                  <a:cxn ang="0">
                    <a:pos x="0" y="13"/>
                  </a:cxn>
                  <a:cxn ang="0">
                    <a:pos x="10" y="0"/>
                  </a:cxn>
                </a:cxnLst>
                <a:rect l="0" t="0" r="r" b="b"/>
                <a:pathLst>
                  <a:path w="20" h="26">
                    <a:moveTo>
                      <a:pt x="10" y="0"/>
                    </a:moveTo>
                    <a:lnTo>
                      <a:pt x="20" y="13"/>
                    </a:lnTo>
                    <a:lnTo>
                      <a:pt x="10" y="26"/>
                    </a:lnTo>
                    <a:lnTo>
                      <a:pt x="0" y="13"/>
                    </a:lnTo>
                    <a:lnTo>
                      <a:pt x="10" y="0"/>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51" name="Rectangle 331"/>
              <p:cNvSpPr>
                <a:spLocks noChangeArrowheads="1"/>
              </p:cNvSpPr>
              <p:nvPr/>
            </p:nvSpPr>
            <p:spPr bwMode="auto">
              <a:xfrm>
                <a:off x="3047" y="2048"/>
                <a:ext cx="10"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52" name="Rectangle 332"/>
              <p:cNvSpPr>
                <a:spLocks noChangeArrowheads="1"/>
              </p:cNvSpPr>
              <p:nvPr/>
            </p:nvSpPr>
            <p:spPr bwMode="auto">
              <a:xfrm>
                <a:off x="3057" y="2048"/>
                <a:ext cx="10"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53" name="Freeform 333"/>
              <p:cNvSpPr>
                <a:spLocks/>
              </p:cNvSpPr>
              <p:nvPr/>
            </p:nvSpPr>
            <p:spPr bwMode="auto">
              <a:xfrm>
                <a:off x="3109" y="2010"/>
                <a:ext cx="21" cy="25"/>
              </a:xfrm>
              <a:custGeom>
                <a:avLst/>
                <a:gdLst/>
                <a:ahLst/>
                <a:cxnLst>
                  <a:cxn ang="0">
                    <a:pos x="0" y="0"/>
                  </a:cxn>
                  <a:cxn ang="0">
                    <a:pos x="21" y="13"/>
                  </a:cxn>
                  <a:cxn ang="0">
                    <a:pos x="21" y="25"/>
                  </a:cxn>
                  <a:cxn ang="0">
                    <a:pos x="0" y="13"/>
                  </a:cxn>
                  <a:cxn ang="0">
                    <a:pos x="0" y="0"/>
                  </a:cxn>
                </a:cxnLst>
                <a:rect l="0" t="0" r="r" b="b"/>
                <a:pathLst>
                  <a:path w="21" h="25">
                    <a:moveTo>
                      <a:pt x="0" y="0"/>
                    </a:moveTo>
                    <a:lnTo>
                      <a:pt x="21" y="13"/>
                    </a:lnTo>
                    <a:lnTo>
                      <a:pt x="21" y="25"/>
                    </a:lnTo>
                    <a:lnTo>
                      <a:pt x="0" y="13"/>
                    </a:lnTo>
                    <a:lnTo>
                      <a:pt x="0" y="0"/>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54" name="Freeform 334"/>
              <p:cNvSpPr>
                <a:spLocks/>
              </p:cNvSpPr>
              <p:nvPr/>
            </p:nvSpPr>
            <p:spPr bwMode="auto">
              <a:xfrm>
                <a:off x="3130" y="2010"/>
                <a:ext cx="21" cy="25"/>
              </a:xfrm>
              <a:custGeom>
                <a:avLst/>
                <a:gdLst/>
                <a:ahLst/>
                <a:cxnLst>
                  <a:cxn ang="0">
                    <a:pos x="0" y="13"/>
                  </a:cxn>
                  <a:cxn ang="0">
                    <a:pos x="21" y="0"/>
                  </a:cxn>
                  <a:cxn ang="0">
                    <a:pos x="21" y="13"/>
                  </a:cxn>
                  <a:cxn ang="0">
                    <a:pos x="0" y="25"/>
                  </a:cxn>
                  <a:cxn ang="0">
                    <a:pos x="0" y="13"/>
                  </a:cxn>
                </a:cxnLst>
                <a:rect l="0" t="0" r="r" b="b"/>
                <a:pathLst>
                  <a:path w="21" h="25">
                    <a:moveTo>
                      <a:pt x="0" y="13"/>
                    </a:moveTo>
                    <a:lnTo>
                      <a:pt x="21" y="0"/>
                    </a:lnTo>
                    <a:lnTo>
                      <a:pt x="21" y="13"/>
                    </a:lnTo>
                    <a:lnTo>
                      <a:pt x="0" y="25"/>
                    </a:lnTo>
                    <a:lnTo>
                      <a:pt x="0" y="13"/>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55" name="Freeform 335"/>
              <p:cNvSpPr>
                <a:spLocks/>
              </p:cNvSpPr>
              <p:nvPr/>
            </p:nvSpPr>
            <p:spPr bwMode="auto">
              <a:xfrm>
                <a:off x="3140" y="1997"/>
                <a:ext cx="21" cy="26"/>
              </a:xfrm>
              <a:custGeom>
                <a:avLst/>
                <a:gdLst/>
                <a:ahLst/>
                <a:cxnLst>
                  <a:cxn ang="0">
                    <a:pos x="0" y="13"/>
                  </a:cxn>
                  <a:cxn ang="0">
                    <a:pos x="11" y="0"/>
                  </a:cxn>
                  <a:cxn ang="0">
                    <a:pos x="21" y="13"/>
                  </a:cxn>
                  <a:cxn ang="0">
                    <a:pos x="11" y="26"/>
                  </a:cxn>
                  <a:cxn ang="0">
                    <a:pos x="0" y="13"/>
                  </a:cxn>
                </a:cxnLst>
                <a:rect l="0" t="0" r="r" b="b"/>
                <a:pathLst>
                  <a:path w="21" h="26">
                    <a:moveTo>
                      <a:pt x="0" y="13"/>
                    </a:moveTo>
                    <a:lnTo>
                      <a:pt x="11" y="0"/>
                    </a:lnTo>
                    <a:lnTo>
                      <a:pt x="21" y="13"/>
                    </a:lnTo>
                    <a:lnTo>
                      <a:pt x="11" y="26"/>
                    </a:lnTo>
                    <a:lnTo>
                      <a:pt x="0" y="13"/>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56" name="Freeform 336"/>
              <p:cNvSpPr>
                <a:spLocks/>
              </p:cNvSpPr>
              <p:nvPr/>
            </p:nvSpPr>
            <p:spPr bwMode="auto">
              <a:xfrm>
                <a:off x="3161" y="1984"/>
                <a:ext cx="21" cy="26"/>
              </a:xfrm>
              <a:custGeom>
                <a:avLst/>
                <a:gdLst/>
                <a:ahLst/>
                <a:cxnLst>
                  <a:cxn ang="0">
                    <a:pos x="0" y="13"/>
                  </a:cxn>
                  <a:cxn ang="0">
                    <a:pos x="21" y="0"/>
                  </a:cxn>
                  <a:cxn ang="0">
                    <a:pos x="21" y="13"/>
                  </a:cxn>
                  <a:cxn ang="0">
                    <a:pos x="0" y="26"/>
                  </a:cxn>
                  <a:cxn ang="0">
                    <a:pos x="0" y="13"/>
                  </a:cxn>
                </a:cxnLst>
                <a:rect l="0" t="0" r="r" b="b"/>
                <a:pathLst>
                  <a:path w="21" h="26">
                    <a:moveTo>
                      <a:pt x="0" y="13"/>
                    </a:moveTo>
                    <a:lnTo>
                      <a:pt x="21" y="0"/>
                    </a:lnTo>
                    <a:lnTo>
                      <a:pt x="21" y="13"/>
                    </a:lnTo>
                    <a:lnTo>
                      <a:pt x="0" y="26"/>
                    </a:lnTo>
                    <a:lnTo>
                      <a:pt x="0" y="13"/>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57" name="Rectangle 337"/>
              <p:cNvSpPr>
                <a:spLocks noChangeArrowheads="1"/>
              </p:cNvSpPr>
              <p:nvPr/>
            </p:nvSpPr>
            <p:spPr bwMode="auto">
              <a:xfrm>
                <a:off x="3223" y="1997"/>
                <a:ext cx="11"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58" name="Rectangle 338"/>
              <p:cNvSpPr>
                <a:spLocks noChangeArrowheads="1"/>
              </p:cNvSpPr>
              <p:nvPr/>
            </p:nvSpPr>
            <p:spPr bwMode="auto">
              <a:xfrm>
                <a:off x="3234" y="1997"/>
                <a:ext cx="10"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59" name="Freeform 339"/>
              <p:cNvSpPr>
                <a:spLocks/>
              </p:cNvSpPr>
              <p:nvPr/>
            </p:nvSpPr>
            <p:spPr bwMode="auto">
              <a:xfrm>
                <a:off x="3286" y="1984"/>
                <a:ext cx="21" cy="26"/>
              </a:xfrm>
              <a:custGeom>
                <a:avLst/>
                <a:gdLst/>
                <a:ahLst/>
                <a:cxnLst>
                  <a:cxn ang="0">
                    <a:pos x="0" y="13"/>
                  </a:cxn>
                  <a:cxn ang="0">
                    <a:pos x="21" y="0"/>
                  </a:cxn>
                  <a:cxn ang="0">
                    <a:pos x="21" y="13"/>
                  </a:cxn>
                  <a:cxn ang="0">
                    <a:pos x="0" y="26"/>
                  </a:cxn>
                  <a:cxn ang="0">
                    <a:pos x="0" y="13"/>
                  </a:cxn>
                </a:cxnLst>
                <a:rect l="0" t="0" r="r" b="b"/>
                <a:pathLst>
                  <a:path w="21" h="26">
                    <a:moveTo>
                      <a:pt x="0" y="13"/>
                    </a:moveTo>
                    <a:lnTo>
                      <a:pt x="21" y="0"/>
                    </a:lnTo>
                    <a:lnTo>
                      <a:pt x="21" y="13"/>
                    </a:lnTo>
                    <a:lnTo>
                      <a:pt x="0" y="26"/>
                    </a:lnTo>
                    <a:lnTo>
                      <a:pt x="0" y="13"/>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60" name="Freeform 340"/>
              <p:cNvSpPr>
                <a:spLocks/>
              </p:cNvSpPr>
              <p:nvPr/>
            </p:nvSpPr>
            <p:spPr bwMode="auto">
              <a:xfrm>
                <a:off x="3307" y="1971"/>
                <a:ext cx="20" cy="26"/>
              </a:xfrm>
              <a:custGeom>
                <a:avLst/>
                <a:gdLst/>
                <a:ahLst/>
                <a:cxnLst>
                  <a:cxn ang="0">
                    <a:pos x="0" y="13"/>
                  </a:cxn>
                  <a:cxn ang="0">
                    <a:pos x="20" y="0"/>
                  </a:cxn>
                  <a:cxn ang="0">
                    <a:pos x="20" y="13"/>
                  </a:cxn>
                  <a:cxn ang="0">
                    <a:pos x="0" y="26"/>
                  </a:cxn>
                  <a:cxn ang="0">
                    <a:pos x="0" y="13"/>
                  </a:cxn>
                </a:cxnLst>
                <a:rect l="0" t="0" r="r" b="b"/>
                <a:pathLst>
                  <a:path w="20" h="26">
                    <a:moveTo>
                      <a:pt x="0" y="13"/>
                    </a:moveTo>
                    <a:lnTo>
                      <a:pt x="20" y="0"/>
                    </a:lnTo>
                    <a:lnTo>
                      <a:pt x="20" y="13"/>
                    </a:lnTo>
                    <a:lnTo>
                      <a:pt x="0" y="26"/>
                    </a:lnTo>
                    <a:lnTo>
                      <a:pt x="0" y="13"/>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61" name="Freeform 341"/>
              <p:cNvSpPr>
                <a:spLocks/>
              </p:cNvSpPr>
              <p:nvPr/>
            </p:nvSpPr>
            <p:spPr bwMode="auto">
              <a:xfrm>
                <a:off x="3317" y="1958"/>
                <a:ext cx="21" cy="26"/>
              </a:xfrm>
              <a:custGeom>
                <a:avLst/>
                <a:gdLst/>
                <a:ahLst/>
                <a:cxnLst>
                  <a:cxn ang="0">
                    <a:pos x="0" y="13"/>
                  </a:cxn>
                  <a:cxn ang="0">
                    <a:pos x="10" y="0"/>
                  </a:cxn>
                  <a:cxn ang="0">
                    <a:pos x="21" y="13"/>
                  </a:cxn>
                  <a:cxn ang="0">
                    <a:pos x="10" y="26"/>
                  </a:cxn>
                  <a:cxn ang="0">
                    <a:pos x="0" y="13"/>
                  </a:cxn>
                </a:cxnLst>
                <a:rect l="0" t="0" r="r" b="b"/>
                <a:pathLst>
                  <a:path w="21" h="26">
                    <a:moveTo>
                      <a:pt x="0" y="13"/>
                    </a:moveTo>
                    <a:lnTo>
                      <a:pt x="10" y="0"/>
                    </a:lnTo>
                    <a:lnTo>
                      <a:pt x="21" y="13"/>
                    </a:lnTo>
                    <a:lnTo>
                      <a:pt x="10" y="26"/>
                    </a:lnTo>
                    <a:lnTo>
                      <a:pt x="0" y="13"/>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62" name="Rectangle 342"/>
              <p:cNvSpPr>
                <a:spLocks noChangeArrowheads="1"/>
              </p:cNvSpPr>
              <p:nvPr/>
            </p:nvSpPr>
            <p:spPr bwMode="auto">
              <a:xfrm>
                <a:off x="3338" y="1958"/>
                <a:ext cx="21"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63" name="Rectangle 343"/>
              <p:cNvSpPr>
                <a:spLocks noChangeArrowheads="1"/>
              </p:cNvSpPr>
              <p:nvPr/>
            </p:nvSpPr>
            <p:spPr bwMode="auto">
              <a:xfrm>
                <a:off x="3400" y="1946"/>
                <a:ext cx="11" cy="12"/>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64" name="Freeform 344"/>
              <p:cNvSpPr>
                <a:spLocks/>
              </p:cNvSpPr>
              <p:nvPr/>
            </p:nvSpPr>
            <p:spPr bwMode="auto">
              <a:xfrm>
                <a:off x="3411" y="1946"/>
                <a:ext cx="20" cy="25"/>
              </a:xfrm>
              <a:custGeom>
                <a:avLst/>
                <a:gdLst/>
                <a:ahLst/>
                <a:cxnLst>
                  <a:cxn ang="0">
                    <a:pos x="10" y="0"/>
                  </a:cxn>
                  <a:cxn ang="0">
                    <a:pos x="20" y="12"/>
                  </a:cxn>
                  <a:cxn ang="0">
                    <a:pos x="10" y="25"/>
                  </a:cxn>
                  <a:cxn ang="0">
                    <a:pos x="0" y="12"/>
                  </a:cxn>
                  <a:cxn ang="0">
                    <a:pos x="10" y="0"/>
                  </a:cxn>
                </a:cxnLst>
                <a:rect l="0" t="0" r="r" b="b"/>
                <a:pathLst>
                  <a:path w="20" h="25">
                    <a:moveTo>
                      <a:pt x="10" y="0"/>
                    </a:moveTo>
                    <a:lnTo>
                      <a:pt x="20" y="12"/>
                    </a:lnTo>
                    <a:lnTo>
                      <a:pt x="10" y="25"/>
                    </a:lnTo>
                    <a:lnTo>
                      <a:pt x="0" y="12"/>
                    </a:lnTo>
                    <a:lnTo>
                      <a:pt x="10" y="0"/>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65" name="Rectangle 345"/>
              <p:cNvSpPr>
                <a:spLocks noChangeArrowheads="1"/>
              </p:cNvSpPr>
              <p:nvPr/>
            </p:nvSpPr>
            <p:spPr bwMode="auto">
              <a:xfrm>
                <a:off x="3463" y="1946"/>
                <a:ext cx="20" cy="12"/>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66" name="Rectangle 346"/>
              <p:cNvSpPr>
                <a:spLocks noChangeArrowheads="1"/>
              </p:cNvSpPr>
              <p:nvPr/>
            </p:nvSpPr>
            <p:spPr bwMode="auto">
              <a:xfrm>
                <a:off x="3483" y="1946"/>
                <a:ext cx="11" cy="12"/>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67" name="Rectangle 347"/>
              <p:cNvSpPr>
                <a:spLocks noChangeArrowheads="1"/>
              </p:cNvSpPr>
              <p:nvPr/>
            </p:nvSpPr>
            <p:spPr bwMode="auto">
              <a:xfrm>
                <a:off x="3494" y="1946"/>
                <a:ext cx="21" cy="12"/>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68" name="Freeform 348"/>
              <p:cNvSpPr>
                <a:spLocks/>
              </p:cNvSpPr>
              <p:nvPr/>
            </p:nvSpPr>
            <p:spPr bwMode="auto">
              <a:xfrm>
                <a:off x="3504" y="1920"/>
                <a:ext cx="31" cy="38"/>
              </a:xfrm>
              <a:custGeom>
                <a:avLst/>
                <a:gdLst/>
                <a:ahLst/>
                <a:cxnLst>
                  <a:cxn ang="0">
                    <a:pos x="0" y="26"/>
                  </a:cxn>
                  <a:cxn ang="0">
                    <a:pos x="21" y="0"/>
                  </a:cxn>
                  <a:cxn ang="0">
                    <a:pos x="31" y="13"/>
                  </a:cxn>
                  <a:cxn ang="0">
                    <a:pos x="11" y="38"/>
                  </a:cxn>
                  <a:cxn ang="0">
                    <a:pos x="0" y="26"/>
                  </a:cxn>
                </a:cxnLst>
                <a:rect l="0" t="0" r="r" b="b"/>
                <a:pathLst>
                  <a:path w="31" h="38">
                    <a:moveTo>
                      <a:pt x="0" y="26"/>
                    </a:moveTo>
                    <a:lnTo>
                      <a:pt x="21" y="0"/>
                    </a:lnTo>
                    <a:lnTo>
                      <a:pt x="31" y="13"/>
                    </a:lnTo>
                    <a:lnTo>
                      <a:pt x="11" y="38"/>
                    </a:lnTo>
                    <a:lnTo>
                      <a:pt x="0" y="26"/>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69" name="Rectangle 349"/>
              <p:cNvSpPr>
                <a:spLocks noChangeArrowheads="1"/>
              </p:cNvSpPr>
              <p:nvPr/>
            </p:nvSpPr>
            <p:spPr bwMode="auto">
              <a:xfrm>
                <a:off x="3577" y="1933"/>
                <a:ext cx="10"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70" name="Rectangle 350"/>
              <p:cNvSpPr>
                <a:spLocks noChangeArrowheads="1"/>
              </p:cNvSpPr>
              <p:nvPr/>
            </p:nvSpPr>
            <p:spPr bwMode="auto">
              <a:xfrm>
                <a:off x="3587" y="1933"/>
                <a:ext cx="11"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71" name="Rectangle 351"/>
              <p:cNvSpPr>
                <a:spLocks noChangeArrowheads="1"/>
              </p:cNvSpPr>
              <p:nvPr/>
            </p:nvSpPr>
            <p:spPr bwMode="auto">
              <a:xfrm>
                <a:off x="3639" y="1920"/>
                <a:ext cx="21"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72" name="Freeform 352"/>
              <p:cNvSpPr>
                <a:spLocks/>
              </p:cNvSpPr>
              <p:nvPr/>
            </p:nvSpPr>
            <p:spPr bwMode="auto">
              <a:xfrm>
                <a:off x="3660" y="1920"/>
                <a:ext cx="21" cy="26"/>
              </a:xfrm>
              <a:custGeom>
                <a:avLst/>
                <a:gdLst/>
                <a:ahLst/>
                <a:cxnLst>
                  <a:cxn ang="0">
                    <a:pos x="11" y="0"/>
                  </a:cxn>
                  <a:cxn ang="0">
                    <a:pos x="21" y="13"/>
                  </a:cxn>
                  <a:cxn ang="0">
                    <a:pos x="11" y="26"/>
                  </a:cxn>
                  <a:cxn ang="0">
                    <a:pos x="0" y="13"/>
                  </a:cxn>
                  <a:cxn ang="0">
                    <a:pos x="11" y="0"/>
                  </a:cxn>
                </a:cxnLst>
                <a:rect l="0" t="0" r="r" b="b"/>
                <a:pathLst>
                  <a:path w="21" h="26">
                    <a:moveTo>
                      <a:pt x="11" y="0"/>
                    </a:moveTo>
                    <a:lnTo>
                      <a:pt x="21" y="13"/>
                    </a:lnTo>
                    <a:lnTo>
                      <a:pt x="11" y="26"/>
                    </a:lnTo>
                    <a:lnTo>
                      <a:pt x="0" y="13"/>
                    </a:lnTo>
                    <a:lnTo>
                      <a:pt x="11" y="0"/>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73" name="Freeform 353"/>
              <p:cNvSpPr>
                <a:spLocks/>
              </p:cNvSpPr>
              <p:nvPr/>
            </p:nvSpPr>
            <p:spPr bwMode="auto">
              <a:xfrm>
                <a:off x="3660" y="1907"/>
                <a:ext cx="31" cy="39"/>
              </a:xfrm>
              <a:custGeom>
                <a:avLst/>
                <a:gdLst/>
                <a:ahLst/>
                <a:cxnLst>
                  <a:cxn ang="0">
                    <a:pos x="0" y="26"/>
                  </a:cxn>
                  <a:cxn ang="0">
                    <a:pos x="21" y="0"/>
                  </a:cxn>
                  <a:cxn ang="0">
                    <a:pos x="31" y="13"/>
                  </a:cxn>
                  <a:cxn ang="0">
                    <a:pos x="11" y="39"/>
                  </a:cxn>
                  <a:cxn ang="0">
                    <a:pos x="0" y="26"/>
                  </a:cxn>
                </a:cxnLst>
                <a:rect l="0" t="0" r="r" b="b"/>
                <a:pathLst>
                  <a:path w="31" h="39">
                    <a:moveTo>
                      <a:pt x="0" y="26"/>
                    </a:moveTo>
                    <a:lnTo>
                      <a:pt x="21" y="0"/>
                    </a:lnTo>
                    <a:lnTo>
                      <a:pt x="31" y="13"/>
                    </a:lnTo>
                    <a:lnTo>
                      <a:pt x="11" y="39"/>
                    </a:lnTo>
                    <a:lnTo>
                      <a:pt x="0" y="26"/>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74" name="Rectangle 354"/>
              <p:cNvSpPr>
                <a:spLocks noChangeArrowheads="1"/>
              </p:cNvSpPr>
              <p:nvPr/>
            </p:nvSpPr>
            <p:spPr bwMode="auto">
              <a:xfrm>
                <a:off x="3691" y="1907"/>
                <a:ext cx="21"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75" name="Rectangle 355"/>
              <p:cNvSpPr>
                <a:spLocks noChangeArrowheads="1"/>
              </p:cNvSpPr>
              <p:nvPr/>
            </p:nvSpPr>
            <p:spPr bwMode="auto">
              <a:xfrm>
                <a:off x="3754" y="1907"/>
                <a:ext cx="10"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76" name="Rectangle 356"/>
              <p:cNvSpPr>
                <a:spLocks noChangeArrowheads="1"/>
              </p:cNvSpPr>
              <p:nvPr/>
            </p:nvSpPr>
            <p:spPr bwMode="auto">
              <a:xfrm>
                <a:off x="3764" y="1907"/>
                <a:ext cx="11"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77" name="Rectangle 357"/>
              <p:cNvSpPr>
                <a:spLocks noChangeArrowheads="1"/>
              </p:cNvSpPr>
              <p:nvPr/>
            </p:nvSpPr>
            <p:spPr bwMode="auto">
              <a:xfrm>
                <a:off x="3816" y="1894"/>
                <a:ext cx="11"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78" name="Rectangle 358"/>
              <p:cNvSpPr>
                <a:spLocks noChangeArrowheads="1"/>
              </p:cNvSpPr>
              <p:nvPr/>
            </p:nvSpPr>
            <p:spPr bwMode="auto">
              <a:xfrm>
                <a:off x="3827" y="1894"/>
                <a:ext cx="20"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79" name="Rectangle 359"/>
              <p:cNvSpPr>
                <a:spLocks noChangeArrowheads="1"/>
              </p:cNvSpPr>
              <p:nvPr/>
            </p:nvSpPr>
            <p:spPr bwMode="auto">
              <a:xfrm>
                <a:off x="3847" y="1894"/>
                <a:ext cx="21"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80" name="Rectangle 360"/>
              <p:cNvSpPr>
                <a:spLocks noChangeArrowheads="1"/>
              </p:cNvSpPr>
              <p:nvPr/>
            </p:nvSpPr>
            <p:spPr bwMode="auto">
              <a:xfrm>
                <a:off x="3868" y="1894"/>
                <a:ext cx="11"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81" name="Rectangle 361"/>
              <p:cNvSpPr>
                <a:spLocks noChangeArrowheads="1"/>
              </p:cNvSpPr>
              <p:nvPr/>
            </p:nvSpPr>
            <p:spPr bwMode="auto">
              <a:xfrm>
                <a:off x="3879" y="1894"/>
                <a:ext cx="10"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82" name="Freeform 362"/>
              <p:cNvSpPr>
                <a:spLocks/>
              </p:cNvSpPr>
              <p:nvPr/>
            </p:nvSpPr>
            <p:spPr bwMode="auto">
              <a:xfrm>
                <a:off x="3920" y="1881"/>
                <a:ext cx="31" cy="39"/>
              </a:xfrm>
              <a:custGeom>
                <a:avLst/>
                <a:gdLst/>
                <a:ahLst/>
                <a:cxnLst>
                  <a:cxn ang="0">
                    <a:pos x="0" y="26"/>
                  </a:cxn>
                  <a:cxn ang="0">
                    <a:pos x="21" y="0"/>
                  </a:cxn>
                  <a:cxn ang="0">
                    <a:pos x="31" y="13"/>
                  </a:cxn>
                  <a:cxn ang="0">
                    <a:pos x="11" y="39"/>
                  </a:cxn>
                  <a:cxn ang="0">
                    <a:pos x="0" y="26"/>
                  </a:cxn>
                </a:cxnLst>
                <a:rect l="0" t="0" r="r" b="b"/>
                <a:pathLst>
                  <a:path w="31" h="39">
                    <a:moveTo>
                      <a:pt x="0" y="26"/>
                    </a:moveTo>
                    <a:lnTo>
                      <a:pt x="21" y="0"/>
                    </a:lnTo>
                    <a:lnTo>
                      <a:pt x="31" y="13"/>
                    </a:lnTo>
                    <a:lnTo>
                      <a:pt x="11" y="39"/>
                    </a:lnTo>
                    <a:lnTo>
                      <a:pt x="0" y="26"/>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83" name="Rectangle 363"/>
              <p:cNvSpPr>
                <a:spLocks noChangeArrowheads="1"/>
              </p:cNvSpPr>
              <p:nvPr/>
            </p:nvSpPr>
            <p:spPr bwMode="auto">
              <a:xfrm>
                <a:off x="3993" y="1869"/>
                <a:ext cx="10" cy="12"/>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84" name="Freeform 364"/>
              <p:cNvSpPr>
                <a:spLocks/>
              </p:cNvSpPr>
              <p:nvPr/>
            </p:nvSpPr>
            <p:spPr bwMode="auto">
              <a:xfrm>
                <a:off x="4003" y="1856"/>
                <a:ext cx="21" cy="25"/>
              </a:xfrm>
              <a:custGeom>
                <a:avLst/>
                <a:gdLst/>
                <a:ahLst/>
                <a:cxnLst>
                  <a:cxn ang="0">
                    <a:pos x="0" y="13"/>
                  </a:cxn>
                  <a:cxn ang="0">
                    <a:pos x="21" y="0"/>
                  </a:cxn>
                  <a:cxn ang="0">
                    <a:pos x="21" y="13"/>
                  </a:cxn>
                  <a:cxn ang="0">
                    <a:pos x="0" y="25"/>
                  </a:cxn>
                  <a:cxn ang="0">
                    <a:pos x="0" y="13"/>
                  </a:cxn>
                </a:cxnLst>
                <a:rect l="0" t="0" r="r" b="b"/>
                <a:pathLst>
                  <a:path w="21" h="25">
                    <a:moveTo>
                      <a:pt x="0" y="13"/>
                    </a:moveTo>
                    <a:lnTo>
                      <a:pt x="21" y="0"/>
                    </a:lnTo>
                    <a:lnTo>
                      <a:pt x="21" y="13"/>
                    </a:lnTo>
                    <a:lnTo>
                      <a:pt x="0" y="25"/>
                    </a:lnTo>
                    <a:lnTo>
                      <a:pt x="0" y="13"/>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85" name="Rectangle 365"/>
              <p:cNvSpPr>
                <a:spLocks noChangeArrowheads="1"/>
              </p:cNvSpPr>
              <p:nvPr/>
            </p:nvSpPr>
            <p:spPr bwMode="auto">
              <a:xfrm>
                <a:off x="4024" y="1856"/>
                <a:ext cx="21"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86" name="Rectangle 366"/>
              <p:cNvSpPr>
                <a:spLocks noChangeArrowheads="1"/>
              </p:cNvSpPr>
              <p:nvPr/>
            </p:nvSpPr>
            <p:spPr bwMode="auto">
              <a:xfrm>
                <a:off x="4045" y="1856"/>
                <a:ext cx="10"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87" name="Rectangle 367"/>
              <p:cNvSpPr>
                <a:spLocks noChangeArrowheads="1"/>
              </p:cNvSpPr>
              <p:nvPr/>
            </p:nvSpPr>
            <p:spPr bwMode="auto">
              <a:xfrm>
                <a:off x="4055" y="1856"/>
                <a:ext cx="11"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88" name="Freeform 368"/>
              <p:cNvSpPr>
                <a:spLocks/>
              </p:cNvSpPr>
              <p:nvPr/>
            </p:nvSpPr>
            <p:spPr bwMode="auto">
              <a:xfrm>
                <a:off x="4107" y="1856"/>
                <a:ext cx="21" cy="25"/>
              </a:xfrm>
              <a:custGeom>
                <a:avLst/>
                <a:gdLst/>
                <a:ahLst/>
                <a:cxnLst>
                  <a:cxn ang="0">
                    <a:pos x="0" y="13"/>
                  </a:cxn>
                  <a:cxn ang="0">
                    <a:pos x="21" y="0"/>
                  </a:cxn>
                  <a:cxn ang="0">
                    <a:pos x="21" y="13"/>
                  </a:cxn>
                  <a:cxn ang="0">
                    <a:pos x="0" y="25"/>
                  </a:cxn>
                  <a:cxn ang="0">
                    <a:pos x="0" y="13"/>
                  </a:cxn>
                </a:cxnLst>
                <a:rect l="0" t="0" r="r" b="b"/>
                <a:pathLst>
                  <a:path w="21" h="25">
                    <a:moveTo>
                      <a:pt x="0" y="13"/>
                    </a:moveTo>
                    <a:lnTo>
                      <a:pt x="21" y="0"/>
                    </a:lnTo>
                    <a:lnTo>
                      <a:pt x="21" y="13"/>
                    </a:lnTo>
                    <a:lnTo>
                      <a:pt x="0" y="25"/>
                    </a:lnTo>
                    <a:lnTo>
                      <a:pt x="0" y="13"/>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89" name="Rectangle 369"/>
              <p:cNvSpPr>
                <a:spLocks noChangeArrowheads="1"/>
              </p:cNvSpPr>
              <p:nvPr/>
            </p:nvSpPr>
            <p:spPr bwMode="auto">
              <a:xfrm>
                <a:off x="4170" y="1869"/>
                <a:ext cx="10" cy="12"/>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90" name="Rectangle 370"/>
              <p:cNvSpPr>
                <a:spLocks noChangeArrowheads="1"/>
              </p:cNvSpPr>
              <p:nvPr/>
            </p:nvSpPr>
            <p:spPr bwMode="auto">
              <a:xfrm>
                <a:off x="4180" y="1869"/>
                <a:ext cx="21" cy="12"/>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91" name="Freeform 371"/>
              <p:cNvSpPr>
                <a:spLocks/>
              </p:cNvSpPr>
              <p:nvPr/>
            </p:nvSpPr>
            <p:spPr bwMode="auto">
              <a:xfrm>
                <a:off x="4191" y="1856"/>
                <a:ext cx="20" cy="25"/>
              </a:xfrm>
              <a:custGeom>
                <a:avLst/>
                <a:gdLst/>
                <a:ahLst/>
                <a:cxnLst>
                  <a:cxn ang="0">
                    <a:pos x="0" y="25"/>
                  </a:cxn>
                  <a:cxn ang="0">
                    <a:pos x="10" y="0"/>
                  </a:cxn>
                  <a:cxn ang="0">
                    <a:pos x="20" y="0"/>
                  </a:cxn>
                  <a:cxn ang="0">
                    <a:pos x="10" y="25"/>
                  </a:cxn>
                  <a:cxn ang="0">
                    <a:pos x="0" y="25"/>
                  </a:cxn>
                </a:cxnLst>
                <a:rect l="0" t="0" r="r" b="b"/>
                <a:pathLst>
                  <a:path w="20" h="25">
                    <a:moveTo>
                      <a:pt x="0" y="25"/>
                    </a:moveTo>
                    <a:lnTo>
                      <a:pt x="10" y="0"/>
                    </a:lnTo>
                    <a:lnTo>
                      <a:pt x="20" y="0"/>
                    </a:lnTo>
                    <a:lnTo>
                      <a:pt x="10" y="25"/>
                    </a:lnTo>
                    <a:lnTo>
                      <a:pt x="0" y="25"/>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92" name="Freeform 372"/>
              <p:cNvSpPr>
                <a:spLocks/>
              </p:cNvSpPr>
              <p:nvPr/>
            </p:nvSpPr>
            <p:spPr bwMode="auto">
              <a:xfrm>
                <a:off x="4211" y="1843"/>
                <a:ext cx="21" cy="26"/>
              </a:xfrm>
              <a:custGeom>
                <a:avLst/>
                <a:gdLst/>
                <a:ahLst/>
                <a:cxnLst>
                  <a:cxn ang="0">
                    <a:pos x="0" y="0"/>
                  </a:cxn>
                  <a:cxn ang="0">
                    <a:pos x="21" y="13"/>
                  </a:cxn>
                  <a:cxn ang="0">
                    <a:pos x="21" y="26"/>
                  </a:cxn>
                  <a:cxn ang="0">
                    <a:pos x="0" y="13"/>
                  </a:cxn>
                  <a:cxn ang="0">
                    <a:pos x="0" y="0"/>
                  </a:cxn>
                </a:cxnLst>
                <a:rect l="0" t="0" r="r" b="b"/>
                <a:pathLst>
                  <a:path w="21" h="26">
                    <a:moveTo>
                      <a:pt x="0" y="0"/>
                    </a:moveTo>
                    <a:lnTo>
                      <a:pt x="21" y="13"/>
                    </a:lnTo>
                    <a:lnTo>
                      <a:pt x="21" y="26"/>
                    </a:lnTo>
                    <a:lnTo>
                      <a:pt x="0" y="13"/>
                    </a:lnTo>
                    <a:lnTo>
                      <a:pt x="0" y="0"/>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93" name="Rectangle 373"/>
              <p:cNvSpPr>
                <a:spLocks noChangeArrowheads="1"/>
              </p:cNvSpPr>
              <p:nvPr/>
            </p:nvSpPr>
            <p:spPr bwMode="auto">
              <a:xfrm>
                <a:off x="4274" y="1830"/>
                <a:ext cx="10"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94" name="Rectangle 374"/>
              <p:cNvSpPr>
                <a:spLocks noChangeArrowheads="1"/>
              </p:cNvSpPr>
              <p:nvPr/>
            </p:nvSpPr>
            <p:spPr bwMode="auto">
              <a:xfrm>
                <a:off x="4284" y="1830"/>
                <a:ext cx="11"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95" name="Rectangle 375"/>
              <p:cNvSpPr>
                <a:spLocks noChangeArrowheads="1"/>
              </p:cNvSpPr>
              <p:nvPr/>
            </p:nvSpPr>
            <p:spPr bwMode="auto">
              <a:xfrm>
                <a:off x="4336" y="1830"/>
                <a:ext cx="21"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96" name="Rectangle 376"/>
              <p:cNvSpPr>
                <a:spLocks noChangeArrowheads="1"/>
              </p:cNvSpPr>
              <p:nvPr/>
            </p:nvSpPr>
            <p:spPr bwMode="auto">
              <a:xfrm>
                <a:off x="4357" y="1830"/>
                <a:ext cx="10"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97" name="Rectangle 377"/>
              <p:cNvSpPr>
                <a:spLocks noChangeArrowheads="1"/>
              </p:cNvSpPr>
              <p:nvPr/>
            </p:nvSpPr>
            <p:spPr bwMode="auto">
              <a:xfrm>
                <a:off x="4367" y="1830"/>
                <a:ext cx="21"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98" name="Rectangle 378"/>
              <p:cNvSpPr>
                <a:spLocks noChangeArrowheads="1"/>
              </p:cNvSpPr>
              <p:nvPr/>
            </p:nvSpPr>
            <p:spPr bwMode="auto">
              <a:xfrm>
                <a:off x="4388" y="1830"/>
                <a:ext cx="21"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899" name="Rectangle 379"/>
              <p:cNvSpPr>
                <a:spLocks noChangeArrowheads="1"/>
              </p:cNvSpPr>
              <p:nvPr/>
            </p:nvSpPr>
            <p:spPr bwMode="auto">
              <a:xfrm>
                <a:off x="4451" y="1843"/>
                <a:ext cx="10"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900" name="Rectangle 380"/>
              <p:cNvSpPr>
                <a:spLocks noChangeArrowheads="1"/>
              </p:cNvSpPr>
              <p:nvPr/>
            </p:nvSpPr>
            <p:spPr bwMode="auto">
              <a:xfrm>
                <a:off x="4461" y="1843"/>
                <a:ext cx="10"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901" name="Rectangle 381"/>
              <p:cNvSpPr>
                <a:spLocks noChangeArrowheads="1"/>
              </p:cNvSpPr>
              <p:nvPr/>
            </p:nvSpPr>
            <p:spPr bwMode="auto">
              <a:xfrm>
                <a:off x="4513" y="1830"/>
                <a:ext cx="21"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902" name="Rectangle 382"/>
              <p:cNvSpPr>
                <a:spLocks noChangeArrowheads="1"/>
              </p:cNvSpPr>
              <p:nvPr/>
            </p:nvSpPr>
            <p:spPr bwMode="auto">
              <a:xfrm>
                <a:off x="4534" y="1830"/>
                <a:ext cx="10"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903" name="Freeform 383"/>
              <p:cNvSpPr>
                <a:spLocks/>
              </p:cNvSpPr>
              <p:nvPr/>
            </p:nvSpPr>
            <p:spPr bwMode="auto">
              <a:xfrm>
                <a:off x="4544" y="1817"/>
                <a:ext cx="21" cy="26"/>
              </a:xfrm>
              <a:custGeom>
                <a:avLst/>
                <a:gdLst/>
                <a:ahLst/>
                <a:cxnLst>
                  <a:cxn ang="0">
                    <a:pos x="0" y="13"/>
                  </a:cxn>
                  <a:cxn ang="0">
                    <a:pos x="21" y="0"/>
                  </a:cxn>
                  <a:cxn ang="0">
                    <a:pos x="21" y="13"/>
                  </a:cxn>
                  <a:cxn ang="0">
                    <a:pos x="0" y="26"/>
                  </a:cxn>
                  <a:cxn ang="0">
                    <a:pos x="0" y="13"/>
                  </a:cxn>
                </a:cxnLst>
                <a:rect l="0" t="0" r="r" b="b"/>
                <a:pathLst>
                  <a:path w="21" h="26">
                    <a:moveTo>
                      <a:pt x="0" y="13"/>
                    </a:moveTo>
                    <a:lnTo>
                      <a:pt x="21" y="0"/>
                    </a:lnTo>
                    <a:lnTo>
                      <a:pt x="21" y="13"/>
                    </a:lnTo>
                    <a:lnTo>
                      <a:pt x="0" y="26"/>
                    </a:lnTo>
                    <a:lnTo>
                      <a:pt x="0" y="13"/>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904" name="Rectangle 384"/>
              <p:cNvSpPr>
                <a:spLocks noChangeArrowheads="1"/>
              </p:cNvSpPr>
              <p:nvPr/>
            </p:nvSpPr>
            <p:spPr bwMode="auto">
              <a:xfrm>
                <a:off x="4565" y="1817"/>
                <a:ext cx="21"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905" name="Rectangle 385"/>
              <p:cNvSpPr>
                <a:spLocks noChangeArrowheads="1"/>
              </p:cNvSpPr>
              <p:nvPr/>
            </p:nvSpPr>
            <p:spPr bwMode="auto">
              <a:xfrm>
                <a:off x="4627" y="1817"/>
                <a:ext cx="11"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906" name="Rectangle 386"/>
              <p:cNvSpPr>
                <a:spLocks noChangeArrowheads="1"/>
              </p:cNvSpPr>
              <p:nvPr/>
            </p:nvSpPr>
            <p:spPr bwMode="auto">
              <a:xfrm>
                <a:off x="4638" y="1817"/>
                <a:ext cx="10"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907" name="Rectangle 387"/>
              <p:cNvSpPr>
                <a:spLocks noChangeArrowheads="1"/>
              </p:cNvSpPr>
              <p:nvPr/>
            </p:nvSpPr>
            <p:spPr bwMode="auto">
              <a:xfrm>
                <a:off x="4690" y="1817"/>
                <a:ext cx="10"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908" name="Rectangle 388"/>
              <p:cNvSpPr>
                <a:spLocks noChangeArrowheads="1"/>
              </p:cNvSpPr>
              <p:nvPr/>
            </p:nvSpPr>
            <p:spPr bwMode="auto">
              <a:xfrm>
                <a:off x="4700" y="1817"/>
                <a:ext cx="21"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909" name="Rectangle 389"/>
              <p:cNvSpPr>
                <a:spLocks noChangeArrowheads="1"/>
              </p:cNvSpPr>
              <p:nvPr/>
            </p:nvSpPr>
            <p:spPr bwMode="auto">
              <a:xfrm>
                <a:off x="4721" y="1817"/>
                <a:ext cx="21"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910" name="Freeform 390"/>
              <p:cNvSpPr>
                <a:spLocks/>
              </p:cNvSpPr>
              <p:nvPr/>
            </p:nvSpPr>
            <p:spPr bwMode="auto">
              <a:xfrm>
                <a:off x="4731" y="1804"/>
                <a:ext cx="21" cy="26"/>
              </a:xfrm>
              <a:custGeom>
                <a:avLst/>
                <a:gdLst/>
                <a:ahLst/>
                <a:cxnLst>
                  <a:cxn ang="0">
                    <a:pos x="0" y="26"/>
                  </a:cxn>
                  <a:cxn ang="0">
                    <a:pos x="11" y="0"/>
                  </a:cxn>
                  <a:cxn ang="0">
                    <a:pos x="21" y="0"/>
                  </a:cxn>
                  <a:cxn ang="0">
                    <a:pos x="11" y="26"/>
                  </a:cxn>
                  <a:cxn ang="0">
                    <a:pos x="0" y="26"/>
                  </a:cxn>
                </a:cxnLst>
                <a:rect l="0" t="0" r="r" b="b"/>
                <a:pathLst>
                  <a:path w="21" h="26">
                    <a:moveTo>
                      <a:pt x="0" y="26"/>
                    </a:moveTo>
                    <a:lnTo>
                      <a:pt x="11" y="0"/>
                    </a:lnTo>
                    <a:lnTo>
                      <a:pt x="21" y="0"/>
                    </a:lnTo>
                    <a:lnTo>
                      <a:pt x="11" y="26"/>
                    </a:lnTo>
                    <a:lnTo>
                      <a:pt x="0" y="26"/>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911" name="Rectangle 391"/>
              <p:cNvSpPr>
                <a:spLocks noChangeArrowheads="1"/>
              </p:cNvSpPr>
              <p:nvPr/>
            </p:nvSpPr>
            <p:spPr bwMode="auto">
              <a:xfrm>
                <a:off x="1008" y="3408"/>
                <a:ext cx="222" cy="2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rgbClr val="000000"/>
                    </a:solidFill>
                    <a:effectLst/>
                    <a:latin typeface="Cambria" pitchFamily="18" charset="0"/>
                    <a:cs typeface="Arial" pitchFamily="34" charset="0"/>
                  </a:rPr>
                  <a:t>0.6</a:t>
                </a:r>
                <a:endParaRPr kumimoji="0" lang="en-US" sz="1800" b="0" i="0" u="none" strike="noStrike" cap="none" normalizeH="0" baseline="0" smtClean="0">
                  <a:ln>
                    <a:noFill/>
                  </a:ln>
                  <a:solidFill>
                    <a:schemeClr val="tx1"/>
                  </a:solidFill>
                  <a:effectLst/>
                  <a:latin typeface="Cambria" pitchFamily="18" charset="0"/>
                  <a:cs typeface="Arial" pitchFamily="34" charset="0"/>
                </a:endParaRPr>
              </a:p>
            </p:txBody>
          </p:sp>
          <p:sp>
            <p:nvSpPr>
              <p:cNvPr id="107912" name="Rectangle 392"/>
              <p:cNvSpPr>
                <a:spLocks noChangeArrowheads="1"/>
              </p:cNvSpPr>
              <p:nvPr/>
            </p:nvSpPr>
            <p:spPr bwMode="auto">
              <a:xfrm>
                <a:off x="946" y="3190"/>
                <a:ext cx="316" cy="2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rgbClr val="000000"/>
                    </a:solidFill>
                    <a:effectLst/>
                    <a:latin typeface="Cambria" pitchFamily="18" charset="0"/>
                    <a:cs typeface="Arial" pitchFamily="34" charset="0"/>
                  </a:rPr>
                  <a:t>0.65</a:t>
                </a:r>
                <a:endParaRPr kumimoji="0" lang="en-US" sz="1800" b="0" i="0" u="none" strike="noStrike" cap="none" normalizeH="0" baseline="0" smtClean="0">
                  <a:ln>
                    <a:noFill/>
                  </a:ln>
                  <a:solidFill>
                    <a:schemeClr val="tx1"/>
                  </a:solidFill>
                  <a:effectLst/>
                  <a:latin typeface="Cambria" pitchFamily="18" charset="0"/>
                  <a:cs typeface="Arial" pitchFamily="34" charset="0"/>
                </a:endParaRPr>
              </a:p>
            </p:txBody>
          </p:sp>
          <p:sp>
            <p:nvSpPr>
              <p:cNvPr id="107913" name="Rectangle 393"/>
              <p:cNvSpPr>
                <a:spLocks noChangeArrowheads="1"/>
              </p:cNvSpPr>
              <p:nvPr/>
            </p:nvSpPr>
            <p:spPr bwMode="auto">
              <a:xfrm>
                <a:off x="1008" y="2972"/>
                <a:ext cx="222" cy="2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rgbClr val="000000"/>
                    </a:solidFill>
                    <a:effectLst/>
                    <a:latin typeface="Cambria" pitchFamily="18" charset="0"/>
                    <a:cs typeface="Arial" pitchFamily="34" charset="0"/>
                  </a:rPr>
                  <a:t>0.7</a:t>
                </a:r>
                <a:endParaRPr kumimoji="0" lang="en-US" sz="1800" b="0" i="0" u="none" strike="noStrike" cap="none" normalizeH="0" baseline="0" smtClean="0">
                  <a:ln>
                    <a:noFill/>
                  </a:ln>
                  <a:solidFill>
                    <a:schemeClr val="tx1"/>
                  </a:solidFill>
                  <a:effectLst/>
                  <a:latin typeface="Cambria" pitchFamily="18" charset="0"/>
                  <a:cs typeface="Arial" pitchFamily="34" charset="0"/>
                </a:endParaRPr>
              </a:p>
            </p:txBody>
          </p:sp>
          <p:sp>
            <p:nvSpPr>
              <p:cNvPr id="107914" name="Rectangle 394"/>
              <p:cNvSpPr>
                <a:spLocks noChangeArrowheads="1"/>
              </p:cNvSpPr>
              <p:nvPr/>
            </p:nvSpPr>
            <p:spPr bwMode="auto">
              <a:xfrm>
                <a:off x="946" y="2754"/>
                <a:ext cx="316" cy="2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rgbClr val="000000"/>
                    </a:solidFill>
                    <a:effectLst/>
                    <a:latin typeface="Cambria" pitchFamily="18" charset="0"/>
                    <a:cs typeface="Arial" pitchFamily="34" charset="0"/>
                  </a:rPr>
                  <a:t>0.75</a:t>
                </a:r>
                <a:endParaRPr kumimoji="0" lang="en-US" sz="1800" b="0" i="0" u="none" strike="noStrike" cap="none" normalizeH="0" baseline="0" smtClean="0">
                  <a:ln>
                    <a:noFill/>
                  </a:ln>
                  <a:solidFill>
                    <a:schemeClr val="tx1"/>
                  </a:solidFill>
                  <a:effectLst/>
                  <a:latin typeface="Cambria" pitchFamily="18" charset="0"/>
                  <a:cs typeface="Arial" pitchFamily="34" charset="0"/>
                </a:endParaRPr>
              </a:p>
            </p:txBody>
          </p:sp>
          <p:sp>
            <p:nvSpPr>
              <p:cNvPr id="107915" name="Rectangle 395"/>
              <p:cNvSpPr>
                <a:spLocks noChangeArrowheads="1"/>
              </p:cNvSpPr>
              <p:nvPr/>
            </p:nvSpPr>
            <p:spPr bwMode="auto">
              <a:xfrm>
                <a:off x="1008" y="2536"/>
                <a:ext cx="222" cy="2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rgbClr val="000000"/>
                    </a:solidFill>
                    <a:effectLst/>
                    <a:latin typeface="Cambria" pitchFamily="18" charset="0"/>
                    <a:cs typeface="Arial" pitchFamily="34" charset="0"/>
                  </a:rPr>
                  <a:t>0.8</a:t>
                </a:r>
                <a:endParaRPr kumimoji="0" lang="en-US" sz="1800" b="0" i="0" u="none" strike="noStrike" cap="none" normalizeH="0" baseline="0" smtClean="0">
                  <a:ln>
                    <a:noFill/>
                  </a:ln>
                  <a:solidFill>
                    <a:schemeClr val="tx1"/>
                  </a:solidFill>
                  <a:effectLst/>
                  <a:latin typeface="Cambria" pitchFamily="18" charset="0"/>
                  <a:cs typeface="Arial" pitchFamily="34" charset="0"/>
                </a:endParaRPr>
              </a:p>
            </p:txBody>
          </p:sp>
          <p:sp>
            <p:nvSpPr>
              <p:cNvPr id="107916" name="Rectangle 396"/>
              <p:cNvSpPr>
                <a:spLocks noChangeArrowheads="1"/>
              </p:cNvSpPr>
              <p:nvPr/>
            </p:nvSpPr>
            <p:spPr bwMode="auto">
              <a:xfrm>
                <a:off x="946" y="2305"/>
                <a:ext cx="316" cy="2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rgbClr val="000000"/>
                    </a:solidFill>
                    <a:effectLst/>
                    <a:latin typeface="Cambria" pitchFamily="18" charset="0"/>
                    <a:cs typeface="Arial" pitchFamily="34" charset="0"/>
                  </a:rPr>
                  <a:t>0.85</a:t>
                </a:r>
                <a:endParaRPr kumimoji="0" lang="en-US" sz="1800" b="0" i="0" u="none" strike="noStrike" cap="none" normalizeH="0" baseline="0" smtClean="0">
                  <a:ln>
                    <a:noFill/>
                  </a:ln>
                  <a:solidFill>
                    <a:schemeClr val="tx1"/>
                  </a:solidFill>
                  <a:effectLst/>
                  <a:latin typeface="Cambria" pitchFamily="18" charset="0"/>
                  <a:cs typeface="Arial" pitchFamily="34" charset="0"/>
                </a:endParaRPr>
              </a:p>
            </p:txBody>
          </p:sp>
          <p:sp>
            <p:nvSpPr>
              <p:cNvPr id="107917" name="Rectangle 397"/>
              <p:cNvSpPr>
                <a:spLocks noChangeArrowheads="1"/>
              </p:cNvSpPr>
              <p:nvPr/>
            </p:nvSpPr>
            <p:spPr bwMode="auto">
              <a:xfrm>
                <a:off x="1008" y="2087"/>
                <a:ext cx="222" cy="2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rgbClr val="000000"/>
                    </a:solidFill>
                    <a:effectLst/>
                    <a:latin typeface="Cambria" pitchFamily="18" charset="0"/>
                    <a:cs typeface="Arial" pitchFamily="34" charset="0"/>
                  </a:rPr>
                  <a:t>0.9</a:t>
                </a:r>
                <a:endParaRPr kumimoji="0" lang="en-US" sz="1800" b="0" i="0" u="none" strike="noStrike" cap="none" normalizeH="0" baseline="0" smtClean="0">
                  <a:ln>
                    <a:noFill/>
                  </a:ln>
                  <a:solidFill>
                    <a:schemeClr val="tx1"/>
                  </a:solidFill>
                  <a:effectLst/>
                  <a:latin typeface="Cambria" pitchFamily="18" charset="0"/>
                  <a:cs typeface="Arial" pitchFamily="34" charset="0"/>
                </a:endParaRPr>
              </a:p>
            </p:txBody>
          </p:sp>
          <p:sp>
            <p:nvSpPr>
              <p:cNvPr id="107918" name="Rectangle 398"/>
              <p:cNvSpPr>
                <a:spLocks noChangeArrowheads="1"/>
              </p:cNvSpPr>
              <p:nvPr/>
            </p:nvSpPr>
            <p:spPr bwMode="auto">
              <a:xfrm>
                <a:off x="946" y="1869"/>
                <a:ext cx="316" cy="2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rgbClr val="000000"/>
                    </a:solidFill>
                    <a:effectLst/>
                    <a:latin typeface="Cambria" pitchFamily="18" charset="0"/>
                    <a:cs typeface="Arial" pitchFamily="34" charset="0"/>
                  </a:rPr>
                  <a:t>0.95</a:t>
                </a:r>
                <a:endParaRPr kumimoji="0" lang="en-US" sz="1800" b="0" i="0" u="none" strike="noStrike" cap="none" normalizeH="0" baseline="0" smtClean="0">
                  <a:ln>
                    <a:noFill/>
                  </a:ln>
                  <a:solidFill>
                    <a:schemeClr val="tx1"/>
                  </a:solidFill>
                  <a:effectLst/>
                  <a:latin typeface="Cambria" pitchFamily="18" charset="0"/>
                  <a:cs typeface="Arial" pitchFamily="34" charset="0"/>
                </a:endParaRPr>
              </a:p>
            </p:txBody>
          </p:sp>
          <p:sp>
            <p:nvSpPr>
              <p:cNvPr id="107919" name="Rectangle 399"/>
              <p:cNvSpPr>
                <a:spLocks noChangeArrowheads="1"/>
              </p:cNvSpPr>
              <p:nvPr/>
            </p:nvSpPr>
            <p:spPr bwMode="auto">
              <a:xfrm>
                <a:off x="1102" y="1650"/>
                <a:ext cx="94" cy="2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rgbClr val="000000"/>
                    </a:solidFill>
                    <a:effectLst/>
                    <a:latin typeface="Cambria" pitchFamily="18" charset="0"/>
                    <a:cs typeface="Arial" pitchFamily="34" charset="0"/>
                  </a:rPr>
                  <a:t>1</a:t>
                </a:r>
                <a:endParaRPr kumimoji="0" lang="en-US" sz="1800" b="0" i="0" u="none" strike="noStrike" cap="none" normalizeH="0" baseline="0" smtClean="0">
                  <a:ln>
                    <a:noFill/>
                  </a:ln>
                  <a:solidFill>
                    <a:schemeClr val="tx1"/>
                  </a:solidFill>
                  <a:effectLst/>
                  <a:latin typeface="Cambria" pitchFamily="18" charset="0"/>
                  <a:cs typeface="Arial" pitchFamily="34" charset="0"/>
                </a:endParaRPr>
              </a:p>
            </p:txBody>
          </p:sp>
          <p:sp>
            <p:nvSpPr>
              <p:cNvPr id="107920" name="Rectangle 400"/>
              <p:cNvSpPr>
                <a:spLocks noChangeArrowheads="1"/>
              </p:cNvSpPr>
              <p:nvPr/>
            </p:nvSpPr>
            <p:spPr bwMode="auto">
              <a:xfrm>
                <a:off x="1247" y="3652"/>
                <a:ext cx="94" cy="2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rgbClr val="000000"/>
                    </a:solidFill>
                    <a:effectLst/>
                    <a:latin typeface="Cambria" pitchFamily="18" charset="0"/>
                    <a:cs typeface="Arial" pitchFamily="34" charset="0"/>
                  </a:rPr>
                  <a:t>0</a:t>
                </a:r>
                <a:endParaRPr kumimoji="0" lang="en-US" sz="1800" b="0" i="0" u="none" strike="noStrike" cap="none" normalizeH="0" baseline="0" smtClean="0">
                  <a:ln>
                    <a:noFill/>
                  </a:ln>
                  <a:solidFill>
                    <a:schemeClr val="tx1"/>
                  </a:solidFill>
                  <a:effectLst/>
                  <a:latin typeface="Cambria" pitchFamily="18" charset="0"/>
                  <a:cs typeface="Arial" pitchFamily="34" charset="0"/>
                </a:endParaRPr>
              </a:p>
            </p:txBody>
          </p:sp>
          <p:sp>
            <p:nvSpPr>
              <p:cNvPr id="107921" name="Rectangle 401"/>
              <p:cNvSpPr>
                <a:spLocks noChangeArrowheads="1"/>
              </p:cNvSpPr>
              <p:nvPr/>
            </p:nvSpPr>
            <p:spPr bwMode="auto">
              <a:xfrm>
                <a:off x="1882" y="3652"/>
                <a:ext cx="282" cy="2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rgbClr val="000000"/>
                    </a:solidFill>
                    <a:effectLst/>
                    <a:latin typeface="Cambria" pitchFamily="18" charset="0"/>
                    <a:cs typeface="Arial" pitchFamily="34" charset="0"/>
                  </a:rPr>
                  <a:t>400</a:t>
                </a:r>
                <a:endParaRPr kumimoji="0" lang="en-US" sz="1800" b="0" i="0" u="none" strike="noStrike" cap="none" normalizeH="0" baseline="0" smtClean="0">
                  <a:ln>
                    <a:noFill/>
                  </a:ln>
                  <a:solidFill>
                    <a:schemeClr val="tx1"/>
                  </a:solidFill>
                  <a:effectLst/>
                  <a:latin typeface="Cambria" pitchFamily="18" charset="0"/>
                  <a:cs typeface="Arial" pitchFamily="34" charset="0"/>
                </a:endParaRPr>
              </a:p>
            </p:txBody>
          </p:sp>
          <p:sp>
            <p:nvSpPr>
              <p:cNvPr id="107922" name="Rectangle 402"/>
              <p:cNvSpPr>
                <a:spLocks noChangeArrowheads="1"/>
              </p:cNvSpPr>
              <p:nvPr/>
            </p:nvSpPr>
            <p:spPr bwMode="auto">
              <a:xfrm>
                <a:off x="2578" y="3652"/>
                <a:ext cx="282" cy="2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rgbClr val="000000"/>
                    </a:solidFill>
                    <a:effectLst/>
                    <a:latin typeface="Cambria" pitchFamily="18" charset="0"/>
                    <a:cs typeface="Arial" pitchFamily="34" charset="0"/>
                  </a:rPr>
                  <a:t>800</a:t>
                </a:r>
                <a:endParaRPr kumimoji="0" lang="en-US" sz="1800" b="0" i="0" u="none" strike="noStrike" cap="none" normalizeH="0" baseline="0" smtClean="0">
                  <a:ln>
                    <a:noFill/>
                  </a:ln>
                  <a:solidFill>
                    <a:schemeClr val="tx1"/>
                  </a:solidFill>
                  <a:effectLst/>
                  <a:latin typeface="Cambria" pitchFamily="18" charset="0"/>
                  <a:cs typeface="Arial" pitchFamily="34" charset="0"/>
                </a:endParaRPr>
              </a:p>
            </p:txBody>
          </p:sp>
          <p:sp>
            <p:nvSpPr>
              <p:cNvPr id="107923" name="Rectangle 403"/>
              <p:cNvSpPr>
                <a:spLocks noChangeArrowheads="1"/>
              </p:cNvSpPr>
              <p:nvPr/>
            </p:nvSpPr>
            <p:spPr bwMode="auto">
              <a:xfrm>
                <a:off x="3255" y="3652"/>
                <a:ext cx="376" cy="2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rgbClr val="000000"/>
                    </a:solidFill>
                    <a:effectLst/>
                    <a:latin typeface="Cambria" pitchFamily="18" charset="0"/>
                    <a:cs typeface="Arial" pitchFamily="34" charset="0"/>
                  </a:rPr>
                  <a:t>1200</a:t>
                </a:r>
                <a:endParaRPr kumimoji="0" lang="en-US" sz="1800" b="0" i="0" u="none" strike="noStrike" cap="none" normalizeH="0" baseline="0" smtClean="0">
                  <a:ln>
                    <a:noFill/>
                  </a:ln>
                  <a:solidFill>
                    <a:schemeClr val="tx1"/>
                  </a:solidFill>
                  <a:effectLst/>
                  <a:latin typeface="Cambria" pitchFamily="18" charset="0"/>
                  <a:cs typeface="Arial" pitchFamily="34" charset="0"/>
                </a:endParaRPr>
              </a:p>
            </p:txBody>
          </p:sp>
          <p:sp>
            <p:nvSpPr>
              <p:cNvPr id="107924" name="Rectangle 404"/>
              <p:cNvSpPr>
                <a:spLocks noChangeArrowheads="1"/>
              </p:cNvSpPr>
              <p:nvPr/>
            </p:nvSpPr>
            <p:spPr bwMode="auto">
              <a:xfrm>
                <a:off x="3951" y="3652"/>
                <a:ext cx="376" cy="2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rgbClr val="000000"/>
                    </a:solidFill>
                    <a:effectLst/>
                    <a:latin typeface="Cambria" pitchFamily="18" charset="0"/>
                    <a:cs typeface="Arial" pitchFamily="34" charset="0"/>
                  </a:rPr>
                  <a:t>1600</a:t>
                </a:r>
                <a:endParaRPr kumimoji="0" lang="en-US" sz="1800" b="0" i="0" u="none" strike="noStrike" cap="none" normalizeH="0" baseline="0" smtClean="0">
                  <a:ln>
                    <a:noFill/>
                  </a:ln>
                  <a:solidFill>
                    <a:schemeClr val="tx1"/>
                  </a:solidFill>
                  <a:effectLst/>
                  <a:latin typeface="Cambria" pitchFamily="18" charset="0"/>
                  <a:cs typeface="Arial" pitchFamily="34" charset="0"/>
                </a:endParaRPr>
              </a:p>
            </p:txBody>
          </p:sp>
        </p:grpSp>
        <p:sp>
          <p:nvSpPr>
            <p:cNvPr id="107926" name="Rectangle 406"/>
            <p:cNvSpPr>
              <a:spLocks noChangeArrowheads="1"/>
            </p:cNvSpPr>
            <p:nvPr/>
          </p:nvSpPr>
          <p:spPr bwMode="auto">
            <a:xfrm>
              <a:off x="4648" y="3652"/>
              <a:ext cx="376" cy="2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rgbClr val="000000"/>
                  </a:solidFill>
                  <a:effectLst/>
                  <a:latin typeface="Cambria" pitchFamily="18" charset="0"/>
                  <a:cs typeface="Arial" pitchFamily="34" charset="0"/>
                </a:rPr>
                <a:t>2000</a:t>
              </a:r>
              <a:endParaRPr kumimoji="0" lang="en-US" sz="1800" b="0" i="0" u="none" strike="noStrike" cap="none" normalizeH="0" baseline="0" smtClean="0">
                <a:ln>
                  <a:noFill/>
                </a:ln>
                <a:solidFill>
                  <a:schemeClr val="tx1"/>
                </a:solidFill>
                <a:effectLst/>
                <a:latin typeface="Cambria" pitchFamily="18" charset="0"/>
                <a:cs typeface="Arial" pitchFamily="34" charset="0"/>
              </a:endParaRPr>
            </a:p>
          </p:txBody>
        </p:sp>
        <p:sp>
          <p:nvSpPr>
            <p:cNvPr id="107927" name="Rectangle 407"/>
            <p:cNvSpPr>
              <a:spLocks noChangeArrowheads="1"/>
            </p:cNvSpPr>
            <p:nvPr/>
          </p:nvSpPr>
          <p:spPr bwMode="auto">
            <a:xfrm>
              <a:off x="2048" y="3832"/>
              <a:ext cx="2607" cy="2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rgbClr val="000000"/>
                  </a:solidFill>
                  <a:effectLst/>
                  <a:latin typeface="Cambria" pitchFamily="18" charset="0"/>
                  <a:cs typeface="Arial" pitchFamily="34" charset="0"/>
                </a:rPr>
                <a:t>Number of labels (waveform, p=0.6)</a:t>
              </a:r>
              <a:endParaRPr kumimoji="0" lang="en-US" sz="1800" b="0" i="0" u="none" strike="noStrike" cap="none" normalizeH="0" baseline="0" smtClean="0">
                <a:ln>
                  <a:noFill/>
                </a:ln>
                <a:solidFill>
                  <a:schemeClr val="tx1"/>
                </a:solidFill>
                <a:effectLst/>
                <a:latin typeface="Cambria" pitchFamily="18" charset="0"/>
                <a:cs typeface="Arial" pitchFamily="34" charset="0"/>
              </a:endParaRPr>
            </a:p>
          </p:txBody>
        </p:sp>
        <p:sp>
          <p:nvSpPr>
            <p:cNvPr id="107928" name="Rectangle 408"/>
            <p:cNvSpPr>
              <a:spLocks noChangeArrowheads="1"/>
            </p:cNvSpPr>
            <p:nvPr/>
          </p:nvSpPr>
          <p:spPr bwMode="auto">
            <a:xfrm rot="16200000">
              <a:off x="249" y="2590"/>
              <a:ext cx="1166" cy="2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rgbClr val="000000"/>
                  </a:solidFill>
                  <a:effectLst/>
                  <a:latin typeface="Cambria" pitchFamily="18" charset="0"/>
                  <a:cs typeface="Arial" pitchFamily="34" charset="0"/>
                </a:rPr>
                <a:t>Labeling quality</a:t>
              </a:r>
              <a:endParaRPr kumimoji="0" lang="en-US" sz="1800" b="0" i="0" u="none" strike="noStrike" cap="none" normalizeH="0" baseline="0" smtClean="0">
                <a:ln>
                  <a:noFill/>
                </a:ln>
                <a:solidFill>
                  <a:schemeClr val="tx1"/>
                </a:solidFill>
                <a:effectLst/>
                <a:latin typeface="Cambria" pitchFamily="18" charset="0"/>
                <a:cs typeface="Arial" pitchFamily="34" charset="0"/>
              </a:endParaRPr>
            </a:p>
          </p:txBody>
        </p:sp>
        <p:sp>
          <p:nvSpPr>
            <p:cNvPr id="107929" name="Rectangle 409"/>
            <p:cNvSpPr>
              <a:spLocks noChangeArrowheads="1"/>
            </p:cNvSpPr>
            <p:nvPr/>
          </p:nvSpPr>
          <p:spPr bwMode="auto">
            <a:xfrm>
              <a:off x="3203" y="3024"/>
              <a:ext cx="1580" cy="474"/>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930" name="Line 410"/>
            <p:cNvSpPr>
              <a:spLocks noChangeShapeType="1"/>
            </p:cNvSpPr>
            <p:nvPr/>
          </p:nvSpPr>
          <p:spPr bwMode="auto">
            <a:xfrm>
              <a:off x="3244" y="3152"/>
              <a:ext cx="416" cy="1"/>
            </a:xfrm>
            <a:prstGeom prst="line">
              <a:avLst/>
            </a:prstGeom>
            <a:noFill/>
            <a:ln w="10">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931" name="Rectangle 411"/>
            <p:cNvSpPr>
              <a:spLocks noChangeArrowheads="1"/>
            </p:cNvSpPr>
            <p:nvPr/>
          </p:nvSpPr>
          <p:spPr bwMode="auto">
            <a:xfrm>
              <a:off x="3691" y="3049"/>
              <a:ext cx="316" cy="2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rgbClr val="000000"/>
                  </a:solidFill>
                  <a:effectLst/>
                  <a:latin typeface="Cambria" pitchFamily="18" charset="0"/>
                  <a:cs typeface="Arial" pitchFamily="34" charset="0"/>
                </a:rPr>
                <a:t>UNF</a:t>
              </a:r>
              <a:endParaRPr kumimoji="0" lang="en-US" sz="1800" b="0" i="0" u="none" strike="noStrike" cap="none" normalizeH="0" baseline="0" smtClean="0">
                <a:ln>
                  <a:noFill/>
                </a:ln>
                <a:solidFill>
                  <a:schemeClr val="tx1"/>
                </a:solidFill>
                <a:effectLst/>
                <a:latin typeface="Cambria" pitchFamily="18" charset="0"/>
                <a:cs typeface="Arial" pitchFamily="34" charset="0"/>
              </a:endParaRPr>
            </a:p>
          </p:txBody>
        </p:sp>
        <p:sp>
          <p:nvSpPr>
            <p:cNvPr id="107932" name="Rectangle 412"/>
            <p:cNvSpPr>
              <a:spLocks noChangeArrowheads="1"/>
            </p:cNvSpPr>
            <p:nvPr/>
          </p:nvSpPr>
          <p:spPr bwMode="auto">
            <a:xfrm>
              <a:off x="4045" y="3139"/>
              <a:ext cx="21" cy="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933" name="Rectangle 413"/>
            <p:cNvSpPr>
              <a:spLocks noChangeArrowheads="1"/>
            </p:cNvSpPr>
            <p:nvPr/>
          </p:nvSpPr>
          <p:spPr bwMode="auto">
            <a:xfrm>
              <a:off x="4107" y="3139"/>
              <a:ext cx="21" cy="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934" name="Rectangle 414"/>
            <p:cNvSpPr>
              <a:spLocks noChangeArrowheads="1"/>
            </p:cNvSpPr>
            <p:nvPr/>
          </p:nvSpPr>
          <p:spPr bwMode="auto">
            <a:xfrm>
              <a:off x="4170" y="3139"/>
              <a:ext cx="21" cy="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935" name="Rectangle 415"/>
            <p:cNvSpPr>
              <a:spLocks noChangeArrowheads="1"/>
            </p:cNvSpPr>
            <p:nvPr/>
          </p:nvSpPr>
          <p:spPr bwMode="auto">
            <a:xfrm>
              <a:off x="4232" y="3139"/>
              <a:ext cx="21" cy="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936" name="Rectangle 416"/>
            <p:cNvSpPr>
              <a:spLocks noChangeArrowheads="1"/>
            </p:cNvSpPr>
            <p:nvPr/>
          </p:nvSpPr>
          <p:spPr bwMode="auto">
            <a:xfrm>
              <a:off x="4295" y="3139"/>
              <a:ext cx="20" cy="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937" name="Rectangle 417"/>
            <p:cNvSpPr>
              <a:spLocks noChangeArrowheads="1"/>
            </p:cNvSpPr>
            <p:nvPr/>
          </p:nvSpPr>
          <p:spPr bwMode="auto">
            <a:xfrm>
              <a:off x="4357" y="3139"/>
              <a:ext cx="21" cy="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938" name="Rectangle 418"/>
            <p:cNvSpPr>
              <a:spLocks noChangeArrowheads="1"/>
            </p:cNvSpPr>
            <p:nvPr/>
          </p:nvSpPr>
          <p:spPr bwMode="auto">
            <a:xfrm>
              <a:off x="4419" y="3139"/>
              <a:ext cx="21" cy="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939" name="Rectangle 419"/>
            <p:cNvSpPr>
              <a:spLocks noChangeArrowheads="1"/>
            </p:cNvSpPr>
            <p:nvPr/>
          </p:nvSpPr>
          <p:spPr bwMode="auto">
            <a:xfrm>
              <a:off x="4492" y="3049"/>
              <a:ext cx="248" cy="2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rgbClr val="000000"/>
                  </a:solidFill>
                  <a:effectLst/>
                  <a:latin typeface="Cambria" pitchFamily="18" charset="0"/>
                  <a:cs typeface="Arial" pitchFamily="34" charset="0"/>
                </a:rPr>
                <a:t>MU</a:t>
              </a:r>
              <a:endParaRPr kumimoji="0" lang="en-US" sz="1800" b="0" i="0" u="none" strike="noStrike" cap="none" normalizeH="0" baseline="0" smtClean="0">
                <a:ln>
                  <a:noFill/>
                </a:ln>
                <a:solidFill>
                  <a:schemeClr val="tx1"/>
                </a:solidFill>
                <a:effectLst/>
                <a:latin typeface="Cambria" pitchFamily="18" charset="0"/>
                <a:cs typeface="Arial" pitchFamily="34" charset="0"/>
              </a:endParaRPr>
            </a:p>
          </p:txBody>
        </p:sp>
        <p:sp>
          <p:nvSpPr>
            <p:cNvPr id="107940" name="Rectangle 420"/>
            <p:cNvSpPr>
              <a:spLocks noChangeArrowheads="1"/>
            </p:cNvSpPr>
            <p:nvPr/>
          </p:nvSpPr>
          <p:spPr bwMode="auto">
            <a:xfrm>
              <a:off x="3244" y="3357"/>
              <a:ext cx="73"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941" name="Rectangle 421"/>
            <p:cNvSpPr>
              <a:spLocks noChangeArrowheads="1"/>
            </p:cNvSpPr>
            <p:nvPr/>
          </p:nvSpPr>
          <p:spPr bwMode="auto">
            <a:xfrm>
              <a:off x="3359" y="3357"/>
              <a:ext cx="72"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942" name="Rectangle 422"/>
            <p:cNvSpPr>
              <a:spLocks noChangeArrowheads="1"/>
            </p:cNvSpPr>
            <p:nvPr/>
          </p:nvSpPr>
          <p:spPr bwMode="auto">
            <a:xfrm>
              <a:off x="3473" y="3357"/>
              <a:ext cx="73"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943" name="Rectangle 423"/>
            <p:cNvSpPr>
              <a:spLocks noChangeArrowheads="1"/>
            </p:cNvSpPr>
            <p:nvPr/>
          </p:nvSpPr>
          <p:spPr bwMode="auto">
            <a:xfrm>
              <a:off x="3587" y="3357"/>
              <a:ext cx="73" cy="1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944" name="Rectangle 424"/>
            <p:cNvSpPr>
              <a:spLocks noChangeArrowheads="1"/>
            </p:cNvSpPr>
            <p:nvPr/>
          </p:nvSpPr>
          <p:spPr bwMode="auto">
            <a:xfrm>
              <a:off x="3691" y="3267"/>
              <a:ext cx="196" cy="2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rgbClr val="000000"/>
                  </a:solidFill>
                  <a:effectLst/>
                  <a:latin typeface="Cambria" pitchFamily="18" charset="0"/>
                  <a:cs typeface="Arial" pitchFamily="34" charset="0"/>
                </a:rPr>
                <a:t>LU</a:t>
              </a:r>
              <a:endParaRPr kumimoji="0" lang="en-US" sz="1800" b="0" i="0" u="none" strike="noStrike" cap="none" normalizeH="0" baseline="0" smtClean="0">
                <a:ln>
                  <a:noFill/>
                </a:ln>
                <a:solidFill>
                  <a:schemeClr val="tx1"/>
                </a:solidFill>
                <a:effectLst/>
                <a:latin typeface="Cambria" pitchFamily="18" charset="0"/>
                <a:cs typeface="Arial" pitchFamily="34" charset="0"/>
              </a:endParaRPr>
            </a:p>
          </p:txBody>
        </p:sp>
        <p:sp>
          <p:nvSpPr>
            <p:cNvPr id="107945" name="Rectangle 425"/>
            <p:cNvSpPr>
              <a:spLocks noChangeArrowheads="1"/>
            </p:cNvSpPr>
            <p:nvPr/>
          </p:nvSpPr>
          <p:spPr bwMode="auto">
            <a:xfrm>
              <a:off x="4045" y="3357"/>
              <a:ext cx="73"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946" name="Rectangle 426"/>
            <p:cNvSpPr>
              <a:spLocks noChangeArrowheads="1"/>
            </p:cNvSpPr>
            <p:nvPr/>
          </p:nvSpPr>
          <p:spPr bwMode="auto">
            <a:xfrm>
              <a:off x="4159" y="3357"/>
              <a:ext cx="21"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947" name="Rectangle 427"/>
            <p:cNvSpPr>
              <a:spLocks noChangeArrowheads="1"/>
            </p:cNvSpPr>
            <p:nvPr/>
          </p:nvSpPr>
          <p:spPr bwMode="auto">
            <a:xfrm>
              <a:off x="4222" y="3357"/>
              <a:ext cx="73"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948" name="Rectangle 428"/>
            <p:cNvSpPr>
              <a:spLocks noChangeArrowheads="1"/>
            </p:cNvSpPr>
            <p:nvPr/>
          </p:nvSpPr>
          <p:spPr bwMode="auto">
            <a:xfrm>
              <a:off x="4336" y="3357"/>
              <a:ext cx="21"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949" name="Rectangle 429"/>
            <p:cNvSpPr>
              <a:spLocks noChangeArrowheads="1"/>
            </p:cNvSpPr>
            <p:nvPr/>
          </p:nvSpPr>
          <p:spPr bwMode="auto">
            <a:xfrm>
              <a:off x="4399" y="3357"/>
              <a:ext cx="62" cy="13"/>
            </a:xfrm>
            <a:prstGeom prst="rect">
              <a:avLst/>
            </a:prstGeom>
            <a:solidFill>
              <a:srgbClr val="8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mbria" pitchFamily="18" charset="0"/>
              </a:endParaRPr>
            </a:p>
          </p:txBody>
        </p:sp>
        <p:sp>
          <p:nvSpPr>
            <p:cNvPr id="107950" name="Rectangle 430"/>
            <p:cNvSpPr>
              <a:spLocks noChangeArrowheads="1"/>
            </p:cNvSpPr>
            <p:nvPr/>
          </p:nvSpPr>
          <p:spPr bwMode="auto">
            <a:xfrm>
              <a:off x="4492" y="3267"/>
              <a:ext cx="339" cy="2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rgbClr val="000000"/>
                  </a:solidFill>
                  <a:effectLst/>
                  <a:latin typeface="Cambria" pitchFamily="18" charset="0"/>
                  <a:cs typeface="Arial" pitchFamily="34" charset="0"/>
                </a:rPr>
                <a:t>LMU</a:t>
              </a:r>
              <a:endParaRPr kumimoji="0" lang="en-US" sz="1800" b="0" i="0" u="none" strike="noStrike" cap="none" normalizeH="0" baseline="0" smtClean="0">
                <a:ln>
                  <a:noFill/>
                </a:ln>
                <a:solidFill>
                  <a:schemeClr val="tx1"/>
                </a:solidFill>
                <a:effectLst/>
                <a:latin typeface="Cambria" pitchFamily="18" charset="0"/>
                <a:cs typeface="Arial" pitchFamily="34" charset="0"/>
              </a:endParaRPr>
            </a:p>
          </p:txBody>
        </p:sp>
      </p:grpSp>
      <p:cxnSp>
        <p:nvCxnSpPr>
          <p:cNvPr id="95237" name="Straight Arrow Connector 435"/>
          <p:cNvCxnSpPr>
            <a:cxnSpLocks noChangeShapeType="1"/>
            <a:stCxn id="95242" idx="2"/>
          </p:cNvCxnSpPr>
          <p:nvPr/>
        </p:nvCxnSpPr>
        <p:spPr bwMode="auto">
          <a:xfrm rot="5400000">
            <a:off x="5724922" y="1903016"/>
            <a:ext cx="1444627" cy="607218"/>
          </a:xfrm>
          <a:prstGeom prst="straightConnector1">
            <a:avLst/>
          </a:prstGeom>
          <a:noFill/>
          <a:ln w="25400">
            <a:solidFill>
              <a:srgbClr val="A50021"/>
            </a:solidFill>
            <a:round/>
            <a:headEnd/>
            <a:tailEnd type="arrow" w="med" len="med"/>
          </a:ln>
        </p:spPr>
      </p:cxnSp>
      <p:sp>
        <p:nvSpPr>
          <p:cNvPr id="95238" name="TextBox 436"/>
          <p:cNvSpPr txBox="1">
            <a:spLocks noChangeArrowheads="1"/>
          </p:cNvSpPr>
          <p:nvPr/>
        </p:nvSpPr>
        <p:spPr bwMode="auto">
          <a:xfrm>
            <a:off x="7500938" y="1285875"/>
            <a:ext cx="1643062" cy="646113"/>
          </a:xfrm>
          <a:prstGeom prst="rect">
            <a:avLst/>
          </a:prstGeom>
          <a:noFill/>
          <a:ln w="9525">
            <a:noFill/>
            <a:miter lim="800000"/>
            <a:headEnd/>
            <a:tailEnd/>
          </a:ln>
        </p:spPr>
        <p:txBody>
          <a:bodyPr>
            <a:prstTxWarp prst="textNoShape">
              <a:avLst/>
            </a:prstTxWarp>
            <a:spAutoFit/>
          </a:bodyPr>
          <a:lstStyle/>
          <a:p>
            <a:pPr algn="ctr"/>
            <a:r>
              <a:rPr lang="en-US" b="1">
                <a:solidFill>
                  <a:srgbClr val="FF0000"/>
                </a:solidFill>
              </a:rPr>
              <a:t>Label Uncertainty</a:t>
            </a:r>
          </a:p>
        </p:txBody>
      </p:sp>
      <p:cxnSp>
        <p:nvCxnSpPr>
          <p:cNvPr id="95239" name="Straight Arrow Connector 438"/>
          <p:cNvCxnSpPr>
            <a:cxnSpLocks noChangeShapeType="1"/>
          </p:cNvCxnSpPr>
          <p:nvPr/>
        </p:nvCxnSpPr>
        <p:spPr bwMode="auto">
          <a:xfrm rot="10800000">
            <a:off x="7429500" y="3571875"/>
            <a:ext cx="1071563" cy="714375"/>
          </a:xfrm>
          <a:prstGeom prst="straightConnector1">
            <a:avLst/>
          </a:prstGeom>
          <a:noFill/>
          <a:ln w="9525">
            <a:solidFill>
              <a:schemeClr val="tx1"/>
            </a:solidFill>
            <a:round/>
            <a:headEnd/>
            <a:tailEnd type="arrow" w="med" len="med"/>
          </a:ln>
        </p:spPr>
      </p:cxnSp>
      <p:sp>
        <p:nvSpPr>
          <p:cNvPr id="95240" name="TextBox 439"/>
          <p:cNvSpPr txBox="1">
            <a:spLocks noChangeArrowheads="1"/>
          </p:cNvSpPr>
          <p:nvPr/>
        </p:nvSpPr>
        <p:spPr bwMode="auto">
          <a:xfrm>
            <a:off x="7577137" y="4211638"/>
            <a:ext cx="1643063" cy="646112"/>
          </a:xfrm>
          <a:prstGeom prst="rect">
            <a:avLst/>
          </a:prstGeom>
          <a:noFill/>
          <a:ln w="9525">
            <a:noFill/>
            <a:miter lim="800000"/>
            <a:headEnd/>
            <a:tailEnd/>
          </a:ln>
        </p:spPr>
        <p:txBody>
          <a:bodyPr>
            <a:prstTxWarp prst="textNoShape">
              <a:avLst/>
            </a:prstTxWarp>
            <a:spAutoFit/>
          </a:bodyPr>
          <a:lstStyle/>
          <a:p>
            <a:pPr algn="ctr"/>
            <a:r>
              <a:rPr lang="en-US" b="1"/>
              <a:t>Uniform, round robin</a:t>
            </a:r>
          </a:p>
        </p:txBody>
      </p:sp>
      <p:cxnSp>
        <p:nvCxnSpPr>
          <p:cNvPr id="95241" name="Straight Arrow Connector 8"/>
          <p:cNvCxnSpPr>
            <a:cxnSpLocks noChangeShapeType="1"/>
          </p:cNvCxnSpPr>
          <p:nvPr/>
        </p:nvCxnSpPr>
        <p:spPr bwMode="auto">
          <a:xfrm rot="5400000">
            <a:off x="7353301" y="2247901"/>
            <a:ext cx="1142998" cy="762000"/>
          </a:xfrm>
          <a:prstGeom prst="straightConnector1">
            <a:avLst/>
          </a:prstGeom>
          <a:noFill/>
          <a:ln w="9525">
            <a:solidFill>
              <a:srgbClr val="FF0000"/>
            </a:solidFill>
            <a:round/>
            <a:headEnd/>
            <a:tailEnd type="arrow" w="med" len="med"/>
          </a:ln>
        </p:spPr>
      </p:cxnSp>
      <p:sp>
        <p:nvSpPr>
          <p:cNvPr id="95242" name="TextBox 9"/>
          <p:cNvSpPr txBox="1">
            <a:spLocks noChangeArrowheads="1"/>
          </p:cNvSpPr>
          <p:nvPr/>
        </p:nvSpPr>
        <p:spPr bwMode="auto">
          <a:xfrm>
            <a:off x="5786438" y="838200"/>
            <a:ext cx="1928812" cy="646112"/>
          </a:xfrm>
          <a:prstGeom prst="rect">
            <a:avLst/>
          </a:prstGeom>
          <a:noFill/>
          <a:ln w="9525">
            <a:noFill/>
            <a:miter lim="800000"/>
            <a:headEnd/>
            <a:tailEnd/>
          </a:ln>
        </p:spPr>
        <p:txBody>
          <a:bodyPr>
            <a:prstTxWarp prst="textNoShape">
              <a:avLst/>
            </a:prstTxWarp>
            <a:spAutoFit/>
          </a:bodyPr>
          <a:lstStyle/>
          <a:p>
            <a:pPr algn="ctr"/>
            <a:r>
              <a:rPr lang="en-US" b="1">
                <a:solidFill>
                  <a:srgbClr val="C00000"/>
                </a:solidFill>
              </a:rPr>
              <a:t>Label + Model Uncertainty</a:t>
            </a:r>
          </a:p>
        </p:txBody>
      </p:sp>
      <p:cxnSp>
        <p:nvCxnSpPr>
          <p:cNvPr id="95243" name="Straight Arrow Connector 10"/>
          <p:cNvCxnSpPr>
            <a:cxnSpLocks noChangeShapeType="1"/>
            <a:stCxn id="95244" idx="2"/>
          </p:cNvCxnSpPr>
          <p:nvPr/>
        </p:nvCxnSpPr>
        <p:spPr bwMode="auto">
          <a:xfrm rot="16200000" flipH="1">
            <a:off x="4211091" y="2203992"/>
            <a:ext cx="1009852" cy="1728194"/>
          </a:xfrm>
          <a:prstGeom prst="straightConnector1">
            <a:avLst/>
          </a:prstGeom>
          <a:noFill/>
          <a:ln w="9525">
            <a:solidFill>
              <a:schemeClr val="tx1"/>
            </a:solidFill>
            <a:round/>
            <a:headEnd/>
            <a:tailEnd type="arrow" w="med" len="med"/>
          </a:ln>
          <a:effectLst>
            <a:outerShdw blurRad="50800" dist="38100" algn="l" rotWithShape="0">
              <a:schemeClr val="tx1">
                <a:lumMod val="40000"/>
                <a:lumOff val="60000"/>
              </a:schemeClr>
            </a:outerShdw>
          </a:effectLst>
        </p:spPr>
      </p:cxnSp>
      <p:sp>
        <p:nvSpPr>
          <p:cNvPr id="95244" name="TextBox 11"/>
          <p:cNvSpPr txBox="1">
            <a:spLocks noChangeArrowheads="1"/>
          </p:cNvSpPr>
          <p:nvPr/>
        </p:nvSpPr>
        <p:spPr bwMode="auto">
          <a:xfrm>
            <a:off x="2339752" y="1916832"/>
            <a:ext cx="3024336" cy="646331"/>
          </a:xfrm>
          <a:prstGeom prst="rect">
            <a:avLst/>
          </a:prstGeom>
          <a:noFill/>
          <a:ln w="9525">
            <a:noFill/>
            <a:miter lim="800000"/>
            <a:headEnd/>
            <a:tailEnd/>
          </a:ln>
        </p:spPr>
        <p:txBody>
          <a:bodyPr wrap="square">
            <a:prstTxWarp prst="textNoShape">
              <a:avLst/>
            </a:prstTxWarp>
            <a:spAutoFit/>
          </a:bodyPr>
          <a:lstStyle/>
          <a:p>
            <a:pPr algn="ctr"/>
            <a:r>
              <a:rPr lang="en-US" b="1"/>
              <a:t>Model Uncertainty alone also improves quality</a:t>
            </a: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pPr eaLnBrk="1" hangingPunct="1"/>
            <a:fld id="{EF3F5D00-53B0-044D-8B4B-3387C60CED15}" type="slidenum">
              <a:rPr lang="en-US" sz="2600" b="1">
                <a:solidFill>
                  <a:schemeClr val="bg1"/>
                </a:solidFill>
              </a:rPr>
              <a:pPr eaLnBrk="1" hangingPunct="1"/>
              <a:t>66</a:t>
            </a:fld>
            <a:endParaRPr lang="en-US" sz="2600" b="1">
              <a:solidFill>
                <a:schemeClr val="bg1"/>
              </a:solidFill>
            </a:endParaRPr>
          </a:p>
        </p:txBody>
      </p:sp>
      <p:sp>
        <p:nvSpPr>
          <p:cNvPr id="99332" name="AutoShape 5"/>
          <p:cNvSpPr>
            <a:spLocks noGrp="1" noChangeArrowheads="1"/>
          </p:cNvSpPr>
          <p:nvPr>
            <p:ph type="title" idx="4294967295"/>
          </p:nvPr>
        </p:nvSpPr>
        <p:spPr>
          <a:xfrm>
            <a:off x="762000" y="457200"/>
            <a:ext cx="7924800" cy="1143000"/>
          </a:xfrm>
        </p:spPr>
        <p:txBody>
          <a:bodyPr/>
          <a:lstStyle/>
          <a:p>
            <a:pPr eaLnBrk="1" hangingPunct="1"/>
            <a:r>
              <a:rPr lang="en-US" smtClean="0">
                <a:ea typeface="ＭＳ Ｐゴシック" pitchFamily="-107" charset="-128"/>
                <a:cs typeface="ＭＳ Ｐゴシック" pitchFamily="-107" charset="-128"/>
              </a:rPr>
              <a:t>Model Quality</a:t>
            </a:r>
            <a:endParaRPr lang="en-US">
              <a:ea typeface="ＭＳ Ｐゴシック" pitchFamily="-107" charset="-128"/>
              <a:cs typeface="ＭＳ Ｐゴシック" pitchFamily="-107" charset="-128"/>
            </a:endParaRPr>
          </a:p>
        </p:txBody>
      </p:sp>
      <p:sp>
        <p:nvSpPr>
          <p:cNvPr id="99333" name="TextBox 9"/>
          <p:cNvSpPr txBox="1">
            <a:spLocks noChangeArrowheads="1"/>
          </p:cNvSpPr>
          <p:nvPr/>
        </p:nvSpPr>
        <p:spPr bwMode="auto">
          <a:xfrm>
            <a:off x="3492500" y="2349500"/>
            <a:ext cx="1928813" cy="641350"/>
          </a:xfrm>
          <a:prstGeom prst="rect">
            <a:avLst/>
          </a:prstGeom>
          <a:noFill/>
          <a:ln w="9525">
            <a:noFill/>
            <a:miter lim="800000"/>
            <a:headEnd/>
            <a:tailEnd/>
          </a:ln>
        </p:spPr>
        <p:txBody>
          <a:bodyPr>
            <a:prstTxWarp prst="textNoShape">
              <a:avLst/>
            </a:prstTxWarp>
            <a:spAutoFit/>
          </a:bodyPr>
          <a:lstStyle/>
          <a:p>
            <a:pPr algn="ctr"/>
            <a:r>
              <a:rPr lang="en-US" b="1">
                <a:solidFill>
                  <a:srgbClr val="480000"/>
                </a:solidFill>
              </a:rPr>
              <a:t>Label &amp; Model Uncertainty</a:t>
            </a:r>
          </a:p>
        </p:txBody>
      </p:sp>
      <p:sp>
        <p:nvSpPr>
          <p:cNvPr id="99334" name="Text Box 5"/>
          <p:cNvSpPr txBox="1">
            <a:spLocks noChangeArrowheads="1"/>
          </p:cNvSpPr>
          <p:nvPr/>
        </p:nvSpPr>
        <p:spPr bwMode="auto">
          <a:xfrm>
            <a:off x="4656137" y="-27384"/>
            <a:ext cx="4524375" cy="925513"/>
          </a:xfrm>
          <a:prstGeom prst="rect">
            <a:avLst/>
          </a:prstGeom>
          <a:noFill/>
          <a:ln w="9525">
            <a:solidFill>
              <a:srgbClr val="FF0000"/>
            </a:solidFill>
            <a:miter lim="800000"/>
            <a:headEnd/>
            <a:tailEnd/>
          </a:ln>
        </p:spPr>
        <p:txBody>
          <a:bodyPr wrap="none">
            <a:prstTxWarp prst="textNoShape">
              <a:avLst/>
            </a:prstTxWarp>
            <a:spAutoFit/>
          </a:bodyPr>
          <a:lstStyle/>
          <a:p>
            <a:r>
              <a:rPr lang="en-US" i="1">
                <a:solidFill>
                  <a:srgbClr val="C00000"/>
                </a:solidFill>
              </a:rPr>
              <a:t>Across 12 domains, LMU is always better </a:t>
            </a:r>
          </a:p>
          <a:p>
            <a:r>
              <a:rPr lang="en-US" i="1">
                <a:solidFill>
                  <a:srgbClr val="C00000"/>
                </a:solidFill>
              </a:rPr>
              <a:t>than GRR.  LMU is statistically significantly</a:t>
            </a:r>
          </a:p>
          <a:p>
            <a:r>
              <a:rPr lang="en-US" i="1">
                <a:solidFill>
                  <a:srgbClr val="C00000"/>
                </a:solidFill>
              </a:rPr>
              <a:t>better than LU and MU.</a:t>
            </a:r>
          </a:p>
        </p:txBody>
      </p:sp>
      <p:graphicFrame>
        <p:nvGraphicFramePr>
          <p:cNvPr id="99330" name="Object 2"/>
          <p:cNvGraphicFramePr>
            <a:graphicFrameLocks noChangeAspect="1"/>
          </p:cNvGraphicFramePr>
          <p:nvPr/>
        </p:nvGraphicFramePr>
        <p:xfrm>
          <a:off x="1331913" y="2854325"/>
          <a:ext cx="7416800" cy="4003675"/>
        </p:xfrm>
        <a:graphic>
          <a:graphicData uri="http://schemas.openxmlformats.org/presentationml/2006/ole">
            <p:oleObj spid="_x0000_s172034" name="Chart" r:id="rId4" imgW="4676851" imgH="2524015" progId="Excel.Sheet.8">
              <p:embed/>
            </p:oleObj>
          </a:graphicData>
        </a:graphic>
      </p:graphicFrame>
      <p:sp>
        <p:nvSpPr>
          <p:cNvPr id="99335" name="Oval 7"/>
          <p:cNvSpPr>
            <a:spLocks noChangeArrowheads="1"/>
          </p:cNvSpPr>
          <p:nvPr/>
        </p:nvSpPr>
        <p:spPr bwMode="auto">
          <a:xfrm>
            <a:off x="1331913" y="3573463"/>
            <a:ext cx="576262" cy="1800225"/>
          </a:xfrm>
          <a:prstGeom prst="ellipse">
            <a:avLst/>
          </a:prstGeom>
          <a:noFill/>
          <a:ln w="9525">
            <a:solidFill>
              <a:srgbClr val="FF0000"/>
            </a:solidFill>
            <a:round/>
            <a:headEnd/>
            <a:tailEnd/>
          </a:ln>
        </p:spPr>
        <p:txBody>
          <a:bodyPr wrap="none" anchor="ctr">
            <a:prstTxWarp prst="textNoShape">
              <a:avLst/>
            </a:prstTxWarp>
          </a:bodyPr>
          <a:lstStyle/>
          <a:p>
            <a:endParaRPr lang="en-US"/>
          </a:p>
        </p:txBody>
      </p:sp>
      <p:sp>
        <p:nvSpPr>
          <p:cNvPr id="99336" name="Line 8"/>
          <p:cNvSpPr>
            <a:spLocks noChangeShapeType="1"/>
          </p:cNvSpPr>
          <p:nvPr/>
        </p:nvSpPr>
        <p:spPr bwMode="auto">
          <a:xfrm flipH="1">
            <a:off x="4284663" y="2924175"/>
            <a:ext cx="215900" cy="720725"/>
          </a:xfrm>
          <a:prstGeom prst="line">
            <a:avLst/>
          </a:prstGeom>
          <a:noFill/>
          <a:ln w="9525">
            <a:solidFill>
              <a:srgbClr val="480000"/>
            </a:solidFill>
            <a:round/>
            <a:headEnd/>
            <a:tailEnd type="triangle" w="med" len="med"/>
          </a:ln>
        </p:spPr>
        <p:txBody>
          <a:bodyPr>
            <a:prstTxWarp prst="textNoShape">
              <a:avLst/>
            </a:prstTxWarp>
          </a:bodyPr>
          <a:lstStyle/>
          <a:p>
            <a:endParaRPr lang="en-US"/>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32"/>
          <p:cNvSpPr>
            <a:spLocks/>
          </p:cNvSpPr>
          <p:nvPr/>
        </p:nvSpPr>
        <p:spPr bwMode="auto">
          <a:xfrm>
            <a:off x="114300" y="2636912"/>
            <a:ext cx="8858250" cy="2454275"/>
          </a:xfrm>
          <a:prstGeom prst="roundRect">
            <a:avLst>
              <a:gd name="adj" fmla="val 14157"/>
            </a:avLst>
          </a:prstGeom>
          <a:gradFill rotWithShape="0">
            <a:gsLst>
              <a:gs pos="0">
                <a:schemeClr val="bg1"/>
              </a:gs>
              <a:gs pos="100000">
                <a:schemeClr val="accent6">
                  <a:lumMod val="60000"/>
                  <a:lumOff val="40000"/>
                </a:schemeClr>
              </a:gs>
            </a:gsLst>
            <a:lin ang="5400000" scaled="1"/>
          </a:gradFill>
          <a:ln w="12700">
            <a:solidFill>
              <a:srgbClr val="E99923"/>
            </a:solidFill>
            <a:round/>
            <a:headEnd/>
            <a:tailEnd/>
          </a:ln>
          <a:effectLst>
            <a:outerShdw dist="12700" dir="2700000" algn="ctr" rotWithShape="0">
              <a:schemeClr val="bg2">
                <a:alpha val="75000"/>
              </a:schemeClr>
            </a:outerShdw>
          </a:effectLst>
        </p:spPr>
        <p:txBody>
          <a:bodyPr lIns="0" tIns="0" rIns="0" bIns="0"/>
          <a:lstStyle/>
          <a:p>
            <a:pPr marL="446088" indent="-457200" eaLnBrk="0" hangingPunct="0">
              <a:spcBef>
                <a:spcPts val="300"/>
              </a:spcBef>
              <a:buSzPct val="100000"/>
              <a:buFont typeface="+mj-lt"/>
              <a:buAutoNum type="arabicPeriod"/>
              <a:defRPr/>
            </a:pPr>
            <a:r>
              <a:rPr lang="en-US" sz="2000" i="1" kern="0" smtClean="0">
                <a:solidFill>
                  <a:srgbClr val="464847"/>
                </a:solidFill>
                <a:latin typeface="Helvetica 35 Thin" charset="0"/>
                <a:sym typeface="Helvetica 35 Thin"/>
              </a:rPr>
              <a:t>Initialize by aggregating labels </a:t>
            </a:r>
            <a:r>
              <a:rPr lang="en-US" sz="2000" i="1" kern="0">
                <a:solidFill>
                  <a:srgbClr val="464847"/>
                </a:solidFill>
                <a:latin typeface="Helvetica 35 Thin" charset="0"/>
                <a:sym typeface="Helvetica 35 Thin"/>
              </a:rPr>
              <a:t>for each object (e.g., use majority vote)</a:t>
            </a:r>
          </a:p>
          <a:p>
            <a:pPr marL="446088" indent="-457200" eaLnBrk="0" hangingPunct="0">
              <a:spcBef>
                <a:spcPts val="300"/>
              </a:spcBef>
              <a:buSzPct val="100000"/>
              <a:buFont typeface="+mj-lt"/>
              <a:buAutoNum type="arabicPeriod"/>
              <a:defRPr/>
            </a:pPr>
            <a:r>
              <a:rPr lang="en-US" sz="2400" kern="0">
                <a:solidFill>
                  <a:srgbClr val="464847"/>
                </a:solidFill>
                <a:latin typeface="Helvetica 35 Thin" charset="0"/>
                <a:sym typeface="Helvetica 35 Thin"/>
              </a:rPr>
              <a:t>Estimate </a:t>
            </a:r>
            <a:r>
              <a:rPr lang="en-US" sz="2400" b="1" kern="0">
                <a:solidFill>
                  <a:srgbClr val="464847"/>
                </a:solidFill>
                <a:latin typeface="Helvetica 35 Thin" charset="0"/>
                <a:sym typeface="Helvetica 35 Thin"/>
              </a:rPr>
              <a:t>error rates </a:t>
            </a:r>
            <a:r>
              <a:rPr lang="en-US" sz="2400" kern="0">
                <a:solidFill>
                  <a:srgbClr val="464847"/>
                </a:solidFill>
                <a:latin typeface="Helvetica 35 Thin" charset="0"/>
                <a:sym typeface="Helvetica 35 Thin"/>
              </a:rPr>
              <a:t>for workers (using </a:t>
            </a:r>
            <a:r>
              <a:rPr lang="en-US" sz="2400" kern="0" smtClean="0">
                <a:solidFill>
                  <a:srgbClr val="464847"/>
                </a:solidFill>
                <a:latin typeface="Helvetica 35 Thin" charset="0"/>
                <a:sym typeface="Helvetica 35 Thin"/>
              </a:rPr>
              <a:t>aggregate </a:t>
            </a:r>
            <a:r>
              <a:rPr lang="en-US" sz="2400" kern="0">
                <a:solidFill>
                  <a:srgbClr val="464847"/>
                </a:solidFill>
                <a:latin typeface="Helvetica 35 Thin" charset="0"/>
                <a:sym typeface="Helvetica 35 Thin"/>
              </a:rPr>
              <a:t>labels)</a:t>
            </a:r>
          </a:p>
          <a:p>
            <a:pPr marL="446088" indent="-457200" eaLnBrk="0" hangingPunct="0">
              <a:spcBef>
                <a:spcPts val="300"/>
              </a:spcBef>
              <a:buSzPct val="100000"/>
              <a:buFont typeface="+mj-lt"/>
              <a:buAutoNum type="arabicPeriod"/>
              <a:defRPr/>
            </a:pPr>
            <a:r>
              <a:rPr lang="en-US" sz="2400" kern="0">
                <a:solidFill>
                  <a:srgbClr val="464847"/>
                </a:solidFill>
                <a:latin typeface="Helvetica 35 Thin" charset="0"/>
                <a:sym typeface="Helvetica 35 Thin"/>
              </a:rPr>
              <a:t>Estimate </a:t>
            </a:r>
            <a:r>
              <a:rPr lang="en-US" sz="2400" b="1" kern="0" smtClean="0">
                <a:solidFill>
                  <a:srgbClr val="464847"/>
                </a:solidFill>
                <a:latin typeface="Helvetica 35 Thin" charset="0"/>
                <a:sym typeface="Helvetica 35 Thin"/>
              </a:rPr>
              <a:t>aggregate labels </a:t>
            </a:r>
            <a:r>
              <a:rPr lang="en-US" sz="2400" kern="0">
                <a:solidFill>
                  <a:srgbClr val="464847"/>
                </a:solidFill>
                <a:latin typeface="Helvetica 35 Thin" charset="0"/>
                <a:sym typeface="Helvetica 35 Thin"/>
              </a:rPr>
              <a:t>(using error rates, weight worker votes according to quality</a:t>
            </a:r>
            <a:r>
              <a:rPr lang="en-US" sz="2400" kern="0" smtClean="0">
                <a:solidFill>
                  <a:srgbClr val="464847"/>
                </a:solidFill>
                <a:latin typeface="Helvetica 35 Thin" charset="0"/>
                <a:sym typeface="Helvetica 35 Thin"/>
              </a:rPr>
              <a:t>)</a:t>
            </a:r>
          </a:p>
          <a:p>
            <a:pPr marL="903288" lvl="1" indent="-457200" eaLnBrk="0" hangingPunct="0">
              <a:spcBef>
                <a:spcPts val="300"/>
              </a:spcBef>
              <a:buSzPct val="100000"/>
              <a:buFont typeface="Arial" pitchFamily="34" charset="0"/>
              <a:buChar char="•"/>
              <a:defRPr/>
            </a:pPr>
            <a:r>
              <a:rPr lang="en-US" sz="2400" b="1" kern="0" smtClean="0">
                <a:solidFill>
                  <a:srgbClr val="C00000"/>
                </a:solidFill>
                <a:latin typeface="Helvetica 35 Thin" charset="0"/>
                <a:sym typeface="Helvetica 35 Thin"/>
              </a:rPr>
              <a:t>Keep labels for “gold data” unchanged</a:t>
            </a:r>
            <a:endParaRPr lang="en-US" sz="2400" b="1" kern="0">
              <a:solidFill>
                <a:srgbClr val="C00000"/>
              </a:solidFill>
              <a:latin typeface="Helvetica 35 Thin" charset="0"/>
              <a:sym typeface="Helvetica 35 Thin"/>
            </a:endParaRPr>
          </a:p>
          <a:p>
            <a:pPr marL="446088" indent="-457200" eaLnBrk="0" hangingPunct="0">
              <a:spcBef>
                <a:spcPts val="300"/>
              </a:spcBef>
              <a:buSzPct val="100000"/>
              <a:buFont typeface="+mj-lt"/>
              <a:buAutoNum type="arabicPeriod"/>
              <a:defRPr/>
            </a:pPr>
            <a:r>
              <a:rPr lang="en-US" sz="2400" kern="0">
                <a:solidFill>
                  <a:srgbClr val="464847"/>
                </a:solidFill>
                <a:latin typeface="Helvetica 35 Thin" charset="0"/>
                <a:sym typeface="Helvetica 35 Thin"/>
              </a:rPr>
              <a:t>Go to Step 2 and iterate until convergence</a:t>
            </a:r>
          </a:p>
        </p:txBody>
      </p:sp>
      <p:sp>
        <p:nvSpPr>
          <p:cNvPr id="19459" name="Title 1"/>
          <p:cNvSpPr>
            <a:spLocks noGrp="1"/>
          </p:cNvSpPr>
          <p:nvPr>
            <p:ph type="title"/>
          </p:nvPr>
        </p:nvSpPr>
        <p:spPr>
          <a:xfrm>
            <a:off x="755576" y="260648"/>
            <a:ext cx="8136904" cy="1210816"/>
          </a:xfrm>
          <a:solidFill>
            <a:schemeClr val="bg1"/>
          </a:solidFill>
        </p:spPr>
        <p:txBody>
          <a:bodyPr>
            <a:normAutofit/>
          </a:bodyPr>
          <a:lstStyle/>
          <a:p>
            <a:r>
              <a:rPr lang="en-US" sz="3600" smtClean="0"/>
              <a:t>What about Gold testing?</a:t>
            </a:r>
            <a:endParaRPr lang="en-US" sz="5400" b="0" i="1" smtClean="0"/>
          </a:p>
        </p:txBody>
      </p:sp>
      <p:sp>
        <p:nvSpPr>
          <p:cNvPr id="19460" name="Content Placeholder 8"/>
          <p:cNvSpPr>
            <a:spLocks noGrp="1"/>
          </p:cNvSpPr>
          <p:nvPr>
            <p:ph idx="1"/>
          </p:nvPr>
        </p:nvSpPr>
        <p:spPr>
          <a:xfrm>
            <a:off x="755576" y="1988840"/>
            <a:ext cx="7992888" cy="648072"/>
          </a:xfrm>
        </p:spPr>
        <p:txBody>
          <a:bodyPr>
            <a:normAutofit/>
          </a:bodyPr>
          <a:lstStyle/>
          <a:p>
            <a:pPr>
              <a:buFont typeface="Wingdings" pitchFamily="2" charset="2"/>
              <a:buNone/>
            </a:pPr>
            <a:r>
              <a:rPr lang="en-US" smtClean="0"/>
              <a:t>Naturally integrated into the latent class model</a:t>
            </a:r>
          </a:p>
        </p:txBody>
      </p:sp>
    </p:spTree>
    <p:extLst>
      <p:ext uri="{BB962C8B-B14F-4D97-AF65-F5344CB8AC3E}">
        <p14:creationId xmlns="" xmlns:p14="http://schemas.microsoft.com/office/powerpoint/2010/main" val="1285446432"/>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r>
              <a:rPr lang="en-US" smtClean="0"/>
              <a:t>Gold Testing?</a:t>
            </a:r>
          </a:p>
        </p:txBody>
      </p:sp>
      <p:sp>
        <p:nvSpPr>
          <p:cNvPr id="14" name="Content Placeholder 2"/>
          <p:cNvSpPr>
            <a:spLocks noGrp="1"/>
          </p:cNvSpPr>
          <p:nvPr>
            <p:ph idx="1"/>
          </p:nvPr>
        </p:nvSpPr>
        <p:spPr>
          <a:xfrm>
            <a:off x="6012160" y="0"/>
            <a:ext cx="3131840" cy="1263650"/>
          </a:xfrm>
          <a:solidFill>
            <a:schemeClr val="bg1"/>
          </a:solidFill>
        </p:spPr>
        <p:txBody>
          <a:bodyPr/>
          <a:lstStyle/>
          <a:p>
            <a:r>
              <a:rPr lang="en-US" sz="1600" b="1" smtClean="0"/>
              <a:t>3 labels per example</a:t>
            </a:r>
          </a:p>
          <a:p>
            <a:r>
              <a:rPr lang="en-US" sz="1600" smtClean="0"/>
              <a:t>2 categories, 50/50</a:t>
            </a:r>
          </a:p>
          <a:p>
            <a:r>
              <a:rPr lang="en-US" sz="1600" smtClean="0"/>
              <a:t>Quality range: 0.55:0.05:1.0</a:t>
            </a:r>
          </a:p>
          <a:p>
            <a:r>
              <a:rPr lang="en-US" sz="1600" smtClean="0"/>
              <a:t>200 labelers</a:t>
            </a:r>
          </a:p>
          <a:p>
            <a:endParaRPr lang="en-US" sz="1600" smtClean="0"/>
          </a:p>
        </p:txBody>
      </p:sp>
      <p:pic>
        <p:nvPicPr>
          <p:cNvPr id="15" name="Picture 2"/>
          <p:cNvPicPr>
            <a:picLocks noChangeAspect="1" noChangeArrowheads="1"/>
          </p:cNvPicPr>
          <p:nvPr/>
        </p:nvPicPr>
        <p:blipFill>
          <a:blip r:embed="rId2" cstate="print"/>
          <a:srcRect/>
          <a:stretch>
            <a:fillRect/>
          </a:stretch>
        </p:blipFill>
        <p:spPr bwMode="auto">
          <a:xfrm>
            <a:off x="1547664" y="1916831"/>
            <a:ext cx="6048672" cy="43254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r>
              <a:rPr lang="en-US" smtClean="0"/>
              <a:t>Gold Testing?</a:t>
            </a:r>
          </a:p>
        </p:txBody>
      </p:sp>
      <p:sp>
        <p:nvSpPr>
          <p:cNvPr id="14" name="Content Placeholder 2"/>
          <p:cNvSpPr>
            <a:spLocks noGrp="1"/>
          </p:cNvSpPr>
          <p:nvPr>
            <p:ph idx="1"/>
          </p:nvPr>
        </p:nvSpPr>
        <p:spPr>
          <a:xfrm>
            <a:off x="6012160" y="0"/>
            <a:ext cx="3131840" cy="1263650"/>
          </a:xfrm>
          <a:solidFill>
            <a:schemeClr val="bg1"/>
          </a:solidFill>
        </p:spPr>
        <p:txBody>
          <a:bodyPr/>
          <a:lstStyle/>
          <a:p>
            <a:r>
              <a:rPr lang="en-US" sz="1600" b="1" smtClean="0"/>
              <a:t>5 labels per example</a:t>
            </a:r>
          </a:p>
          <a:p>
            <a:r>
              <a:rPr lang="en-US" sz="1600" smtClean="0"/>
              <a:t>2 categories, 50/50</a:t>
            </a:r>
          </a:p>
          <a:p>
            <a:r>
              <a:rPr lang="en-US" sz="1600" smtClean="0"/>
              <a:t>Quality range: 0.55:0.05:1.0</a:t>
            </a:r>
          </a:p>
          <a:p>
            <a:r>
              <a:rPr lang="en-US" sz="1600" smtClean="0"/>
              <a:t>200 labelers</a:t>
            </a:r>
          </a:p>
          <a:p>
            <a:endParaRPr lang="en-US" sz="1600" smtClean="0"/>
          </a:p>
        </p:txBody>
      </p:sp>
      <p:pic>
        <p:nvPicPr>
          <p:cNvPr id="5" name="Picture 2"/>
          <p:cNvPicPr>
            <a:picLocks noChangeAspect="1" noChangeArrowheads="1"/>
          </p:cNvPicPr>
          <p:nvPr/>
        </p:nvPicPr>
        <p:blipFill>
          <a:blip r:embed="rId2" cstate="print"/>
          <a:srcRect/>
          <a:stretch>
            <a:fillRect/>
          </a:stretch>
        </p:blipFill>
        <p:spPr bwMode="auto">
          <a:xfrm>
            <a:off x="1526370" y="1916833"/>
            <a:ext cx="6080211" cy="43924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pPr eaLnBrk="1" hangingPunct="1"/>
            <a:fld id="{E1DC8EBF-823E-5B48-A11A-0A37DEE3B483}" type="slidenum">
              <a:rPr lang="en-US" sz="2600" b="1">
                <a:solidFill>
                  <a:schemeClr val="bg1"/>
                </a:solidFill>
              </a:rPr>
              <a:pPr eaLnBrk="1" hangingPunct="1"/>
              <a:t>7</a:t>
            </a:fld>
            <a:endParaRPr lang="en-US" sz="2600" b="1">
              <a:solidFill>
                <a:schemeClr val="bg1"/>
              </a:solidFill>
            </a:endParaRPr>
          </a:p>
        </p:txBody>
      </p:sp>
      <p:sp>
        <p:nvSpPr>
          <p:cNvPr id="24579" name="AutoShape 2"/>
          <p:cNvSpPr>
            <a:spLocks noGrp="1" noChangeArrowheads="1"/>
          </p:cNvSpPr>
          <p:nvPr>
            <p:ph type="title" idx="4294967295"/>
          </p:nvPr>
        </p:nvSpPr>
        <p:spPr>
          <a:xfrm>
            <a:off x="762000" y="381000"/>
            <a:ext cx="7924800" cy="1143000"/>
          </a:xfrm>
          <a:solidFill>
            <a:srgbClr val="FFFFFF"/>
          </a:solidFill>
        </p:spPr>
        <p:txBody>
          <a:bodyPr/>
          <a:lstStyle/>
          <a:p>
            <a:pPr eaLnBrk="1" hangingPunct="1"/>
            <a:r>
              <a:rPr lang="en-US" smtClean="0">
                <a:ea typeface="ＭＳ Ｐゴシック" pitchFamily="-107" charset="-128"/>
                <a:cs typeface="ＭＳ Ｐゴシック" pitchFamily="-107" charset="-128"/>
              </a:rPr>
              <a:t>Need to build models </a:t>
            </a:r>
            <a:r>
              <a:rPr lang="en-US" smtClean="0">
                <a:solidFill>
                  <a:srgbClr val="C00000"/>
                </a:solidFill>
                <a:ea typeface="ＭＳ Ｐゴシック" pitchFamily="-107" charset="-128"/>
                <a:cs typeface="ＭＳ Ｐゴシック" pitchFamily="-107" charset="-128"/>
              </a:rPr>
              <a:t>fast</a:t>
            </a:r>
            <a:endParaRPr lang="en-US">
              <a:ea typeface="ＭＳ Ｐゴシック" pitchFamily="-107" charset="-128"/>
              <a:cs typeface="ＭＳ Ｐゴシック" pitchFamily="-107" charset="-128"/>
            </a:endParaRPr>
          </a:p>
        </p:txBody>
      </p:sp>
      <p:sp>
        <p:nvSpPr>
          <p:cNvPr id="101380" name="Rectangle 3"/>
          <p:cNvSpPr>
            <a:spLocks noGrp="1" noChangeArrowheads="1"/>
          </p:cNvSpPr>
          <p:nvPr>
            <p:ph type="body" idx="4294967295"/>
          </p:nvPr>
        </p:nvSpPr>
        <p:spPr>
          <a:xfrm>
            <a:off x="971550" y="1988840"/>
            <a:ext cx="7916863" cy="4753273"/>
          </a:xfrm>
        </p:spPr>
        <p:txBody>
          <a:bodyPr/>
          <a:lstStyle/>
          <a:p>
            <a:pPr eaLnBrk="1" hangingPunct="1">
              <a:lnSpc>
                <a:spcPct val="90000"/>
              </a:lnSpc>
              <a:spcBef>
                <a:spcPct val="40000"/>
              </a:spcBef>
            </a:pPr>
            <a:r>
              <a:rPr lang="en-US" sz="2400" b="1">
                <a:solidFill>
                  <a:srgbClr val="C00000"/>
                </a:solidFill>
                <a:ea typeface="ＭＳ Ｐゴシック" pitchFamily="-107" charset="-128"/>
                <a:cs typeface="ＭＳ Ｐゴシック" pitchFamily="-107" charset="-128"/>
              </a:rPr>
              <a:t>Traditionally</a:t>
            </a:r>
            <a:r>
              <a:rPr lang="en-US" sz="2400">
                <a:ea typeface="ＭＳ Ｐゴシック" pitchFamily="-107" charset="-128"/>
                <a:cs typeface="ＭＳ Ｐゴシック" pitchFamily="-107" charset="-128"/>
              </a:rPr>
              <a:t>, modeling teams have invested substantial internal resources in data formulation, information extraction, cleaning, and other preprocessing</a:t>
            </a:r>
          </a:p>
          <a:p>
            <a:pPr lvl="2" eaLnBrk="1" hangingPunct="1">
              <a:lnSpc>
                <a:spcPct val="90000"/>
              </a:lnSpc>
              <a:spcBef>
                <a:spcPct val="40000"/>
              </a:spcBef>
              <a:buFont typeface="Wingdings" pitchFamily="-107" charset="2"/>
              <a:buNone/>
            </a:pPr>
            <a:r>
              <a:rPr lang="en-US" sz="2400" b="1" i="1" smtClean="0">
                <a:solidFill>
                  <a:srgbClr val="C00000"/>
                </a:solidFill>
                <a:ea typeface="ＭＳ Ｐゴシック" pitchFamily="-107" charset="-128"/>
              </a:rPr>
              <a:t>No time for such things…</a:t>
            </a:r>
            <a:endParaRPr lang="en-US" sz="2400" b="1" i="1">
              <a:solidFill>
                <a:srgbClr val="C00000"/>
              </a:solidFill>
              <a:ea typeface="ＭＳ Ｐゴシック" pitchFamily="-107" charset="-128"/>
            </a:endParaRPr>
          </a:p>
          <a:p>
            <a:pPr eaLnBrk="1" hangingPunct="1">
              <a:lnSpc>
                <a:spcPct val="90000"/>
              </a:lnSpc>
              <a:spcBef>
                <a:spcPct val="40000"/>
              </a:spcBef>
            </a:pPr>
            <a:r>
              <a:rPr lang="en-US" sz="2400" smtClean="0">
                <a:ea typeface="ＭＳ Ｐゴシック" pitchFamily="-107" charset="-128"/>
                <a:cs typeface="ＭＳ Ｐゴシック" pitchFamily="-107" charset="-128"/>
              </a:rPr>
              <a:t>However, now, </a:t>
            </a:r>
            <a:r>
              <a:rPr lang="en-US" sz="2400">
                <a:ea typeface="ＭＳ Ｐゴシック" pitchFamily="-107" charset="-128"/>
                <a:cs typeface="ＭＳ Ｐゴシック" pitchFamily="-107" charset="-128"/>
              </a:rPr>
              <a:t>we can </a:t>
            </a:r>
            <a:r>
              <a:rPr lang="en-US" sz="2400" u="sng">
                <a:ea typeface="ＭＳ Ｐゴシック" pitchFamily="-107" charset="-128"/>
                <a:cs typeface="ＭＳ Ｐゴシック" pitchFamily="-107" charset="-128"/>
              </a:rPr>
              <a:t>outsource</a:t>
            </a:r>
            <a:r>
              <a:rPr lang="en-US" sz="2400">
                <a:ea typeface="ＭＳ Ｐゴシック" pitchFamily="-107" charset="-128"/>
                <a:cs typeface="ＭＳ Ｐゴシック" pitchFamily="-107" charset="-128"/>
              </a:rPr>
              <a:t> preprocessing tasks, such as labeling, feature extraction, verifying information extraction, etc.</a:t>
            </a:r>
          </a:p>
          <a:p>
            <a:pPr lvl="1" eaLnBrk="1" hangingPunct="1">
              <a:lnSpc>
                <a:spcPct val="90000"/>
              </a:lnSpc>
              <a:spcBef>
                <a:spcPct val="40000"/>
              </a:spcBef>
            </a:pPr>
            <a:r>
              <a:rPr lang="en-US" sz="2000"/>
              <a:t>using </a:t>
            </a:r>
            <a:r>
              <a:rPr lang="en-US" sz="2000">
                <a:solidFill>
                  <a:srgbClr val="0000CC"/>
                </a:solidFill>
                <a:hlinkClick r:id="rId3" action="ppaction://hlinkfile"/>
              </a:rPr>
              <a:t>Mechanical Turk</a:t>
            </a:r>
            <a:r>
              <a:rPr lang="en-US" sz="2000"/>
              <a:t>, </a:t>
            </a:r>
            <a:r>
              <a:rPr lang="en-US" sz="2000" err="1" smtClean="0"/>
              <a:t>oDesk</a:t>
            </a:r>
            <a:r>
              <a:rPr lang="en-US" sz="2000" smtClean="0"/>
              <a:t>, </a:t>
            </a:r>
            <a:r>
              <a:rPr lang="en-US" sz="2000"/>
              <a:t>etc.</a:t>
            </a:r>
          </a:p>
          <a:p>
            <a:pPr lvl="1" eaLnBrk="1" hangingPunct="1">
              <a:lnSpc>
                <a:spcPct val="90000"/>
              </a:lnSpc>
              <a:spcBef>
                <a:spcPct val="40000"/>
              </a:spcBef>
            </a:pPr>
            <a:r>
              <a:rPr lang="en-US" sz="2000"/>
              <a:t>quality may be lower than expert labeling (much?) </a:t>
            </a:r>
          </a:p>
          <a:p>
            <a:pPr lvl="1" eaLnBrk="1" hangingPunct="1">
              <a:lnSpc>
                <a:spcPct val="90000"/>
              </a:lnSpc>
              <a:spcBef>
                <a:spcPct val="40000"/>
              </a:spcBef>
            </a:pPr>
            <a:r>
              <a:rPr lang="en-US" sz="2000"/>
              <a:t>but low costs can allow massive </a:t>
            </a:r>
            <a:r>
              <a:rPr lang="en-US" sz="2000" smtClean="0"/>
              <a:t>scale</a:t>
            </a:r>
          </a:p>
          <a:p>
            <a:pPr lvl="1" eaLnBrk="1" hangingPunct="1">
              <a:lnSpc>
                <a:spcPct val="90000"/>
              </a:lnSpc>
              <a:spcBef>
                <a:spcPct val="40000"/>
              </a:spcBef>
            </a:pPr>
            <a:endParaRPr lang="en-US" sz="20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1380">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380">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1380">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138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r>
              <a:rPr lang="en-US" smtClean="0"/>
              <a:t>Gold Testing?</a:t>
            </a:r>
          </a:p>
        </p:txBody>
      </p:sp>
      <p:sp>
        <p:nvSpPr>
          <p:cNvPr id="14" name="Content Placeholder 2"/>
          <p:cNvSpPr>
            <a:spLocks noGrp="1"/>
          </p:cNvSpPr>
          <p:nvPr>
            <p:ph idx="1"/>
          </p:nvPr>
        </p:nvSpPr>
        <p:spPr>
          <a:xfrm>
            <a:off x="6012160" y="0"/>
            <a:ext cx="3131840" cy="1263650"/>
          </a:xfrm>
          <a:solidFill>
            <a:schemeClr val="bg1"/>
          </a:solidFill>
        </p:spPr>
        <p:txBody>
          <a:bodyPr/>
          <a:lstStyle/>
          <a:p>
            <a:r>
              <a:rPr lang="en-US" sz="1600" b="1" smtClean="0"/>
              <a:t>10 labels per example</a:t>
            </a:r>
          </a:p>
          <a:p>
            <a:r>
              <a:rPr lang="en-US" sz="1600" smtClean="0"/>
              <a:t>2 categories, 50/50</a:t>
            </a:r>
          </a:p>
          <a:p>
            <a:r>
              <a:rPr lang="en-US" sz="1600" smtClean="0"/>
              <a:t>Quality range: 0.55:0.05:1.0</a:t>
            </a:r>
          </a:p>
          <a:p>
            <a:r>
              <a:rPr lang="en-US" sz="1600" smtClean="0"/>
              <a:t>200 labelers</a:t>
            </a:r>
          </a:p>
          <a:p>
            <a:endParaRPr lang="en-US" sz="1600" smtClean="0"/>
          </a:p>
        </p:txBody>
      </p:sp>
      <p:pic>
        <p:nvPicPr>
          <p:cNvPr id="5" name="Picture 3"/>
          <p:cNvPicPr>
            <a:picLocks noChangeAspect="1" noChangeArrowheads="1"/>
          </p:cNvPicPr>
          <p:nvPr/>
        </p:nvPicPr>
        <p:blipFill>
          <a:blip r:embed="rId2" cstate="print"/>
          <a:srcRect/>
          <a:stretch>
            <a:fillRect/>
          </a:stretch>
        </p:blipFill>
        <p:spPr bwMode="auto">
          <a:xfrm>
            <a:off x="1187624" y="1916832"/>
            <a:ext cx="6388100" cy="45481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t>Gold Testing</a:t>
            </a:r>
            <a:endParaRPr lang="en-US"/>
          </a:p>
        </p:txBody>
      </p:sp>
      <p:sp>
        <p:nvSpPr>
          <p:cNvPr id="5" name="Content Placeholder 2"/>
          <p:cNvSpPr txBox="1">
            <a:spLocks/>
          </p:cNvSpPr>
          <p:nvPr/>
        </p:nvSpPr>
        <p:spPr>
          <a:xfrm>
            <a:off x="6012160" y="0"/>
            <a:ext cx="3131840" cy="1263650"/>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smtClean="0"/>
              <a:t>10 labels per example</a:t>
            </a:r>
          </a:p>
          <a:p>
            <a:r>
              <a:rPr lang="en-US" sz="1600" b="1" smtClean="0">
                <a:solidFill>
                  <a:srgbClr val="C00000"/>
                </a:solidFill>
              </a:rPr>
              <a:t>2 categories, 90/10</a:t>
            </a:r>
          </a:p>
          <a:p>
            <a:r>
              <a:rPr lang="en-US" sz="1600" smtClean="0"/>
              <a:t>Quality range: 0.55:0.1.0</a:t>
            </a:r>
          </a:p>
          <a:p>
            <a:r>
              <a:rPr lang="en-US" sz="1600" smtClean="0"/>
              <a:t>200 labelers</a:t>
            </a:r>
          </a:p>
          <a:p>
            <a:endParaRPr lang="en-US" sz="1600" smtClean="0"/>
          </a:p>
        </p:txBody>
      </p:sp>
      <p:sp>
        <p:nvSpPr>
          <p:cNvPr id="6" name="Content Placeholder 2"/>
          <p:cNvSpPr txBox="1">
            <a:spLocks/>
          </p:cNvSpPr>
          <p:nvPr/>
        </p:nvSpPr>
        <p:spPr>
          <a:xfrm>
            <a:off x="827584" y="6165304"/>
            <a:ext cx="8064896" cy="543570"/>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smtClean="0"/>
              <a:t>Advantage under </a:t>
            </a:r>
            <a:r>
              <a:rPr lang="en-US" sz="2400" b="1" smtClean="0">
                <a:solidFill>
                  <a:srgbClr val="C00000"/>
                </a:solidFill>
              </a:rPr>
              <a:t>imbalanced datasets</a:t>
            </a:r>
          </a:p>
        </p:txBody>
      </p:sp>
      <p:pic>
        <p:nvPicPr>
          <p:cNvPr id="7" name="Picture 6"/>
          <p:cNvPicPr>
            <a:picLocks noChangeAspect="1" noChangeArrowheads="1"/>
          </p:cNvPicPr>
          <p:nvPr/>
        </p:nvPicPr>
        <p:blipFill>
          <a:blip r:embed="rId2" cstate="print"/>
          <a:srcRect/>
          <a:stretch>
            <a:fillRect/>
          </a:stretch>
        </p:blipFill>
        <p:spPr bwMode="auto">
          <a:xfrm>
            <a:off x="1979712" y="2132856"/>
            <a:ext cx="5169976" cy="3548262"/>
          </a:xfrm>
          <a:prstGeom prst="rect">
            <a:avLst/>
          </a:prstGeom>
          <a:solidFill>
            <a:srgbClr val="FFFFFF">
              <a:shade val="85000"/>
            </a:srgbClr>
          </a:solidFill>
          <a:ln w="88900" cap="sq">
            <a:solidFill>
              <a:schemeClr val="bg1"/>
            </a:solidFill>
            <a:miter lim="800000"/>
          </a:ln>
          <a:effectLst/>
          <a:scene3d>
            <a:camera prst="orthographicFront"/>
            <a:lightRig rig="twoPt" dir="t">
              <a:rot lat="0" lon="0" rev="7200000"/>
            </a:lightRig>
          </a:scene3d>
          <a:sp3d>
            <a:contourClr>
              <a:srgbClr val="FFFFFF"/>
            </a:contourClr>
          </a:sp3d>
        </p:spPr>
      </p:pic>
    </p:spTree>
    <p:extLst>
      <p:ext uri="{BB962C8B-B14F-4D97-AF65-F5344CB8AC3E}">
        <p14:creationId xmlns="" xmlns:p14="http://schemas.microsoft.com/office/powerpoint/2010/main" val="370974594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t>Gold Testing</a:t>
            </a:r>
            <a:endParaRPr lang="en-US"/>
          </a:p>
        </p:txBody>
      </p:sp>
      <p:sp>
        <p:nvSpPr>
          <p:cNvPr id="5" name="Content Placeholder 2"/>
          <p:cNvSpPr txBox="1">
            <a:spLocks/>
          </p:cNvSpPr>
          <p:nvPr/>
        </p:nvSpPr>
        <p:spPr>
          <a:xfrm>
            <a:off x="6012160" y="0"/>
            <a:ext cx="3131840" cy="1263650"/>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smtClean="0"/>
              <a:t>5 labels per example</a:t>
            </a:r>
          </a:p>
          <a:p>
            <a:r>
              <a:rPr lang="en-US" sz="1600" smtClean="0"/>
              <a:t>2 categories, 50/50</a:t>
            </a:r>
          </a:p>
          <a:p>
            <a:r>
              <a:rPr lang="en-US" sz="1600" b="1" smtClean="0">
                <a:solidFill>
                  <a:srgbClr val="C00000"/>
                </a:solidFill>
              </a:rPr>
              <a:t>Quality range: 0.55:0.65</a:t>
            </a:r>
          </a:p>
          <a:p>
            <a:r>
              <a:rPr lang="en-US" sz="1600" smtClean="0"/>
              <a:t>200 labelers</a:t>
            </a:r>
          </a:p>
          <a:p>
            <a:endParaRPr lang="en-US" sz="1600" smtClean="0"/>
          </a:p>
        </p:txBody>
      </p:sp>
      <p:sp>
        <p:nvSpPr>
          <p:cNvPr id="6" name="Content Placeholder 2"/>
          <p:cNvSpPr txBox="1">
            <a:spLocks/>
          </p:cNvSpPr>
          <p:nvPr/>
        </p:nvSpPr>
        <p:spPr>
          <a:xfrm>
            <a:off x="971600" y="6165304"/>
            <a:ext cx="7920880" cy="543570"/>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smtClean="0"/>
              <a:t>Advantage with </a:t>
            </a:r>
            <a:r>
              <a:rPr lang="en-US" sz="2400" b="1" smtClean="0">
                <a:solidFill>
                  <a:srgbClr val="C00000"/>
                </a:solidFill>
              </a:rPr>
              <a:t>bad worker quality</a:t>
            </a:r>
          </a:p>
          <a:p>
            <a:pPr marL="0" indent="0" algn="ctr">
              <a:buNone/>
            </a:pPr>
            <a:endParaRPr lang="en-US" sz="2400" b="1" smtClean="0"/>
          </a:p>
        </p:txBody>
      </p:sp>
      <p:pic>
        <p:nvPicPr>
          <p:cNvPr id="7" name="Picture 6"/>
          <p:cNvPicPr>
            <a:picLocks noChangeAspect="1" noChangeArrowheads="1"/>
          </p:cNvPicPr>
          <p:nvPr/>
        </p:nvPicPr>
        <p:blipFill>
          <a:blip r:embed="rId2" cstate="print"/>
          <a:srcRect/>
          <a:stretch>
            <a:fillRect/>
          </a:stretch>
        </p:blipFill>
        <p:spPr bwMode="auto">
          <a:xfrm>
            <a:off x="1835696" y="2060848"/>
            <a:ext cx="5680646" cy="4015396"/>
          </a:xfrm>
          <a:prstGeom prst="rect">
            <a:avLst/>
          </a:prstGeom>
          <a:noFill/>
          <a:ln w="9525">
            <a:noFill/>
            <a:miter lim="800000"/>
            <a:headEnd/>
            <a:tailEnd/>
          </a:ln>
          <a:effectLst/>
        </p:spPr>
      </p:pic>
    </p:spTree>
    <p:extLst>
      <p:ext uri="{BB962C8B-B14F-4D97-AF65-F5344CB8AC3E}">
        <p14:creationId xmlns="" xmlns:p14="http://schemas.microsoft.com/office/powerpoint/2010/main" val="370974594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t>Gold Testing?</a:t>
            </a:r>
            <a:endParaRPr lang="en-US"/>
          </a:p>
        </p:txBody>
      </p:sp>
      <p:pic>
        <p:nvPicPr>
          <p:cNvPr id="1229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63688" y="1916832"/>
            <a:ext cx="5976664" cy="40226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6012160" y="0"/>
            <a:ext cx="3131840" cy="1263650"/>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smtClean="0"/>
              <a:t>10 labels per example</a:t>
            </a:r>
          </a:p>
          <a:p>
            <a:r>
              <a:rPr lang="en-US" sz="1600" b="1" smtClean="0"/>
              <a:t>2 categories, 90/10</a:t>
            </a:r>
          </a:p>
          <a:p>
            <a:r>
              <a:rPr lang="en-US" sz="1600" b="1" smtClean="0"/>
              <a:t>Quality range: 0.55:0.65</a:t>
            </a:r>
          </a:p>
          <a:p>
            <a:r>
              <a:rPr lang="en-US" sz="1600" smtClean="0"/>
              <a:t>200 labelers</a:t>
            </a:r>
          </a:p>
          <a:p>
            <a:endParaRPr lang="en-US" sz="1600" smtClean="0"/>
          </a:p>
        </p:txBody>
      </p:sp>
      <p:sp>
        <p:nvSpPr>
          <p:cNvPr id="6" name="Content Placeholder 2"/>
          <p:cNvSpPr txBox="1">
            <a:spLocks/>
          </p:cNvSpPr>
          <p:nvPr/>
        </p:nvSpPr>
        <p:spPr>
          <a:xfrm>
            <a:off x="827584" y="5949280"/>
            <a:ext cx="8064896" cy="908720"/>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smtClean="0">
                <a:solidFill>
                  <a:srgbClr val="C00000"/>
                </a:solidFill>
              </a:rPr>
              <a:t>Significant advantage </a:t>
            </a:r>
            <a:r>
              <a:rPr lang="en-US" sz="2400" b="1" smtClean="0"/>
              <a:t>under “bad conditions” </a:t>
            </a:r>
            <a:br>
              <a:rPr lang="en-US" sz="2400" b="1" smtClean="0"/>
            </a:br>
            <a:r>
              <a:rPr lang="en-US" sz="2400" b="1" smtClean="0"/>
              <a:t>(imbalanced datasets, bad worker quality)</a:t>
            </a:r>
          </a:p>
          <a:p>
            <a:pPr marL="0" indent="0" algn="ctr">
              <a:buNone/>
            </a:pPr>
            <a:endParaRPr lang="en-US" sz="2400" b="1" smtClean="0"/>
          </a:p>
        </p:txBody>
      </p:sp>
    </p:spTree>
    <p:extLst>
      <p:ext uri="{BB962C8B-B14F-4D97-AF65-F5344CB8AC3E}">
        <p14:creationId xmlns="" xmlns:p14="http://schemas.microsoft.com/office/powerpoint/2010/main" val="22484542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ChangeArrowheads="1"/>
          </p:cNvSpPr>
          <p:nvPr/>
        </p:nvSpPr>
        <p:spPr bwMode="auto">
          <a:xfrm>
            <a:off x="563488" y="3619772"/>
            <a:ext cx="9409112" cy="1200150"/>
          </a:xfrm>
          <a:prstGeom prst="rect">
            <a:avLst/>
          </a:prstGeom>
          <a:noFill/>
          <a:ln w="9525">
            <a:noFill/>
            <a:miter lim="800000"/>
            <a:headEnd/>
            <a:tailEnd/>
          </a:ln>
        </p:spPr>
        <p:txBody>
          <a:bodyPr>
            <a:spAutoFit/>
          </a:bodyPr>
          <a:lstStyle/>
          <a:p>
            <a:endParaRPr lang="en-US"/>
          </a:p>
          <a:p>
            <a:endParaRPr lang="en-US"/>
          </a:p>
          <a:p>
            <a:endParaRPr lang="en-US"/>
          </a:p>
        </p:txBody>
      </p:sp>
      <p:sp>
        <p:nvSpPr>
          <p:cNvPr id="19459" name="Title 8"/>
          <p:cNvSpPr>
            <a:spLocks noGrp="1"/>
          </p:cNvSpPr>
          <p:nvPr>
            <p:ph type="title"/>
          </p:nvPr>
        </p:nvSpPr>
        <p:spPr>
          <a:xfrm>
            <a:off x="714300" y="790847"/>
            <a:ext cx="8691563" cy="765945"/>
          </a:xfrm>
        </p:spPr>
        <p:txBody>
          <a:bodyPr/>
          <a:lstStyle/>
          <a:p>
            <a:pPr eaLnBrk="1" hangingPunct="1"/>
            <a:r>
              <a:rPr lang="en-US" sz="3200" smtClean="0"/>
              <a:t>Amazon Mechanical Turk</a:t>
            </a:r>
          </a:p>
        </p:txBody>
      </p:sp>
      <p:pic>
        <p:nvPicPr>
          <p:cNvPr id="19460" name="Picture 2"/>
          <p:cNvPicPr>
            <a:picLocks noChangeAspect="1" noChangeArrowheads="1"/>
          </p:cNvPicPr>
          <p:nvPr/>
        </p:nvPicPr>
        <p:blipFill>
          <a:blip r:embed="rId3" cstate="print"/>
          <a:srcRect/>
          <a:stretch>
            <a:fillRect/>
          </a:stretch>
        </p:blipFill>
        <p:spPr bwMode="auto">
          <a:xfrm>
            <a:off x="758751" y="1906860"/>
            <a:ext cx="8385250" cy="4762500"/>
          </a:xfrm>
          <a:prstGeom prst="rect">
            <a:avLst/>
          </a:prstGeom>
          <a:noFill/>
          <a:ln w="9525">
            <a:noFill/>
            <a:miter lim="800000"/>
            <a:headEnd/>
            <a:tailEnd/>
          </a:ln>
        </p:spPr>
      </p:pic>
      <p:sp>
        <p:nvSpPr>
          <p:cNvPr id="5" name="Oval 4"/>
          <p:cNvSpPr/>
          <p:nvPr/>
        </p:nvSpPr>
        <p:spPr bwMode="auto">
          <a:xfrm>
            <a:off x="522213" y="3387997"/>
            <a:ext cx="2659888" cy="676275"/>
          </a:xfrm>
          <a:prstGeom prst="ellipse">
            <a:avLst/>
          </a:prstGeom>
          <a:noFill/>
          <a:ln w="50800">
            <a:solidFill>
              <a:srgbClr val="E99923"/>
            </a:solidFill>
            <a:round/>
            <a:headEnd/>
            <a:tailEnd/>
          </a:ln>
          <a:effectLst>
            <a:outerShdw dist="12700" dir="2700000" algn="ctr" rotWithShape="0">
              <a:schemeClr val="bg2">
                <a:alpha val="75000"/>
              </a:schemeClr>
            </a:outerShdw>
          </a:effectLst>
        </p:spPr>
        <p:txBody>
          <a:bodyPr lIns="0" tIns="0" rIns="0" bIns="0" anchor="ctr"/>
          <a:lstStyle/>
          <a:p>
            <a:pPr marL="382588" indent="-382588" algn="ctr">
              <a:lnSpc>
                <a:spcPct val="150000"/>
              </a:lnSpc>
              <a:spcBef>
                <a:spcPts val="300"/>
              </a:spcBef>
              <a:buClr>
                <a:srgbClr val="E99923"/>
              </a:buClr>
              <a:buSzPct val="100000"/>
              <a:defRPr/>
            </a:pPr>
            <a:endParaRPr lang="en-US" sz="2800" i="1" kern="0">
              <a:solidFill>
                <a:srgbClr val="464847"/>
              </a:solidFill>
              <a:latin typeface="Helvetica 55 Roman"/>
              <a:sym typeface="Helvetica 55 Roman"/>
            </a:endParaRPr>
          </a:p>
        </p:txBody>
      </p:sp>
      <p:sp>
        <p:nvSpPr>
          <p:cNvPr id="6" name="Oval 5"/>
          <p:cNvSpPr/>
          <p:nvPr/>
        </p:nvSpPr>
        <p:spPr bwMode="auto">
          <a:xfrm>
            <a:off x="7689775" y="3646760"/>
            <a:ext cx="716849" cy="287337"/>
          </a:xfrm>
          <a:prstGeom prst="ellipse">
            <a:avLst/>
          </a:prstGeom>
          <a:noFill/>
          <a:ln w="50800">
            <a:solidFill>
              <a:srgbClr val="E99923"/>
            </a:solidFill>
            <a:round/>
            <a:headEnd/>
            <a:tailEnd/>
          </a:ln>
          <a:effectLst>
            <a:outerShdw dist="12700" dir="2700000" algn="ctr" rotWithShape="0">
              <a:schemeClr val="bg2">
                <a:alpha val="75000"/>
              </a:schemeClr>
            </a:outerShdw>
          </a:effectLst>
        </p:spPr>
        <p:txBody>
          <a:bodyPr lIns="0" tIns="0" rIns="0" bIns="0" anchor="ctr"/>
          <a:lstStyle/>
          <a:p>
            <a:pPr marL="382588" indent="-382588" algn="ctr">
              <a:lnSpc>
                <a:spcPct val="150000"/>
              </a:lnSpc>
              <a:spcBef>
                <a:spcPts val="300"/>
              </a:spcBef>
              <a:buClr>
                <a:srgbClr val="E99923"/>
              </a:buClr>
              <a:buSzPct val="100000"/>
              <a:defRPr/>
            </a:pPr>
            <a:endParaRPr lang="en-US" sz="2800" i="1" kern="0">
              <a:solidFill>
                <a:srgbClr val="464847"/>
              </a:solidFill>
              <a:latin typeface="Helvetica 55 Roman"/>
              <a:sym typeface="Helvetica 55 Roman"/>
            </a:endParaRPr>
          </a:p>
        </p:txBody>
      </p:sp>
      <p:sp>
        <p:nvSpPr>
          <p:cNvPr id="7" name="Oval 6"/>
          <p:cNvSpPr/>
          <p:nvPr/>
        </p:nvSpPr>
        <p:spPr bwMode="auto">
          <a:xfrm>
            <a:off x="7724700" y="3867422"/>
            <a:ext cx="625671" cy="309563"/>
          </a:xfrm>
          <a:prstGeom prst="ellipse">
            <a:avLst/>
          </a:prstGeom>
          <a:noFill/>
          <a:ln w="50800">
            <a:solidFill>
              <a:srgbClr val="E99923"/>
            </a:solidFill>
            <a:round/>
            <a:headEnd/>
            <a:tailEnd/>
          </a:ln>
          <a:effectLst>
            <a:outerShdw dist="12700" dir="2700000" algn="ctr" rotWithShape="0">
              <a:schemeClr val="bg2">
                <a:alpha val="75000"/>
              </a:schemeClr>
            </a:outerShdw>
          </a:effectLst>
        </p:spPr>
        <p:txBody>
          <a:bodyPr lIns="0" tIns="0" rIns="0" bIns="0" anchor="ctr"/>
          <a:lstStyle/>
          <a:p>
            <a:pPr marL="382588" indent="-382588" algn="ctr">
              <a:lnSpc>
                <a:spcPct val="150000"/>
              </a:lnSpc>
              <a:spcBef>
                <a:spcPts val="300"/>
              </a:spcBef>
              <a:buClr>
                <a:srgbClr val="E99923"/>
              </a:buClr>
              <a:buSzPct val="100000"/>
              <a:defRPr/>
            </a:pPr>
            <a:endParaRPr lang="en-US" sz="2800" i="1" kern="0">
              <a:solidFill>
                <a:srgbClr val="464847"/>
              </a:solidFill>
              <a:latin typeface="Helvetica 55 Roman"/>
              <a:sym typeface="Helvetica 55 Roman"/>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ChangeArrowheads="1"/>
          </p:cNvSpPr>
          <p:nvPr/>
        </p:nvSpPr>
        <p:spPr bwMode="auto">
          <a:xfrm>
            <a:off x="233363" y="2828925"/>
            <a:ext cx="9409112" cy="1200150"/>
          </a:xfrm>
          <a:prstGeom prst="rect">
            <a:avLst/>
          </a:prstGeom>
          <a:noFill/>
          <a:ln w="9525">
            <a:noFill/>
            <a:miter lim="800000"/>
            <a:headEnd/>
            <a:tailEnd/>
          </a:ln>
        </p:spPr>
        <p:txBody>
          <a:bodyPr>
            <a:spAutoFit/>
          </a:bodyPr>
          <a:lstStyle/>
          <a:p>
            <a:endParaRPr lang="en-US"/>
          </a:p>
          <a:p>
            <a:endParaRPr lang="en-US"/>
          </a:p>
          <a:p>
            <a:endParaRPr lang="en-US"/>
          </a:p>
        </p:txBody>
      </p:sp>
      <p:sp>
        <p:nvSpPr>
          <p:cNvPr id="8195" name="Title 8"/>
          <p:cNvSpPr>
            <a:spLocks noGrp="1"/>
          </p:cNvSpPr>
          <p:nvPr>
            <p:ph type="title"/>
          </p:nvPr>
        </p:nvSpPr>
        <p:spPr>
          <a:xfrm>
            <a:off x="609600" y="548680"/>
            <a:ext cx="8534400" cy="1066800"/>
          </a:xfrm>
        </p:spPr>
        <p:txBody>
          <a:bodyPr/>
          <a:lstStyle/>
          <a:p>
            <a:pPr eaLnBrk="1" hangingPunct="1"/>
            <a:r>
              <a:rPr lang="en-US" sz="2800" smtClean="0"/>
              <a:t>Example: Build an “Adult Web Site” Classifier</a:t>
            </a:r>
          </a:p>
        </p:txBody>
      </p:sp>
      <p:sp>
        <p:nvSpPr>
          <p:cNvPr id="12292" name="Content Placeholder 9"/>
          <p:cNvSpPr>
            <a:spLocks noGrp="1"/>
          </p:cNvSpPr>
          <p:nvPr>
            <p:ph idx="1"/>
          </p:nvPr>
        </p:nvSpPr>
        <p:spPr>
          <a:xfrm>
            <a:off x="756592" y="2328465"/>
            <a:ext cx="9144000" cy="1892623"/>
          </a:xfrm>
        </p:spPr>
        <p:txBody>
          <a:bodyPr/>
          <a:lstStyle/>
          <a:p>
            <a:pPr eaLnBrk="1" hangingPunct="1">
              <a:defRPr/>
            </a:pPr>
            <a:r>
              <a:rPr lang="en-US" sz="2800" smtClean="0"/>
              <a:t>Need a large number of hand-labeled sites</a:t>
            </a:r>
          </a:p>
          <a:p>
            <a:pPr eaLnBrk="1" hangingPunct="1">
              <a:defRPr/>
            </a:pPr>
            <a:r>
              <a:rPr lang="en-US" sz="2800" smtClean="0"/>
              <a:t>Get people to look at sites and classify them as:</a:t>
            </a:r>
          </a:p>
          <a:p>
            <a:pPr eaLnBrk="1" hangingPunct="1">
              <a:buFont typeface="Wingdings" pitchFamily="2" charset="2"/>
              <a:buNone/>
              <a:defRPr/>
            </a:pPr>
            <a:r>
              <a:rPr lang="en-US" b="1" smtClean="0">
                <a:solidFill>
                  <a:schemeClr val="accent5">
                    <a:lumMod val="50000"/>
                  </a:schemeClr>
                </a:solidFill>
              </a:rPr>
              <a:t>G</a:t>
            </a:r>
            <a:r>
              <a:rPr lang="en-US" sz="2000" smtClean="0">
                <a:solidFill>
                  <a:schemeClr val="accent5">
                    <a:lumMod val="50000"/>
                  </a:schemeClr>
                </a:solidFill>
              </a:rPr>
              <a:t> (general audience)</a:t>
            </a:r>
            <a:r>
              <a:rPr lang="en-US" sz="2000" smtClean="0"/>
              <a:t>  </a:t>
            </a:r>
            <a:r>
              <a:rPr lang="en-US" sz="2800" b="1" smtClean="0">
                <a:solidFill>
                  <a:srgbClr val="F6A616"/>
                </a:solidFill>
              </a:rPr>
              <a:t>PG</a:t>
            </a:r>
            <a:r>
              <a:rPr lang="en-US" sz="2000" smtClean="0">
                <a:solidFill>
                  <a:srgbClr val="F6A616"/>
                </a:solidFill>
              </a:rPr>
              <a:t> (parental guidance) </a:t>
            </a:r>
            <a:r>
              <a:rPr lang="en-US" sz="2000" smtClean="0"/>
              <a:t> </a:t>
            </a:r>
            <a:r>
              <a:rPr lang="en-US" b="1" smtClean="0">
                <a:solidFill>
                  <a:srgbClr val="C00000"/>
                </a:solidFill>
              </a:rPr>
              <a:t>R</a:t>
            </a:r>
            <a:r>
              <a:rPr lang="en-US" smtClean="0">
                <a:solidFill>
                  <a:srgbClr val="C00000"/>
                </a:solidFill>
              </a:rPr>
              <a:t> </a:t>
            </a:r>
            <a:r>
              <a:rPr lang="en-US" sz="2000" smtClean="0">
                <a:solidFill>
                  <a:srgbClr val="C00000"/>
                </a:solidFill>
              </a:rPr>
              <a:t>(restricted)</a:t>
            </a:r>
            <a:r>
              <a:rPr lang="en-US" sz="2800" smtClean="0">
                <a:solidFill>
                  <a:srgbClr val="C00000"/>
                </a:solidFill>
              </a:rPr>
              <a:t> </a:t>
            </a:r>
            <a:r>
              <a:rPr lang="en-US" b="1" smtClean="0">
                <a:solidFill>
                  <a:srgbClr val="FF0000"/>
                </a:solidFill>
              </a:rPr>
              <a:t>X</a:t>
            </a:r>
            <a:r>
              <a:rPr lang="en-US" sz="2000" smtClean="0">
                <a:solidFill>
                  <a:srgbClr val="FF0000"/>
                </a:solidFill>
              </a:rPr>
              <a:t> (porn)</a:t>
            </a:r>
            <a:endParaRPr lang="en-US" sz="2800" smtClean="0"/>
          </a:p>
          <a:p>
            <a:pPr eaLnBrk="1" hangingPunct="1">
              <a:buNone/>
              <a:defRPr/>
            </a:pPr>
            <a:endParaRPr lang="en-US" smtClean="0"/>
          </a:p>
        </p:txBody>
      </p:sp>
      <p:sp>
        <p:nvSpPr>
          <p:cNvPr id="5" name="AutoShape 32"/>
          <p:cNvSpPr>
            <a:spLocks/>
          </p:cNvSpPr>
          <p:nvPr/>
        </p:nvSpPr>
        <p:spPr bwMode="auto">
          <a:xfrm>
            <a:off x="255588" y="4869160"/>
            <a:ext cx="8623300" cy="1671637"/>
          </a:xfrm>
          <a:prstGeom prst="roundRect">
            <a:avLst>
              <a:gd name="adj" fmla="val 14157"/>
            </a:avLst>
          </a:prstGeom>
          <a:solidFill>
            <a:schemeClr val="accent2">
              <a:lumMod val="20000"/>
              <a:lumOff val="80000"/>
            </a:schemeClr>
          </a:solidFill>
          <a:ln w="12700">
            <a:solidFill>
              <a:srgbClr val="E99923"/>
            </a:solidFill>
            <a:round/>
            <a:headEnd/>
            <a:tailEnd/>
          </a:ln>
          <a:effectLst>
            <a:outerShdw dist="12700" dir="2700000" algn="ctr" rotWithShape="0">
              <a:schemeClr val="bg2">
                <a:alpha val="75000"/>
              </a:schemeClr>
            </a:outerShdw>
          </a:effectLst>
        </p:spPr>
        <p:txBody>
          <a:bodyPr lIns="0" tIns="0" rIns="0" bIns="0"/>
          <a:lstStyle/>
          <a:p>
            <a:pPr marL="382588" indent="-382588">
              <a:spcBef>
                <a:spcPts val="300"/>
              </a:spcBef>
              <a:buClr>
                <a:srgbClr val="E99923"/>
              </a:buClr>
              <a:buSzPct val="100000"/>
              <a:defRPr/>
            </a:pPr>
            <a:r>
              <a:rPr lang="en-US" sz="2800" kern="0" dirty="0">
                <a:solidFill>
                  <a:srgbClr val="464847"/>
                </a:solidFill>
                <a:latin typeface="Helvetica 55 Roman"/>
                <a:sym typeface="Helvetica 55 Roman"/>
              </a:rPr>
              <a:t>Cost/Speed Statistics</a:t>
            </a:r>
          </a:p>
          <a:p>
            <a:pPr marL="382588" indent="-382588">
              <a:spcBef>
                <a:spcPts val="300"/>
              </a:spcBef>
              <a:buClr>
                <a:srgbClr val="E99923"/>
              </a:buClr>
              <a:buSzPct val="100000"/>
              <a:buFont typeface="Wingdings" pitchFamily="2" charset="2"/>
              <a:buChar char="§"/>
              <a:defRPr/>
            </a:pPr>
            <a:r>
              <a:rPr lang="en-US" sz="2800" b="1" kern="0" dirty="0">
                <a:solidFill>
                  <a:srgbClr val="464847"/>
                </a:solidFill>
                <a:latin typeface="Helvetica 55 Roman"/>
                <a:sym typeface="Helvetica 55 Roman"/>
              </a:rPr>
              <a:t>Undergrad intern</a:t>
            </a:r>
            <a:r>
              <a:rPr lang="en-US" sz="2800" kern="0" dirty="0">
                <a:solidFill>
                  <a:srgbClr val="464847"/>
                </a:solidFill>
                <a:latin typeface="Helvetica 55 Roman"/>
                <a:sym typeface="Helvetica 55 Roman"/>
              </a:rPr>
              <a:t>: 200 websites/hr, cost: $15/hr</a:t>
            </a:r>
          </a:p>
          <a:p>
            <a:pPr marL="382588" indent="-382588">
              <a:spcBef>
                <a:spcPts val="300"/>
              </a:spcBef>
              <a:buClr>
                <a:srgbClr val="E99923"/>
              </a:buClr>
              <a:buSzPct val="100000"/>
              <a:buFont typeface="Wingdings" pitchFamily="2" charset="2"/>
              <a:buChar char="§"/>
              <a:defRPr/>
            </a:pPr>
            <a:r>
              <a:rPr lang="en-US" sz="2800" b="1" kern="0" dirty="0" smtClean="0">
                <a:solidFill>
                  <a:srgbClr val="464847"/>
                </a:solidFill>
                <a:latin typeface="Helvetica 55 Roman"/>
                <a:sym typeface="Helvetica 55 Roman"/>
              </a:rPr>
              <a:t>Mechanical Turk</a:t>
            </a:r>
            <a:r>
              <a:rPr lang="en-US" sz="2800" kern="0" dirty="0">
                <a:solidFill>
                  <a:srgbClr val="464847"/>
                </a:solidFill>
                <a:latin typeface="Helvetica 55 Roman"/>
                <a:sym typeface="Helvetica 55 Roman"/>
              </a:rPr>
              <a:t>: 2500 websites/hr, cost: $12/hr</a:t>
            </a:r>
          </a:p>
        </p:txBody>
      </p:sp>
      <p:pic>
        <p:nvPicPr>
          <p:cNvPr id="8198" name="Picture 7" descr="http://www.adsafemedia.com/images/logo.gif"/>
          <p:cNvPicPr>
            <a:picLocks noChangeAspect="1" noChangeArrowheads="1"/>
          </p:cNvPicPr>
          <p:nvPr/>
        </p:nvPicPr>
        <p:blipFill>
          <a:blip r:embed="rId3" cstate="print"/>
          <a:srcRect/>
          <a:stretch>
            <a:fillRect/>
          </a:stretch>
        </p:blipFill>
        <p:spPr bwMode="auto">
          <a:xfrm>
            <a:off x="6096000" y="0"/>
            <a:ext cx="3048000" cy="10287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49376</TotalTime>
  <Words>3452</Words>
  <Application>Microsoft Office PowerPoint</Application>
  <PresentationFormat>On-screen Show (4:3)</PresentationFormat>
  <Paragraphs>651</Paragraphs>
  <Slides>73</Slides>
  <Notes>36</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4</vt:i4>
      </vt:variant>
      <vt:variant>
        <vt:lpstr>Slide Titles</vt:lpstr>
      </vt:variant>
      <vt:variant>
        <vt:i4>73</vt:i4>
      </vt:variant>
    </vt:vector>
  </HeadingPairs>
  <TitlesOfParts>
    <vt:vector size="91" baseType="lpstr">
      <vt:lpstr>Arial</vt:lpstr>
      <vt:lpstr>SimSun</vt:lpstr>
      <vt:lpstr>Wingdings</vt:lpstr>
      <vt:lpstr>ＭＳ Ｐゴシック</vt:lpstr>
      <vt:lpstr>Helvetica 55 Roman</vt:lpstr>
      <vt:lpstr>Times</vt:lpstr>
      <vt:lpstr>ヒラギノ明朝 ProN W3</vt:lpstr>
      <vt:lpstr>Helvetica 35 Thin</vt:lpstr>
      <vt:lpstr>Times New Roman</vt:lpstr>
      <vt:lpstr>华文楷体</vt:lpstr>
      <vt:lpstr>Wingdings 3</vt:lpstr>
      <vt:lpstr>Cambria</vt:lpstr>
      <vt:lpstr>ヒラギノ角ゴ ProN W3</vt:lpstr>
      <vt:lpstr>Capsules</vt:lpstr>
      <vt:lpstr>Microsoft Equation 3.0</vt:lpstr>
      <vt:lpstr>Worksheet</vt:lpstr>
      <vt:lpstr>Chart</vt:lpstr>
      <vt:lpstr>Equation</vt:lpstr>
      <vt:lpstr>Crowdsourcing using Mechanical Turk:  Quality Management and Scalability</vt:lpstr>
      <vt:lpstr>Slide 2</vt:lpstr>
      <vt:lpstr>Slide 3</vt:lpstr>
      <vt:lpstr>Slide 4</vt:lpstr>
      <vt:lpstr>Slide 5</vt:lpstr>
      <vt:lpstr>Model needed within days</vt:lpstr>
      <vt:lpstr>Need to build models fast</vt:lpstr>
      <vt:lpstr>Amazon Mechanical Turk</vt:lpstr>
      <vt:lpstr>Example: Build an “Adult Web Site” Classifier</vt:lpstr>
      <vt:lpstr>Bad news: Spammers!  </vt:lpstr>
      <vt:lpstr>Redundant votes, infer quality</vt:lpstr>
      <vt:lpstr>Algorithm of (Dawid &amp; Skene, 1979)  [and many recent variations on the same theme]</vt:lpstr>
      <vt:lpstr>Challenge: From Confusion Matrixes to Quality Scores</vt:lpstr>
      <vt:lpstr>Challenge 1:  Spammers are lazy and smart! </vt:lpstr>
      <vt:lpstr>Challenge 2:  Humans are biased!</vt:lpstr>
      <vt:lpstr>Solution: Reverse errors first, compute error rate afterwards</vt:lpstr>
      <vt:lpstr>Slide 17</vt:lpstr>
      <vt:lpstr>Slide 18</vt:lpstr>
      <vt:lpstr>Slide 19</vt:lpstr>
      <vt:lpstr>Empirical Results and Observations</vt:lpstr>
      <vt:lpstr>Too much theory?</vt:lpstr>
      <vt:lpstr>Example: Build an “Adult Web Site” Classifier</vt:lpstr>
      <vt:lpstr>  Quality and Classification Performance</vt:lpstr>
      <vt:lpstr>Redundancy and Label Quality</vt:lpstr>
      <vt:lpstr> Tradeoffs: More data or better data?</vt:lpstr>
      <vt:lpstr>(Very) Basic Results</vt:lpstr>
      <vt:lpstr>Selective Repeated-Labeling</vt:lpstr>
      <vt:lpstr>Natural Candidate: Entropy</vt:lpstr>
      <vt:lpstr>What Not to Do: Use Entropy</vt:lpstr>
      <vt:lpstr>Why not Entropy</vt:lpstr>
      <vt:lpstr>We want uncertainty, not entropy</vt:lpstr>
      <vt:lpstr>Bayesian Estimate of Labeler Quality</vt:lpstr>
      <vt:lpstr>Label Uncertainty</vt:lpstr>
      <vt:lpstr>Another strategy: Model Uncertainty (MU)</vt:lpstr>
      <vt:lpstr>Adult content classification</vt:lpstr>
      <vt:lpstr>Improving worker participation</vt:lpstr>
      <vt:lpstr>Slide 37</vt:lpstr>
      <vt:lpstr>Limits of Guided Learning</vt:lpstr>
      <vt:lpstr>The result? Peaceful ignorance…</vt:lpstr>
      <vt:lpstr>Beat the Machine!</vt:lpstr>
      <vt:lpstr>Slide 41</vt:lpstr>
      <vt:lpstr>Reward Structure</vt:lpstr>
      <vt:lpstr>Structure of Successful Probes</vt:lpstr>
      <vt:lpstr>Future Directions</vt:lpstr>
      <vt:lpstr>Workers reacting to bad rewards/scores</vt:lpstr>
      <vt:lpstr>An unexpected connection at the NAS “Frontiers of Science” conf.</vt:lpstr>
      <vt:lpstr>An unexpected connection at the NAS “Frontiers of Science” conf.</vt:lpstr>
      <vt:lpstr>An unexpected connection at the NAS “Frontiers of Science” conf.</vt:lpstr>
      <vt:lpstr>An unexpected connection at the NAS “Frontiers of Science” conf.</vt:lpstr>
      <vt:lpstr>An unexpected connection at the NAS “Frontiers of Science” conf.</vt:lpstr>
      <vt:lpstr>Implicit Feedback using Frustration</vt:lpstr>
      <vt:lpstr>First result</vt:lpstr>
      <vt:lpstr>Second result (more impressive)</vt:lpstr>
      <vt:lpstr>Thanks!  Q &amp; A?</vt:lpstr>
      <vt:lpstr>Overflow Slides</vt:lpstr>
      <vt:lpstr>Slide 56</vt:lpstr>
      <vt:lpstr>Slide 57</vt:lpstr>
      <vt:lpstr>Why does  Model Uncertainty (MU) work?</vt:lpstr>
      <vt:lpstr>Why does  Model Uncertainty (MU) work?</vt:lpstr>
      <vt:lpstr>Soft Labeling vs. Majority Voting</vt:lpstr>
      <vt:lpstr>Related topic</vt:lpstr>
      <vt:lpstr>More sophisticated LU improves labeling quality under class imbalance and fixes some pesky LU learning curve glitches</vt:lpstr>
      <vt:lpstr>Yet another strategy: Label &amp; Model Uncertainty (LMU)</vt:lpstr>
      <vt:lpstr>Another strategy: Model Uncertainty (MU)</vt:lpstr>
      <vt:lpstr>    Label Quality</vt:lpstr>
      <vt:lpstr>Model Quality</vt:lpstr>
      <vt:lpstr>What about Gold testing?</vt:lpstr>
      <vt:lpstr>Gold Testing?</vt:lpstr>
      <vt:lpstr>Gold Testing?</vt:lpstr>
      <vt:lpstr>Gold Testing?</vt:lpstr>
      <vt:lpstr>Gold Testing</vt:lpstr>
      <vt:lpstr>Gold Testing</vt:lpstr>
      <vt:lpstr>Gold Testing?</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Cost-sensitive Decision Tree and Test Strategies</dc:title>
  <dc:creator>home</dc:creator>
  <cp:lastModifiedBy>Panos Ipeirotis</cp:lastModifiedBy>
  <cp:revision>1196</cp:revision>
  <dcterms:created xsi:type="dcterms:W3CDTF">2010-10-21T11:08:54Z</dcterms:created>
  <dcterms:modified xsi:type="dcterms:W3CDTF">2011-10-15T03:21:50Z</dcterms:modified>
</cp:coreProperties>
</file>