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775" r:id="rId2"/>
    <p:sldMasterId id="2147483789" r:id="rId3"/>
    <p:sldMasterId id="2147483804" r:id="rId4"/>
  </p:sldMasterIdLst>
  <p:notesMasterIdLst>
    <p:notesMasterId r:id="rId42"/>
  </p:notesMasterIdLst>
  <p:sldIdLst>
    <p:sldId id="563" r:id="rId5"/>
    <p:sldId id="616" r:id="rId6"/>
    <p:sldId id="658" r:id="rId7"/>
    <p:sldId id="636" r:id="rId8"/>
    <p:sldId id="617" r:id="rId9"/>
    <p:sldId id="618" r:id="rId10"/>
    <p:sldId id="594" r:id="rId11"/>
    <p:sldId id="635" r:id="rId12"/>
    <p:sldId id="659" r:id="rId13"/>
    <p:sldId id="642" r:id="rId14"/>
    <p:sldId id="607" r:id="rId15"/>
    <p:sldId id="661" r:id="rId16"/>
    <p:sldId id="634" r:id="rId17"/>
    <p:sldId id="662" r:id="rId18"/>
    <p:sldId id="643" r:id="rId19"/>
    <p:sldId id="627" r:id="rId20"/>
    <p:sldId id="663" r:id="rId21"/>
    <p:sldId id="664" r:id="rId22"/>
    <p:sldId id="665" r:id="rId23"/>
    <p:sldId id="647" r:id="rId24"/>
    <p:sldId id="666" r:id="rId25"/>
    <p:sldId id="648" r:id="rId26"/>
    <p:sldId id="649" r:id="rId27"/>
    <p:sldId id="670" r:id="rId28"/>
    <p:sldId id="671" r:id="rId29"/>
    <p:sldId id="667" r:id="rId30"/>
    <p:sldId id="668" r:id="rId31"/>
    <p:sldId id="673" r:id="rId32"/>
    <p:sldId id="678" r:id="rId33"/>
    <p:sldId id="679" r:id="rId34"/>
    <p:sldId id="680" r:id="rId35"/>
    <p:sldId id="676" r:id="rId36"/>
    <p:sldId id="677" r:id="rId37"/>
    <p:sldId id="565" r:id="rId38"/>
    <p:sldId id="660" r:id="rId39"/>
    <p:sldId id="672" r:id="rId40"/>
    <p:sldId id="669" r:id="rId41"/>
  </p:sldIdLst>
  <p:sldSz cx="9144000" cy="6858000" type="screen4x3"/>
  <p:notesSz cx="71501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CC"/>
    <a:srgbClr val="000099"/>
    <a:srgbClr val="6600CC"/>
    <a:srgbClr val="9B9B9B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7" autoAdjust="0"/>
    <p:restoredTop sz="94511" autoAdjust="0"/>
  </p:normalViewPr>
  <p:slideViewPr>
    <p:cSldViewPr>
      <p:cViewPr varScale="1">
        <p:scale>
          <a:sx n="84" d="100"/>
          <a:sy n="84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9713" y="0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4375" y="4487863"/>
            <a:ext cx="57213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9713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fld id="{DE6DE65B-AFD5-476A-9BE3-E4B115936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6DC4C-DCAF-4F9F-A0DF-AFA0234650B2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A3866-9DF1-4A66-B54A-1ACF4BCEBF8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1DF1E-0E7E-4327-A881-2A368E2F1F3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if we’re getting a certain number of labels, how best to choose?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C641E-0845-4BDA-A6FE-F6F17ADE8C4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B9A91-ED56-42D7-BF4A-2DE36A501BB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2D9F5-FE61-43ED-82BC-2878D181BC9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E6E3F-E161-43F1-A601-37A3A57C0B4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44441-DEA9-46E7-B3E7-CDDE51031F5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705ED-D224-4215-B40C-53F01CDA39C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43FFB-A731-4A1F-9D91-6FF55823242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EB9C15-676C-4907-91F4-037F4A14272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23EE6-2B18-4209-ABCA-BC0D53FA8A1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0DA03-D447-457E-965F-1BA323B7771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9CFD9-B99F-4D3F-B48D-9E4D69EB596A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27448-DE96-46AD-848A-90B03DB7717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1D359-3FFB-42D7-8A89-54251EF1C5B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4049713" y="8974138"/>
            <a:ext cx="3098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51" tIns="47425" rIns="94851" bIns="47425" anchor="b"/>
          <a:lstStyle/>
          <a:p>
            <a:pPr algn="r" defTabSz="947738" eaLnBrk="1" hangingPunct="1"/>
            <a:fld id="{37DD6A19-ABAF-46FA-A9B1-0B383746C888}" type="slidenum">
              <a:rPr lang="en-US" sz="1200"/>
              <a:pPr algn="r" defTabSz="947738"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A95F7-585E-4748-8AD0-39ADEBDC19C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F7147-1688-4092-8E17-25A33EBF7B4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62EC9-17CC-453C-93FB-2BB0AEFC67D6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FAEB7-9DC7-44BF-83E6-826C4F325220}" type="slidenum">
              <a:rPr lang="el-GR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spcBef>
                <a:spcPct val="0"/>
              </a:spcBef>
            </a:pPr>
            <a:fld id="{68D191C9-0FE0-442C-BD1A-985AABE1A64B}" type="slidenum">
              <a:rPr lang="el-GR">
                <a:solidFill>
                  <a:srgbClr val="000000"/>
                </a:solidFill>
                <a:latin typeface="Arial" charset="0"/>
                <a:cs typeface="Arial" charset="0"/>
              </a:rPr>
              <a:pPr eaLnBrk="0" hangingPunct="0">
                <a:spcBef>
                  <a:spcPct val="0"/>
                </a:spcBef>
              </a:pPr>
              <a:t>29</a:t>
            </a:fld>
            <a:endParaRPr lang="el-G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46CD6-3731-4D03-94F6-77F12A6FCC4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spcBef>
                <a:spcPct val="0"/>
              </a:spcBef>
            </a:pPr>
            <a:fld id="{7A18CE6B-D401-4FAF-B1F0-DCC244BAB147}" type="slidenum">
              <a:rPr lang="el-GR">
                <a:solidFill>
                  <a:srgbClr val="000000"/>
                </a:solidFill>
                <a:latin typeface="Arial" charset="0"/>
                <a:cs typeface="Arial" charset="0"/>
              </a:rPr>
              <a:pPr eaLnBrk="0" hangingPunct="0">
                <a:spcBef>
                  <a:spcPct val="0"/>
                </a:spcBef>
              </a:pPr>
              <a:t>30</a:t>
            </a:fld>
            <a:endParaRPr lang="el-G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>
              <a:spcBef>
                <a:spcPct val="0"/>
              </a:spcBef>
            </a:pPr>
            <a:fld id="{7A18CE6B-D401-4FAF-B1F0-DCC244BAB147}" type="slidenum">
              <a:rPr lang="el-GR">
                <a:solidFill>
                  <a:srgbClr val="000000"/>
                </a:solidFill>
                <a:latin typeface="Arial" charset="0"/>
                <a:cs typeface="Arial" charset="0"/>
              </a:rPr>
              <a:pPr eaLnBrk="0" hangingPunct="0">
                <a:spcBef>
                  <a:spcPct val="0"/>
                </a:spcBef>
              </a:pPr>
              <a:t>31</a:t>
            </a:fld>
            <a:endParaRPr lang="el-G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EFB3C-52BE-41B1-AA7B-E9DDBDFA2CFC}" type="slidenum">
              <a:rPr lang="en-US">
                <a:solidFill>
                  <a:srgbClr val="000000"/>
                </a:solidFill>
                <a:cs typeface="Arial" charset="0"/>
              </a:rPr>
              <a:pPr/>
              <a:t>32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8025"/>
            <a:ext cx="4725987" cy="35448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6FB35-D7F2-40F9-B75C-FFF3DAB1CE7F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9EF2F-2EA0-4F3D-88A2-7ADDD56EFD0F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592B8-B104-48BD-A3C9-3EB4DC2B771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30123-F384-4AE2-8762-BD10EB0E0B2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5823C-9E99-43BE-AE7C-200F3C0D52ED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4F01B-C407-413B-BB36-CA0B04960C1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83EE5-7680-4E8D-9BE8-61849980340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BEE5BA-3CBE-4C02-8E57-8A5C1D8D7C9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641E3-0F5F-46F7-86B2-0CE1DE9B586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61D18-F0CF-4050-BB85-A0313C2D222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99E47-68F1-4170-8ACE-BF6D5E89E7A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12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812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7A04400-AE6F-40FB-82B3-8B33A2A14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D44D-5E3F-4CAD-A5B2-53E9D3F83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613FE-D0ED-4C66-A895-FA0999B93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AF25A-F014-4395-9408-CA0917BE8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8EC0-64C7-4C94-B308-68614DCF0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4812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8129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541734E-35E7-43EA-9A3B-22870FDFA8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CFBF-84F5-416C-A32D-304AA5B4BD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2817-ECD8-4100-9BC2-BB328551F1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AE8A0-100E-476A-BD2A-80609EDB12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59D8-8564-4C52-A320-8F5163F951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8B054-DE4F-4E5D-B29D-CF58AF492F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CE7E-2085-47BB-BAFE-992C61DFE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DF75-218B-43DD-89DD-87A7EE90DC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58940-2457-4BDF-B807-6EFA0F4152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4214-8B96-4A16-90FE-B4AA859896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A60A7-3928-4B15-A680-77C7E00B22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14BE-3395-4A53-A450-022DD683C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D8E55-BB04-42AB-9008-A7088AF7D1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0F9A-9249-4F03-BC60-FDA48FF2DA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 dirty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5F5D-A566-4C4A-82F7-AE83466C856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1</a:t>
            </a:r>
            <a:r>
              <a:rPr lang="en-US" altLang="en-US" baseline="30000"/>
              <a:t>st</a:t>
            </a:r>
            <a:r>
              <a:rPr lang="en-US" altLang="en-US"/>
              <a:t> 2007, DEWS 2007</a:t>
            </a: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2700-47C6-422B-9A35-958DEE159BE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35D1-C52A-486D-A31E-721C286213D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73833-40AA-4A89-B7C7-67629A88D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B44F-C868-430C-987E-5FE77F85AB8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A433B-E645-4E6E-A0CC-C276E13AB93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1F0B-8C92-4BA2-AEB6-E5132CC5D9D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491E-1140-4CDD-93B9-199F36CE941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D7E8-6D54-4399-B795-AAEE0831568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F01A-7536-44FE-B99C-62BC999A9AE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7185-34E1-4309-A8E1-395CAFDDA6D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8D07-16BF-4A5D-98DC-6554FD5D250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F6DE7-901B-4E23-9EB6-368943E2ABF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AA9D-55C0-4BEA-9CE4-566E950656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67A88-2C7D-4F0F-A80A-593761337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CF1F-557D-43D9-A3F9-F9C0D39D383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l-GR" alt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l-GR" altLang="en-US" dirty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94B553A5-206F-4762-BC68-1E4772075C8B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r>
              <a:rPr lang="en-US" altLang="en-US"/>
              <a:t>March 1</a:t>
            </a:r>
            <a:r>
              <a:rPr lang="en-US" altLang="en-US" baseline="30000"/>
              <a:t>st</a:t>
            </a:r>
            <a:r>
              <a:rPr lang="en-US" altLang="en-US"/>
              <a:t> 2007, DEWS 2007</a:t>
            </a:r>
            <a:endParaRPr lang="el-G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FAD5CB91-A10C-477B-B67B-8CAA6DC88235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7AE59B84-7B42-4E03-B345-82376C965D96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202A6039-FE97-466D-A188-EC6FA40156EE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F5A4583F-B168-4EB8-A073-783D2B829A0D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5C702310-C3E4-452F-93D3-AF1ED1E66B22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18DDAA0D-C93B-4509-80C1-8F5591E558C2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3DA6F74E-07DB-4D23-BE40-E09CCD90443D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DB8E37D1-9B36-4D4B-BA81-343693C5AD8C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547D-654A-4FD3-B736-1A3ABB015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3DB9526B-ADC7-474F-BE2B-373C3EF3F440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5EFC0A8C-33A3-44EB-AA19-9858790BABDF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FC8E6DEC-0467-4B25-8ED7-A9C7CE45DDE7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286E0C72-BDA4-4495-ADD6-4EE7D3932503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endParaRPr lang="el-G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hangingPunct="0">
              <a:spcBef>
                <a:spcPct val="0"/>
              </a:spcBef>
              <a:defRPr/>
            </a:pPr>
            <a:fld id="{F9C21232-1CBA-4D1F-8F58-F09AC6F0AC1B}" type="slidenum">
              <a:rPr lang="el-GR" altLang="en-US"/>
              <a:pPr eaLnBrk="0" hangingPunct="0">
                <a:spcBef>
                  <a:spcPct val="0"/>
                </a:spcBef>
                <a:defRPr/>
              </a:pPr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7B90-B8E1-4B7B-85A4-D6223F8D3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5990-CD8D-4E53-958F-2AD4E9E44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3407-5F0A-48F5-9E28-CF47F301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5D0E-F4E4-4091-B4FE-AEBE45E46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922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802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02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22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8026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026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1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02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02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F9B9B0-2C4D-4AE3-B6F3-D1607D8F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802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4802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8026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48026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717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02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802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802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8CD41B-09A9-4034-9EFF-72787BAD71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March 1</a:t>
            </a:r>
            <a:r>
              <a:rPr lang="en-US" altLang="en-US" baseline="30000"/>
              <a:t>st</a:t>
            </a:r>
            <a:r>
              <a:rPr lang="en-US" altLang="en-US"/>
              <a:t> 2007, DEWS 2007</a:t>
            </a:r>
            <a:endParaRPr lang="el-GR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AEE9213E-B7B7-4A21-8C06-FF9E78DC3A12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March 1</a:t>
            </a:r>
            <a:r>
              <a:rPr lang="en-US" altLang="en-US" baseline="30000"/>
              <a:t>st</a:t>
            </a:r>
            <a:r>
              <a:rPr lang="en-US" altLang="en-US"/>
              <a:t> 2007, DEWS 2007</a:t>
            </a:r>
            <a:endParaRPr lang="el-GR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237A9FDB-DAA5-4FC6-BB14-0113BAF417A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4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5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6.xls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qout.stern.nyu.ed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economining.stern.nyu.edu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42938" y="1000125"/>
            <a:ext cx="8501062" cy="1928813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SimSun" pitchFamily="2" charset="-122"/>
              </a:rPr>
              <a:t>Get Another Label? </a:t>
            </a:r>
            <a:br>
              <a:rPr lang="en-US" altLang="zh-CN" sz="4000" smtClean="0">
                <a:ea typeface="SimSun" pitchFamily="2" charset="-122"/>
              </a:rPr>
            </a:br>
            <a:r>
              <a:rPr lang="en-US" altLang="zh-CN" sz="2800" smtClean="0">
                <a:ea typeface="SimSun" pitchFamily="2" charset="-122"/>
              </a:rPr>
              <a:t>Improving Data Quality and Data Mining</a:t>
            </a:r>
            <a:br>
              <a:rPr lang="en-US" altLang="zh-CN" sz="2800" smtClean="0">
                <a:ea typeface="SimSun" pitchFamily="2" charset="-122"/>
              </a:rPr>
            </a:br>
            <a:r>
              <a:rPr lang="en-US" altLang="zh-CN" sz="2800" smtClean="0">
                <a:ea typeface="SimSun" pitchFamily="2" charset="-122"/>
              </a:rPr>
              <a:t>Using Multiple, Noisy Labelers</a:t>
            </a:r>
            <a:endParaRPr lang="en-US" altLang="zh-CN" sz="3200" b="0" smtClean="0">
              <a:ea typeface="SimSun" pitchFamily="2" charset="-122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3588" y="2500313"/>
            <a:ext cx="4498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80000"/>
              </a:lnSpc>
            </a:pPr>
            <a:endParaRPr lang="en-US" altLang="zh-CN" sz="2400" b="1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lnSpc>
                <a:spcPct val="80000"/>
              </a:lnSpc>
            </a:pPr>
            <a:endParaRPr lang="en-US" altLang="zh-CN" sz="2400" b="1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lnSpc>
                <a:spcPct val="80000"/>
              </a:lnSpc>
            </a:pPr>
            <a:endParaRPr lang="en-US" altLang="zh-CN" sz="2400" b="1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lnSpc>
                <a:spcPct val="80000"/>
              </a:lnSpc>
            </a:pPr>
            <a:endParaRPr lang="en-US" altLang="zh-CN" sz="2400" b="1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CN" sz="2400" b="1">
                <a:solidFill>
                  <a:schemeClr val="tx2"/>
                </a:solidFill>
                <a:ea typeface="SimSun" pitchFamily="2" charset="-122"/>
              </a:rPr>
              <a:t/>
            </a:r>
            <a:br>
              <a:rPr lang="en-US" altLang="zh-CN" sz="2400" b="1">
                <a:solidFill>
                  <a:schemeClr val="tx2"/>
                </a:solidFill>
                <a:ea typeface="SimSun" pitchFamily="2" charset="-122"/>
              </a:rPr>
            </a:br>
            <a:r>
              <a:rPr lang="en-US" altLang="zh-CN" sz="2400" b="1">
                <a:solidFill>
                  <a:schemeClr val="tx2"/>
                </a:solidFill>
                <a:ea typeface="SimSun" pitchFamily="2" charset="-122"/>
              </a:rPr>
              <a:t>Panos Ipeirotis</a:t>
            </a:r>
            <a:br>
              <a:rPr lang="en-US" altLang="zh-CN" sz="2400" b="1">
                <a:solidFill>
                  <a:schemeClr val="tx2"/>
                </a:solidFill>
                <a:ea typeface="SimSun" pitchFamily="2" charset="-122"/>
              </a:rPr>
            </a:br>
            <a:r>
              <a:rPr lang="en-US" altLang="zh-CN" sz="2400" b="1">
                <a:solidFill>
                  <a:schemeClr val="tx2"/>
                </a:solidFill>
                <a:ea typeface="SimSun" pitchFamily="2" charset="-122"/>
              </a:rPr>
              <a:t/>
            </a:r>
            <a:br>
              <a:rPr lang="en-US" altLang="zh-CN" sz="2400" b="1">
                <a:solidFill>
                  <a:schemeClr val="tx2"/>
                </a:solidFill>
                <a:ea typeface="SimSun" pitchFamily="2" charset="-122"/>
              </a:rPr>
            </a:br>
            <a:r>
              <a:rPr lang="en-US" altLang="zh-CN" sz="2000">
                <a:ea typeface="SimSun" pitchFamily="2" charset="-122"/>
              </a:rPr>
              <a:t>Stern School of Business</a:t>
            </a:r>
          </a:p>
          <a:p>
            <a:pPr algn="ctr">
              <a:lnSpc>
                <a:spcPct val="80000"/>
              </a:lnSpc>
            </a:pPr>
            <a:r>
              <a:rPr lang="en-US" altLang="zh-CN" sz="2000">
                <a:ea typeface="SimSun" pitchFamily="2" charset="-122"/>
              </a:rPr>
              <a:t>New York University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zh-CN" sz="2000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5720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tx2"/>
                </a:solidFill>
                <a:ea typeface="SimSun" pitchFamily="2" charset="-122"/>
              </a:rPr>
              <a:t>Joint work with Victor Sheng, Foster Provost, and Jing Wang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306638"/>
            <a:ext cx="6624637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950814-69AB-4185-9F51-F82E44E8231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741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Repeat-Labeling vs. Single Labeling</a:t>
            </a:r>
          </a:p>
        </p:txBody>
      </p:sp>
      <p:sp>
        <p:nvSpPr>
          <p:cNvPr id="17413" name="AutoShape 16"/>
          <p:cNvSpPr>
            <a:spLocks noChangeArrowheads="1"/>
          </p:cNvSpPr>
          <p:nvPr/>
        </p:nvSpPr>
        <p:spPr bwMode="auto">
          <a:xfrm>
            <a:off x="4341813" y="5072063"/>
            <a:ext cx="2087562" cy="504825"/>
          </a:xfrm>
          <a:prstGeom prst="wedgeRectCallout">
            <a:avLst>
              <a:gd name="adj1" fmla="val -49634"/>
              <a:gd name="adj2" fmla="val -9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rgbClr val="A50021"/>
                </a:solidFill>
              </a:rPr>
              <a:t>P= 0.8, labeling quality</a:t>
            </a:r>
          </a:p>
          <a:p>
            <a:r>
              <a:rPr lang="en-US" sz="1400">
                <a:solidFill>
                  <a:srgbClr val="A50021"/>
                </a:solidFill>
              </a:rPr>
              <a:t>K=5, #labels/example</a:t>
            </a:r>
            <a:endParaRPr lang="en-US" sz="1400" baseline="-25000">
              <a:solidFill>
                <a:srgbClr val="A50021"/>
              </a:solidFill>
            </a:endParaRP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7215188" y="370205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Repeated</a:t>
            </a:r>
          </a:p>
        </p:txBody>
      </p: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7143750" y="23574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Single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14375" y="6457950"/>
            <a:ext cx="8358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With </a:t>
            </a:r>
            <a:r>
              <a:rPr lang="en-US" sz="2400" b="1">
                <a:solidFill>
                  <a:srgbClr val="C00000"/>
                </a:solidFill>
              </a:rPr>
              <a:t>low noise</a:t>
            </a:r>
            <a:r>
              <a:rPr lang="en-US" sz="2400"/>
              <a:t>, more (single labeled) examples 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143125"/>
            <a:ext cx="6858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7EF851-4609-4C0B-886E-7FCCDDF4309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Repeat-Labeling vs. Single Labeling</a:t>
            </a:r>
          </a:p>
        </p:txBody>
      </p:sp>
      <p:sp>
        <p:nvSpPr>
          <p:cNvPr id="18437" name="AutoShape 16"/>
          <p:cNvSpPr>
            <a:spLocks noChangeArrowheads="1"/>
          </p:cNvSpPr>
          <p:nvPr/>
        </p:nvSpPr>
        <p:spPr bwMode="auto">
          <a:xfrm>
            <a:off x="4556125" y="4929188"/>
            <a:ext cx="2087563" cy="500062"/>
          </a:xfrm>
          <a:prstGeom prst="wedgeRectCallout">
            <a:avLst>
              <a:gd name="adj1" fmla="val -49634"/>
              <a:gd name="adj2" fmla="val -90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rgbClr val="A50021"/>
                </a:solidFill>
              </a:rPr>
              <a:t>P= 0.6, labeling quality</a:t>
            </a:r>
          </a:p>
          <a:p>
            <a:r>
              <a:rPr lang="en-US" sz="1400">
                <a:solidFill>
                  <a:srgbClr val="A50021"/>
                </a:solidFill>
              </a:rPr>
              <a:t>K=5, #labels/example</a:t>
            </a:r>
            <a:endParaRPr lang="en-US" sz="1400" baseline="-25000">
              <a:solidFill>
                <a:srgbClr val="A50021"/>
              </a:solidFill>
            </a:endParaRPr>
          </a:p>
        </p:txBody>
      </p:sp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7429500" y="24288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Repeated</a:t>
            </a:r>
          </a:p>
        </p:txBody>
      </p:sp>
      <p:sp>
        <p:nvSpPr>
          <p:cNvPr id="18439" name="TextBox 14"/>
          <p:cNvSpPr txBox="1">
            <a:spLocks noChangeArrowheads="1"/>
          </p:cNvSpPr>
          <p:nvPr/>
        </p:nvSpPr>
        <p:spPr bwMode="auto">
          <a:xfrm>
            <a:off x="7429500" y="34877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Single</a:t>
            </a:r>
          </a:p>
        </p:txBody>
      </p:sp>
      <p:sp>
        <p:nvSpPr>
          <p:cNvPr id="18440" name="TextBox 15"/>
          <p:cNvSpPr txBox="1">
            <a:spLocks noChangeArrowheads="1"/>
          </p:cNvSpPr>
          <p:nvPr/>
        </p:nvSpPr>
        <p:spPr bwMode="auto">
          <a:xfrm>
            <a:off x="785813" y="6357938"/>
            <a:ext cx="835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With </a:t>
            </a:r>
            <a:r>
              <a:rPr lang="en-US" sz="2400" b="1">
                <a:solidFill>
                  <a:srgbClr val="C00000"/>
                </a:solidFill>
              </a:rPr>
              <a:t>high noise</a:t>
            </a:r>
            <a:r>
              <a:rPr lang="en-US" sz="2400"/>
              <a:t>, repeated labeling better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B60E4-E438-4104-AE38-1ECA3E75FF9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945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Selective</a:t>
            </a:r>
            <a:r>
              <a:rPr lang="en-US" smtClean="0"/>
              <a:t> Repeated-Labeling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41575"/>
            <a:ext cx="7693025" cy="441642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smtClean="0"/>
              <a:t>We have seen: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With enough examples and noisy labels, getting multiple labels is better than single-labeling</a:t>
            </a:r>
          </a:p>
          <a:p>
            <a:pPr eaLnBrk="1" hangingPunct="1">
              <a:spcBef>
                <a:spcPct val="40000"/>
              </a:spcBef>
            </a:pPr>
            <a:endParaRPr lang="en-US" sz="2400" smtClean="0"/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Can we do better than the basic strategies?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u="sng" smtClean="0"/>
              <a:t>Key observation</a:t>
            </a:r>
            <a:r>
              <a:rPr lang="en-US" sz="2400" smtClean="0"/>
              <a:t>: we have additional information to guide selection of data for repeated labeling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the current multiset of labels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Example:  </a:t>
            </a:r>
            <a:r>
              <a:rPr lang="en-US" sz="2400" smtClean="0">
                <a:solidFill>
                  <a:srgbClr val="33CC33"/>
                </a:solidFill>
              </a:rPr>
              <a:t>{+,-,+,+,-,+}</a:t>
            </a:r>
            <a:r>
              <a:rPr lang="en-US" sz="2400" smtClean="0"/>
              <a:t> vs. </a:t>
            </a:r>
            <a:r>
              <a:rPr lang="en-US" sz="2400" smtClean="0">
                <a:solidFill>
                  <a:srgbClr val="FF0000"/>
                </a:solidFill>
              </a:rPr>
              <a:t>{+,+,+,+}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DAB6C0-20AB-4FDB-95E9-375ACA82CEA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Candidate: Entropy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2565400"/>
            <a:ext cx="8429625" cy="3724275"/>
          </a:xfrm>
        </p:spPr>
        <p:txBody>
          <a:bodyPr/>
          <a:lstStyle/>
          <a:p>
            <a:pPr eaLnBrk="1" hangingPunct="1"/>
            <a:r>
              <a:rPr lang="en-US" sz="2400" smtClean="0"/>
              <a:t>Entropy is a natural measure of label uncertainty: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E({+,+,+,+,+,+})=0</a:t>
            </a:r>
          </a:p>
          <a:p>
            <a:pPr eaLnBrk="1" hangingPunct="1"/>
            <a:r>
              <a:rPr lang="en-US" sz="2400" smtClean="0"/>
              <a:t>E({+,-, +,-, +,- })=1</a:t>
            </a:r>
          </a:p>
          <a:p>
            <a:pPr eaLnBrk="1" hangingPunct="1"/>
            <a:endParaRPr lang="en-US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smtClean="0"/>
              <a:t>Strategy: </a:t>
            </a:r>
            <a:r>
              <a:rPr lang="en-US" sz="2400" smtClean="0">
                <a:solidFill>
                  <a:srgbClr val="C00000"/>
                </a:solidFill>
              </a:rPr>
              <a:t>Get more labels for high-entropy label multisets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1743075" y="3143250"/>
          <a:ext cx="5257800" cy="919163"/>
        </p:xfrm>
        <a:graphic>
          <a:graphicData uri="http://schemas.openxmlformats.org/presentationml/2006/ole">
            <p:oleObj spid="_x0000_s4098" name="Equation" r:id="rId4" imgW="2565400" imgH="444500" progId="Equation.3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6143625" y="4214813"/>
          <a:ext cx="2928938" cy="338137"/>
        </p:xfrm>
        <a:graphic>
          <a:graphicData uri="http://schemas.openxmlformats.org/presentationml/2006/ole">
            <p:oleObj spid="_x0000_s4099" name="Equation" r:id="rId5" imgW="18540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3A0EAF-F040-4176-90C3-71F046A5861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Not to Do: Use Entropy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755650" y="2481263"/>
          <a:ext cx="7848600" cy="4235450"/>
        </p:xfrm>
        <a:graphic>
          <a:graphicData uri="http://schemas.openxmlformats.org/presentationml/2006/ole">
            <p:oleObj spid="_x0000_s5122" r:id="rId4" imgW="7846232" imgH="4237087" progId="Excel.Sheet.8">
              <p:embed/>
            </p:oleObj>
          </a:graphicData>
        </a:graphic>
      </p:graphicFrame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2143125" y="3429000"/>
            <a:ext cx="1943100" cy="647700"/>
          </a:xfrm>
          <a:prstGeom prst="wedgeRectCallout">
            <a:avLst>
              <a:gd name="adj1" fmla="val -34606"/>
              <a:gd name="adj2" fmla="val 16876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A50021"/>
                </a:solidFill>
              </a:rPr>
              <a:t>Improves at first, </a:t>
            </a:r>
            <a:br>
              <a:rPr lang="en-US">
                <a:solidFill>
                  <a:srgbClr val="A50021"/>
                </a:solidFill>
              </a:rPr>
            </a:br>
            <a:r>
              <a:rPr lang="en-US">
                <a:solidFill>
                  <a:srgbClr val="A50021"/>
                </a:solidFill>
              </a:rPr>
              <a:t>hurts in long run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not Entropy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presence of noise, entropy will be high even with many labels</a:t>
            </a:r>
          </a:p>
          <a:p>
            <a:endParaRPr lang="en-US" smtClean="0"/>
          </a:p>
          <a:p>
            <a:r>
              <a:rPr lang="en-US" smtClean="0"/>
              <a:t>Entropy is scale invariant </a:t>
            </a:r>
          </a:p>
          <a:p>
            <a:pPr lvl="1"/>
            <a:r>
              <a:rPr lang="en-US" smtClean="0"/>
              <a:t>(3+ , 2-) has same entropy as (600+ , 400-)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B65432-FA3E-470B-BE30-179B2B2EDF4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2BA413-16E7-407A-A082-1507EEF8033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0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Estimating Label Uncertainty (LU)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57438"/>
            <a:ext cx="8388350" cy="3671887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smtClean="0"/>
              <a:t>Observe +’s and –’s and compute Pr{+|obs} and Pr{-|obs}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Label uncertainty = tail of beta distribution</a:t>
            </a: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1908175" y="4292600"/>
            <a:ext cx="4176713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Freeform 16"/>
          <p:cNvSpPr>
            <a:spLocks/>
          </p:cNvSpPr>
          <p:nvPr/>
        </p:nvSpPr>
        <p:spPr bwMode="auto">
          <a:xfrm>
            <a:off x="1908175" y="4221163"/>
            <a:ext cx="4176713" cy="2376487"/>
          </a:xfrm>
          <a:custGeom>
            <a:avLst/>
            <a:gdLst>
              <a:gd name="T0" fmla="*/ 0 w 2585"/>
              <a:gd name="T1" fmla="*/ 2147483647 h 1451"/>
              <a:gd name="T2" fmla="*/ 2147483647 w 2585"/>
              <a:gd name="T3" fmla="*/ 2147483647 h 1451"/>
              <a:gd name="T4" fmla="*/ 2147483647 w 2585"/>
              <a:gd name="T5" fmla="*/ 2147483647 h 1451"/>
              <a:gd name="T6" fmla="*/ 2147483647 w 2585"/>
              <a:gd name="T7" fmla="*/ 2147483647 h 1451"/>
              <a:gd name="T8" fmla="*/ 0 60000 65536"/>
              <a:gd name="T9" fmla="*/ 0 60000 65536"/>
              <a:gd name="T10" fmla="*/ 0 60000 65536"/>
              <a:gd name="T11" fmla="*/ 0 60000 65536"/>
              <a:gd name="T12" fmla="*/ 0 w 2585"/>
              <a:gd name="T13" fmla="*/ 0 h 1451"/>
              <a:gd name="T14" fmla="*/ 2585 w 2585"/>
              <a:gd name="T15" fmla="*/ 1451 h 14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5" h="1451">
                <a:moveTo>
                  <a:pt x="0" y="1451"/>
                </a:moveTo>
                <a:cubicBezTo>
                  <a:pt x="87" y="816"/>
                  <a:pt x="174" y="182"/>
                  <a:pt x="408" y="91"/>
                </a:cubicBezTo>
                <a:cubicBezTo>
                  <a:pt x="642" y="0"/>
                  <a:pt x="1043" y="688"/>
                  <a:pt x="1406" y="907"/>
                </a:cubicBezTo>
                <a:cubicBezTo>
                  <a:pt x="1769" y="1126"/>
                  <a:pt x="2177" y="1266"/>
                  <a:pt x="2585" y="140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17"/>
          <p:cNvSpPr>
            <a:spLocks noChangeShapeType="1"/>
          </p:cNvSpPr>
          <p:nvPr/>
        </p:nvSpPr>
        <p:spPr bwMode="auto">
          <a:xfrm>
            <a:off x="3924300" y="5516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Line 18"/>
          <p:cNvSpPr>
            <a:spLocks noChangeShapeType="1"/>
          </p:cNvSpPr>
          <p:nvPr/>
        </p:nvSpPr>
        <p:spPr bwMode="auto">
          <a:xfrm flipH="1">
            <a:off x="3924300" y="5734050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19"/>
          <p:cNvSpPr>
            <a:spLocks noChangeShapeType="1"/>
          </p:cNvSpPr>
          <p:nvPr/>
        </p:nvSpPr>
        <p:spPr bwMode="auto">
          <a:xfrm flipH="1">
            <a:off x="3924300" y="5876925"/>
            <a:ext cx="5032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 flipH="1">
            <a:off x="3924300" y="6021388"/>
            <a:ext cx="7921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21"/>
          <p:cNvSpPr>
            <a:spLocks noChangeShapeType="1"/>
          </p:cNvSpPr>
          <p:nvPr/>
        </p:nvSpPr>
        <p:spPr bwMode="auto">
          <a:xfrm flipH="1">
            <a:off x="4356100" y="6092825"/>
            <a:ext cx="6492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22"/>
          <p:cNvSpPr>
            <a:spLocks noChangeShapeType="1"/>
          </p:cNvSpPr>
          <p:nvPr/>
        </p:nvSpPr>
        <p:spPr bwMode="auto">
          <a:xfrm flipH="1">
            <a:off x="4787900" y="623728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23"/>
          <p:cNvSpPr>
            <a:spLocks noChangeShapeType="1"/>
          </p:cNvSpPr>
          <p:nvPr/>
        </p:nvSpPr>
        <p:spPr bwMode="auto">
          <a:xfrm flipH="1">
            <a:off x="5148263" y="6308725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24"/>
          <p:cNvSpPr>
            <a:spLocks noChangeShapeType="1"/>
          </p:cNvSpPr>
          <p:nvPr/>
        </p:nvSpPr>
        <p:spPr bwMode="auto">
          <a:xfrm flipH="1">
            <a:off x="5435600" y="6381750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AutoShape 25"/>
          <p:cNvSpPr>
            <a:spLocks noChangeArrowheads="1"/>
          </p:cNvSpPr>
          <p:nvPr/>
        </p:nvSpPr>
        <p:spPr bwMode="auto">
          <a:xfrm>
            <a:off x="5219700" y="5516563"/>
            <a:ext cx="720725" cy="433387"/>
          </a:xfrm>
          <a:prstGeom prst="wedgeRectCallout">
            <a:avLst>
              <a:gd name="adj1" fmla="val -78634"/>
              <a:gd name="adj2" fmla="val 11996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A50021"/>
                </a:solidFill>
              </a:rPr>
              <a:t>S</a:t>
            </a:r>
            <a:r>
              <a:rPr lang="en-US" baseline="-25000">
                <a:solidFill>
                  <a:srgbClr val="A50021"/>
                </a:solidFill>
              </a:rPr>
              <a:t>LU</a:t>
            </a:r>
            <a:r>
              <a:rPr lang="en-US"/>
              <a:t> </a:t>
            </a:r>
          </a:p>
        </p:txBody>
      </p:sp>
      <p:sp>
        <p:nvSpPr>
          <p:cNvPr id="21520" name="Text Box 26"/>
          <p:cNvSpPr txBox="1">
            <a:spLocks noChangeArrowheads="1"/>
          </p:cNvSpPr>
          <p:nvPr/>
        </p:nvSpPr>
        <p:spPr bwMode="auto">
          <a:xfrm>
            <a:off x="3779838" y="652462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0.5</a:t>
            </a:r>
          </a:p>
        </p:txBody>
      </p:sp>
      <p:sp>
        <p:nvSpPr>
          <p:cNvPr id="21521" name="Text Box 27"/>
          <p:cNvSpPr txBox="1">
            <a:spLocks noChangeArrowheads="1"/>
          </p:cNvSpPr>
          <p:nvPr/>
        </p:nvSpPr>
        <p:spPr bwMode="auto">
          <a:xfrm>
            <a:off x="1908175" y="658336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0.0</a:t>
            </a:r>
          </a:p>
        </p:txBody>
      </p:sp>
      <p:sp>
        <p:nvSpPr>
          <p:cNvPr id="21522" name="Text Box 28"/>
          <p:cNvSpPr txBox="1">
            <a:spLocks noChangeArrowheads="1"/>
          </p:cNvSpPr>
          <p:nvPr/>
        </p:nvSpPr>
        <p:spPr bwMode="auto">
          <a:xfrm>
            <a:off x="5795963" y="6583363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1.0</a:t>
            </a:r>
          </a:p>
        </p:txBody>
      </p:sp>
      <p:sp>
        <p:nvSpPr>
          <p:cNvPr id="21523" name="Text Box 29"/>
          <p:cNvSpPr txBox="1">
            <a:spLocks noChangeArrowheads="1"/>
          </p:cNvSpPr>
          <p:nvPr/>
        </p:nvSpPr>
        <p:spPr bwMode="auto">
          <a:xfrm rot="-5400000">
            <a:off x="4741069" y="2828131"/>
            <a:ext cx="45878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Beta probability density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Label Uncertainty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929313" y="2362200"/>
            <a:ext cx="3071812" cy="3724275"/>
          </a:xfrm>
        </p:spPr>
        <p:txBody>
          <a:bodyPr/>
          <a:lstStyle/>
          <a:p>
            <a:r>
              <a:rPr lang="en-US" smtClean="0"/>
              <a:t>p=0.7</a:t>
            </a:r>
          </a:p>
          <a:p>
            <a:r>
              <a:rPr lang="en-US" smtClean="0"/>
              <a:t>5 labels</a:t>
            </a:r>
            <a:br>
              <a:rPr lang="en-US" smtClean="0"/>
            </a:br>
            <a:r>
              <a:rPr lang="en-US" smtClean="0"/>
              <a:t>(3+, 2-)</a:t>
            </a:r>
          </a:p>
          <a:p>
            <a:r>
              <a:rPr lang="en-US" smtClean="0"/>
              <a:t>Entropy ~ 0.97</a:t>
            </a:r>
          </a:p>
          <a:p>
            <a:r>
              <a:rPr lang="en-US" smtClean="0"/>
              <a:t>CDF</a:t>
            </a:r>
            <a:r>
              <a:rPr lang="en-US" baseline="-25000" smtClean="0">
                <a:latin typeface="Symbol" pitchFamily="18" charset="2"/>
              </a:rPr>
              <a:t>b</a:t>
            </a:r>
            <a:r>
              <a:rPr lang="en-US" smtClean="0"/>
              <a:t>=0.34</a:t>
            </a:r>
          </a:p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1A5960-4950-458F-A332-0A855A2EB552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357438"/>
            <a:ext cx="5143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Label Uncertainty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929313" y="2362200"/>
            <a:ext cx="3214687" cy="3724275"/>
          </a:xfrm>
        </p:spPr>
        <p:txBody>
          <a:bodyPr/>
          <a:lstStyle/>
          <a:p>
            <a:r>
              <a:rPr lang="en-US" smtClean="0"/>
              <a:t>p=0.7</a:t>
            </a:r>
          </a:p>
          <a:p>
            <a:r>
              <a:rPr lang="en-US" smtClean="0"/>
              <a:t>10 labels</a:t>
            </a:r>
            <a:br>
              <a:rPr lang="en-US" smtClean="0"/>
            </a:br>
            <a:r>
              <a:rPr lang="en-US" smtClean="0"/>
              <a:t>(7+, 3-)</a:t>
            </a:r>
          </a:p>
          <a:p>
            <a:r>
              <a:rPr lang="en-US" smtClean="0"/>
              <a:t>Entropy ~ 0.88</a:t>
            </a:r>
          </a:p>
          <a:p>
            <a:r>
              <a:rPr lang="en-US" smtClean="0"/>
              <a:t>CDF</a:t>
            </a:r>
            <a:r>
              <a:rPr lang="en-US" baseline="-25000" smtClean="0">
                <a:latin typeface="Symbol" pitchFamily="18" charset="2"/>
              </a:rPr>
              <a:t>b</a:t>
            </a:r>
            <a:r>
              <a:rPr lang="en-US" smtClean="0"/>
              <a:t>=0.11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845C6-4600-4A5C-B6D6-1B8E8D8B2682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357438"/>
            <a:ext cx="5143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Label Uncertainty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929313" y="2362200"/>
            <a:ext cx="2928937" cy="3724275"/>
          </a:xfrm>
        </p:spPr>
        <p:txBody>
          <a:bodyPr/>
          <a:lstStyle/>
          <a:p>
            <a:r>
              <a:rPr lang="en-US" smtClean="0"/>
              <a:t>p=0.7</a:t>
            </a:r>
          </a:p>
          <a:p>
            <a:r>
              <a:rPr lang="en-US" smtClean="0"/>
              <a:t>20 labels</a:t>
            </a:r>
            <a:br>
              <a:rPr lang="en-US" smtClean="0"/>
            </a:br>
            <a:r>
              <a:rPr lang="en-US" smtClean="0"/>
              <a:t>(14+, 6-)</a:t>
            </a:r>
          </a:p>
          <a:p>
            <a:r>
              <a:rPr lang="en-US" smtClean="0"/>
              <a:t>Entropy ~ 0.88</a:t>
            </a:r>
          </a:p>
          <a:p>
            <a:r>
              <a:rPr lang="en-US" smtClean="0"/>
              <a:t>CDF</a:t>
            </a:r>
            <a:r>
              <a:rPr lang="en-US" baseline="-25000" smtClean="0">
                <a:latin typeface="Symbol" pitchFamily="18" charset="2"/>
              </a:rPr>
              <a:t>b</a:t>
            </a:r>
            <a:r>
              <a:rPr lang="en-US" smtClean="0"/>
              <a:t>=0.04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6A80CC-E7F3-4374-A0A4-5A0A3EBAD1B6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2357438"/>
            <a:ext cx="515778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5EDAB7-DE32-4BD6-9C8D-A1302A78224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422525"/>
            <a:ext cx="7916863" cy="4319588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smtClean="0"/>
              <a:t>Many task rely on high-quality labels for objects: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relevance judgments for search engine results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identification of duplicate database records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image recognition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song categorization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smtClean="0"/>
              <a:t>videos</a:t>
            </a:r>
          </a:p>
          <a:p>
            <a:pPr lvl="1" eaLnBrk="1" hangingPunct="1">
              <a:spcBef>
                <a:spcPct val="40000"/>
              </a:spcBef>
            </a:pPr>
            <a:endParaRPr lang="en-US" sz="2000" smtClean="0"/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Labeling can be relatively inexpensive, using Mechanical Turk, ESP game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Comparison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7D9FD5-E13D-4914-B247-B6CD296A69BE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222500"/>
            <a:ext cx="6967538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5" name="Straight Arrow Connector 435"/>
          <p:cNvCxnSpPr>
            <a:cxnSpLocks noChangeShapeType="1"/>
          </p:cNvCxnSpPr>
          <p:nvPr/>
        </p:nvCxnSpPr>
        <p:spPr bwMode="auto">
          <a:xfrm rot="5400000">
            <a:off x="7000875" y="1928813"/>
            <a:ext cx="1214437" cy="9286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5606" name="TextBox 436"/>
          <p:cNvSpPr txBox="1">
            <a:spLocks noChangeArrowheads="1"/>
          </p:cNvSpPr>
          <p:nvPr/>
        </p:nvSpPr>
        <p:spPr bwMode="auto">
          <a:xfrm>
            <a:off x="7215188" y="1143000"/>
            <a:ext cx="164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Label Uncertainty</a:t>
            </a:r>
          </a:p>
        </p:txBody>
      </p:sp>
      <p:cxnSp>
        <p:nvCxnSpPr>
          <p:cNvPr id="25607" name="Straight Arrow Connector 438"/>
          <p:cNvCxnSpPr>
            <a:cxnSpLocks noChangeShapeType="1"/>
          </p:cNvCxnSpPr>
          <p:nvPr/>
        </p:nvCxnSpPr>
        <p:spPr bwMode="auto">
          <a:xfrm rot="10800000">
            <a:off x="7215188" y="3357563"/>
            <a:ext cx="1071562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8" name="TextBox 439"/>
          <p:cNvSpPr txBox="1">
            <a:spLocks noChangeArrowheads="1"/>
          </p:cNvSpPr>
          <p:nvPr/>
        </p:nvSpPr>
        <p:spPr bwMode="auto">
          <a:xfrm>
            <a:off x="7215188" y="4000500"/>
            <a:ext cx="1928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Round robin</a:t>
            </a:r>
            <a:br>
              <a:rPr lang="en-US" b="1"/>
            </a:br>
            <a:r>
              <a:rPr lang="en-US" b="1"/>
              <a:t>(</a:t>
            </a:r>
            <a:r>
              <a:rPr lang="en-US"/>
              <a:t>already better than single labeling</a:t>
            </a:r>
            <a:r>
              <a:rPr lang="en-US" b="1"/>
              <a:t>)</a:t>
            </a:r>
          </a:p>
        </p:txBody>
      </p:sp>
      <p:sp>
        <p:nvSpPr>
          <p:cNvPr id="25609" name="AutoShape 2"/>
          <p:cNvSpPr>
            <a:spLocks noChangeAspect="1" noChangeArrowheads="1"/>
          </p:cNvSpPr>
          <p:nvPr/>
        </p:nvSpPr>
        <p:spPr bwMode="auto">
          <a:xfrm>
            <a:off x="1403350" y="2636838"/>
            <a:ext cx="6245225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D77D7F-E43D-4B5A-9C56-2EF7A738458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662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Uncertainty (MU)</a:t>
            </a:r>
            <a:endParaRPr lang="en-US" baseline="-2500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457450"/>
            <a:ext cx="5946775" cy="45720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smtClean="0"/>
              <a:t>Learning a model of the data provides an alternative source of information about label certainty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b="1" u="sng" smtClean="0">
                <a:solidFill>
                  <a:srgbClr val="C00000"/>
                </a:solidFill>
              </a:rPr>
              <a:t>Model uncertainty</a:t>
            </a:r>
            <a:r>
              <a:rPr lang="en-US" sz="2400" smtClean="0"/>
              <a:t>: get more labels for instances that cause model uncertainty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Intuition?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b="1" smtClean="0"/>
              <a:t>for </a:t>
            </a:r>
            <a:r>
              <a:rPr lang="en-US" sz="2000" b="1" smtClean="0">
                <a:solidFill>
                  <a:srgbClr val="C00000"/>
                </a:solidFill>
              </a:rPr>
              <a:t>data quality</a:t>
            </a:r>
            <a:r>
              <a:rPr lang="en-US" sz="2000" smtClean="0"/>
              <a:t>, low-certainty “regions” may be due to incorrect labeling of corresponding instances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000" b="1" smtClean="0"/>
              <a:t>for </a:t>
            </a:r>
            <a:r>
              <a:rPr lang="en-US" sz="2000" b="1" smtClean="0">
                <a:solidFill>
                  <a:srgbClr val="C00000"/>
                </a:solidFill>
              </a:rPr>
              <a:t>modeling</a:t>
            </a:r>
            <a:r>
              <a:rPr lang="en-US" sz="2000" smtClean="0"/>
              <a:t>: why improve training data quality if model already is certain there?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17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6631" name="Group 190"/>
          <p:cNvGrpSpPr>
            <a:grpSpLocks/>
          </p:cNvGrpSpPr>
          <p:nvPr/>
        </p:nvGrpSpPr>
        <p:grpSpPr bwMode="auto">
          <a:xfrm>
            <a:off x="7308850" y="3933825"/>
            <a:ext cx="1485900" cy="1371600"/>
            <a:chOff x="7477" y="3191"/>
            <a:chExt cx="1950" cy="1852"/>
          </a:xfrm>
        </p:grpSpPr>
        <p:sp>
          <p:nvSpPr>
            <p:cNvPr id="26655" name="AutoShape 191"/>
            <p:cNvSpPr>
              <a:spLocks noChangeArrowheads="1"/>
            </p:cNvSpPr>
            <p:nvPr/>
          </p:nvSpPr>
          <p:spPr bwMode="auto">
            <a:xfrm>
              <a:off x="7477" y="3191"/>
              <a:ext cx="1950" cy="1852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0 h 21600"/>
                <a:gd name="T4" fmla="*/ 0 w 21600"/>
                <a:gd name="T5" fmla="*/ 1 h 21600"/>
                <a:gd name="T6" fmla="*/ 0 w 21600"/>
                <a:gd name="T7" fmla="*/ 1 h 21600"/>
                <a:gd name="T8" fmla="*/ 1 w 21600"/>
                <a:gd name="T9" fmla="*/ 1 h 21600"/>
                <a:gd name="T10" fmla="*/ 1 w 21600"/>
                <a:gd name="T11" fmla="*/ 1 h 21600"/>
                <a:gd name="T12" fmla="*/ 1 w 21600"/>
                <a:gd name="T13" fmla="*/ 1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8 w 21600"/>
                <a:gd name="T25" fmla="*/ 3161 h 21600"/>
                <a:gd name="T26" fmla="*/ 18432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7200"/>
            </a:p>
          </p:txBody>
        </p:sp>
        <p:sp>
          <p:nvSpPr>
            <p:cNvPr id="26656" name="Text Box 192"/>
            <p:cNvSpPr txBox="1">
              <a:spLocks noChangeArrowheads="1"/>
            </p:cNvSpPr>
            <p:nvPr/>
          </p:nvSpPr>
          <p:spPr bwMode="auto">
            <a:xfrm>
              <a:off x="8077" y="4580"/>
              <a:ext cx="900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Models</a:t>
              </a:r>
              <a:endParaRPr lang="en-US"/>
            </a:p>
          </p:txBody>
        </p:sp>
        <p:sp>
          <p:nvSpPr>
            <p:cNvPr id="26657" name="Text Box 193"/>
            <p:cNvSpPr txBox="1">
              <a:spLocks noChangeArrowheads="1"/>
            </p:cNvSpPr>
            <p:nvPr/>
          </p:nvSpPr>
          <p:spPr bwMode="auto">
            <a:xfrm>
              <a:off x="7927" y="3191"/>
              <a:ext cx="105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latin typeface="Times New Roman" pitchFamily="18" charset="0"/>
                </a:rPr>
                <a:t>Examples</a:t>
              </a:r>
              <a:endParaRPr lang="en-US"/>
            </a:p>
          </p:txBody>
        </p:sp>
        <p:sp>
          <p:nvSpPr>
            <p:cNvPr id="26658" name="AutoShape 194"/>
            <p:cNvSpPr>
              <a:spLocks noChangeArrowheads="1"/>
            </p:cNvSpPr>
            <p:nvPr/>
          </p:nvSpPr>
          <p:spPr bwMode="auto">
            <a:xfrm>
              <a:off x="8977" y="3654"/>
              <a:ext cx="300" cy="1080"/>
            </a:xfrm>
            <a:prstGeom prst="curvedLeftArrow">
              <a:avLst>
                <a:gd name="adj1" fmla="val 72000"/>
                <a:gd name="adj2" fmla="val 144000"/>
                <a:gd name="adj3" fmla="val 4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7200"/>
            </a:p>
          </p:txBody>
        </p:sp>
        <p:sp>
          <p:nvSpPr>
            <p:cNvPr id="26659" name="AutoShape 195"/>
            <p:cNvSpPr>
              <a:spLocks noChangeArrowheads="1"/>
            </p:cNvSpPr>
            <p:nvPr/>
          </p:nvSpPr>
          <p:spPr bwMode="auto">
            <a:xfrm rot="9643499" flipH="1">
              <a:off x="7622" y="3631"/>
              <a:ext cx="301" cy="1127"/>
            </a:xfrm>
            <a:prstGeom prst="curvedRightArrow">
              <a:avLst>
                <a:gd name="adj1" fmla="val 74884"/>
                <a:gd name="adj2" fmla="val 149767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sz="7200"/>
            </a:p>
          </p:txBody>
        </p:sp>
      </p:grpSp>
      <p:sp>
        <p:nvSpPr>
          <p:cNvPr id="26632" name="Text Box 42"/>
          <p:cNvSpPr txBox="1">
            <a:spLocks noChangeArrowheads="1"/>
          </p:cNvSpPr>
          <p:nvPr/>
        </p:nvSpPr>
        <p:spPr bwMode="auto">
          <a:xfrm>
            <a:off x="7308850" y="5445125"/>
            <a:ext cx="158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Self-healing process</a:t>
            </a:r>
          </a:p>
        </p:txBody>
      </p:sp>
      <p:sp>
        <p:nvSpPr>
          <p:cNvPr id="26633" name="TextBox 8"/>
          <p:cNvSpPr txBox="1">
            <a:spLocks noChangeArrowheads="1"/>
          </p:cNvSpPr>
          <p:nvPr/>
        </p:nvSpPr>
        <p:spPr bwMode="auto">
          <a:xfrm>
            <a:off x="6938963" y="727075"/>
            <a:ext cx="50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7091363" y="879475"/>
            <a:ext cx="50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7243763" y="1031875"/>
            <a:ext cx="50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7396163" y="1184275"/>
            <a:ext cx="50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6637" name="TextBox 12"/>
          <p:cNvSpPr txBox="1">
            <a:spLocks noChangeArrowheads="1"/>
          </p:cNvSpPr>
          <p:nvPr/>
        </p:nvSpPr>
        <p:spPr bwMode="auto">
          <a:xfrm>
            <a:off x="6500813" y="369888"/>
            <a:ext cx="50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6653213" y="522288"/>
            <a:ext cx="50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6639" name="TextBox 14"/>
          <p:cNvSpPr txBox="1">
            <a:spLocks noChangeArrowheads="1"/>
          </p:cNvSpPr>
          <p:nvPr/>
        </p:nvSpPr>
        <p:spPr bwMode="auto">
          <a:xfrm>
            <a:off x="7000875" y="214313"/>
            <a:ext cx="500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6640" name="TextBox 15"/>
          <p:cNvSpPr txBox="1">
            <a:spLocks noChangeArrowheads="1"/>
          </p:cNvSpPr>
          <p:nvPr/>
        </p:nvSpPr>
        <p:spPr bwMode="auto">
          <a:xfrm>
            <a:off x="7153275" y="366713"/>
            <a:ext cx="500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6641" name="TextBox 16"/>
          <p:cNvSpPr txBox="1">
            <a:spLocks noChangeArrowheads="1"/>
          </p:cNvSpPr>
          <p:nvPr/>
        </p:nvSpPr>
        <p:spPr bwMode="auto">
          <a:xfrm>
            <a:off x="7510463" y="512763"/>
            <a:ext cx="50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6642" name="TextBox 17"/>
          <p:cNvSpPr txBox="1">
            <a:spLocks noChangeArrowheads="1"/>
          </p:cNvSpPr>
          <p:nvPr/>
        </p:nvSpPr>
        <p:spPr bwMode="auto">
          <a:xfrm>
            <a:off x="7662863" y="665163"/>
            <a:ext cx="50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+ 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81963" y="298450"/>
            <a:ext cx="500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 - - 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34363" y="450850"/>
            <a:ext cx="500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 - - 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39150" y="746125"/>
            <a:ext cx="500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 - - 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82025" y="441325"/>
            <a:ext cx="500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 - - 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7650" y="227013"/>
            <a:ext cx="500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 - - 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9088" y="746125"/>
            <a:ext cx="500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 - - 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10525" y="1152525"/>
            <a:ext cx="5000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 - - 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7713" y="947738"/>
            <a:ext cx="5000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- - - -</a:t>
            </a:r>
          </a:p>
        </p:txBody>
      </p:sp>
      <p:sp>
        <p:nvSpPr>
          <p:cNvPr id="26651" name="Freeform 27"/>
          <p:cNvSpPr>
            <a:spLocks noChangeArrowheads="1"/>
          </p:cNvSpPr>
          <p:nvPr/>
        </p:nvSpPr>
        <p:spPr bwMode="auto">
          <a:xfrm>
            <a:off x="7540625" y="230188"/>
            <a:ext cx="447675" cy="1644650"/>
          </a:xfrm>
          <a:custGeom>
            <a:avLst/>
            <a:gdLst>
              <a:gd name="T0" fmla="*/ 0 w 447822"/>
              <a:gd name="T1" fmla="*/ 0 h 1645920"/>
              <a:gd name="T2" fmla="*/ 379452 w 447822"/>
              <a:gd name="T3" fmla="*/ 266669 h 1645920"/>
              <a:gd name="T4" fmla="*/ 337291 w 447822"/>
              <a:gd name="T5" fmla="*/ 617547 h 1645920"/>
              <a:gd name="T6" fmla="*/ 407561 w 447822"/>
              <a:gd name="T7" fmla="*/ 968426 h 1645920"/>
              <a:gd name="T8" fmla="*/ 98377 w 447822"/>
              <a:gd name="T9" fmla="*/ 1543868 h 1645920"/>
              <a:gd name="T10" fmla="*/ 98377 w 447822"/>
              <a:gd name="T11" fmla="*/ 1543868 h 1645920"/>
              <a:gd name="T12" fmla="*/ 42161 w 447822"/>
              <a:gd name="T13" fmla="*/ 1642113 h 16459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7822"/>
              <a:gd name="T22" fmla="*/ 0 h 1645920"/>
              <a:gd name="T23" fmla="*/ 447822 w 447822"/>
              <a:gd name="T24" fmla="*/ 1645920 h 16459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7822" h="1645920">
                <a:moveTo>
                  <a:pt x="0" y="0"/>
                </a:moveTo>
                <a:cubicBezTo>
                  <a:pt x="161778" y="82062"/>
                  <a:pt x="323556" y="164124"/>
                  <a:pt x="379827" y="267287"/>
                </a:cubicBezTo>
                <a:cubicBezTo>
                  <a:pt x="436098" y="370450"/>
                  <a:pt x="332935" y="501748"/>
                  <a:pt x="337624" y="618979"/>
                </a:cubicBezTo>
                <a:cubicBezTo>
                  <a:pt x="342313" y="736210"/>
                  <a:pt x="447822" y="815926"/>
                  <a:pt x="407963" y="970671"/>
                </a:cubicBezTo>
                <a:cubicBezTo>
                  <a:pt x="368104" y="1125416"/>
                  <a:pt x="98473" y="1547447"/>
                  <a:pt x="98473" y="1547447"/>
                </a:cubicBezTo>
                <a:lnTo>
                  <a:pt x="42203" y="164592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TextBox 28"/>
          <p:cNvSpPr txBox="1">
            <a:spLocks noChangeArrowheads="1"/>
          </p:cNvSpPr>
          <p:nvPr/>
        </p:nvSpPr>
        <p:spPr bwMode="auto">
          <a:xfrm>
            <a:off x="6796088" y="40798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?</a:t>
            </a:r>
          </a:p>
        </p:txBody>
      </p:sp>
      <p:sp>
        <p:nvSpPr>
          <p:cNvPr id="26653" name="TextBox 29"/>
          <p:cNvSpPr txBox="1">
            <a:spLocks noChangeArrowheads="1"/>
          </p:cNvSpPr>
          <p:nvPr/>
        </p:nvSpPr>
        <p:spPr bwMode="auto">
          <a:xfrm>
            <a:off x="8439150" y="1441450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?</a:t>
            </a:r>
          </a:p>
        </p:txBody>
      </p:sp>
      <p:sp>
        <p:nvSpPr>
          <p:cNvPr id="26654" name="TextBox 30"/>
          <p:cNvSpPr txBox="1">
            <a:spLocks noChangeArrowheads="1"/>
          </p:cNvSpPr>
          <p:nvPr/>
        </p:nvSpPr>
        <p:spPr bwMode="auto">
          <a:xfrm>
            <a:off x="7653338" y="119380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253B4A-4548-44E2-AB69-1BFCC65614B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14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Label + Model Uncertainty</a:t>
            </a:r>
            <a:endParaRPr lang="en-US" baseline="-2500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Label and model uncertainty (</a:t>
            </a:r>
            <a:r>
              <a:rPr lang="en-US" i="1" smtClean="0"/>
              <a:t>LMU</a:t>
            </a:r>
            <a:r>
              <a:rPr lang="en-US" smtClean="0"/>
              <a:t>): avoid examples where either strategy is certain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2687638" y="3857625"/>
          <a:ext cx="3455987" cy="647700"/>
        </p:xfrm>
        <a:graphic>
          <a:graphicData uri="http://schemas.openxmlformats.org/presentationml/2006/ole">
            <p:oleObj spid="_x0000_s6146" name="Equation" r:id="rId4" imgW="1244060" imgH="26658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Quality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CA209-9A74-4F76-A838-1682116B3B5B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436813"/>
            <a:ext cx="6967538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3" name="Straight Arrow Connector 435"/>
          <p:cNvCxnSpPr>
            <a:cxnSpLocks noChangeShapeType="1"/>
          </p:cNvCxnSpPr>
          <p:nvPr/>
        </p:nvCxnSpPr>
        <p:spPr bwMode="auto">
          <a:xfrm rot="5400000">
            <a:off x="6000750" y="1857375"/>
            <a:ext cx="1214438" cy="928688"/>
          </a:xfrm>
          <a:prstGeom prst="straightConnector1">
            <a:avLst/>
          </a:prstGeom>
          <a:noFill/>
          <a:ln w="25400" algn="ctr">
            <a:solidFill>
              <a:srgbClr val="A50021"/>
            </a:solidFill>
            <a:round/>
            <a:headEnd/>
            <a:tailEnd type="arrow" w="med" len="med"/>
          </a:ln>
        </p:spPr>
      </p:cxnSp>
      <p:sp>
        <p:nvSpPr>
          <p:cNvPr id="27654" name="TextBox 436"/>
          <p:cNvSpPr txBox="1">
            <a:spLocks noChangeArrowheads="1"/>
          </p:cNvSpPr>
          <p:nvPr/>
        </p:nvSpPr>
        <p:spPr bwMode="auto">
          <a:xfrm>
            <a:off x="7500938" y="1285875"/>
            <a:ext cx="164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Label Uncertainty</a:t>
            </a:r>
          </a:p>
        </p:txBody>
      </p:sp>
      <p:cxnSp>
        <p:nvCxnSpPr>
          <p:cNvPr id="27655" name="Straight Arrow Connector 438"/>
          <p:cNvCxnSpPr>
            <a:cxnSpLocks noChangeShapeType="1"/>
          </p:cNvCxnSpPr>
          <p:nvPr/>
        </p:nvCxnSpPr>
        <p:spPr bwMode="auto">
          <a:xfrm rot="10800000">
            <a:off x="7429500" y="3571875"/>
            <a:ext cx="1071563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56" name="TextBox 439"/>
          <p:cNvSpPr txBox="1">
            <a:spLocks noChangeArrowheads="1"/>
          </p:cNvSpPr>
          <p:nvPr/>
        </p:nvSpPr>
        <p:spPr bwMode="auto">
          <a:xfrm>
            <a:off x="7715250" y="4211638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Uniform, round robin</a:t>
            </a:r>
          </a:p>
        </p:txBody>
      </p:sp>
      <p:cxnSp>
        <p:nvCxnSpPr>
          <p:cNvPr id="27657" name="Straight Arrow Connector 8"/>
          <p:cNvCxnSpPr>
            <a:cxnSpLocks noChangeShapeType="1"/>
          </p:cNvCxnSpPr>
          <p:nvPr/>
        </p:nvCxnSpPr>
        <p:spPr bwMode="auto">
          <a:xfrm rot="5400000">
            <a:off x="7439025" y="2224088"/>
            <a:ext cx="1214437" cy="9286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5786438" y="1068388"/>
            <a:ext cx="192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Label + Model Uncertainty</a:t>
            </a:r>
          </a:p>
        </p:txBody>
      </p:sp>
      <p:cxnSp>
        <p:nvCxnSpPr>
          <p:cNvPr id="27659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4357687" y="2500313"/>
            <a:ext cx="1928813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3643313" y="933450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Model Uncertainty alone also improves quality</a:t>
            </a:r>
          </a:p>
        </p:txBody>
      </p:sp>
      <p:sp>
        <p:nvSpPr>
          <p:cNvPr id="27661" name="AutoShape 2"/>
          <p:cNvSpPr>
            <a:spLocks noChangeAspect="1" noChangeArrowheads="1"/>
          </p:cNvSpPr>
          <p:nvPr/>
        </p:nvSpPr>
        <p:spPr bwMode="auto">
          <a:xfrm>
            <a:off x="1403350" y="2636838"/>
            <a:ext cx="6245225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Oval 12"/>
          <p:cNvSpPr>
            <a:spLocks noChangeArrowheads="1"/>
          </p:cNvSpPr>
          <p:nvPr/>
        </p:nvSpPr>
        <p:spPr bwMode="auto">
          <a:xfrm>
            <a:off x="1042988" y="3141663"/>
            <a:ext cx="649287" cy="20875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eaLnBrk="1" hangingPunct="1"/>
            <a:fld id="{BC77CF1E-3DF0-4ADD-8B77-0A4735B8B775}" type="slidenum">
              <a:rPr lang="en-US" sz="2600" b="1">
                <a:solidFill>
                  <a:schemeClr val="bg1"/>
                </a:solidFill>
              </a:rPr>
              <a:pPr eaLnBrk="1" hangingPunct="1"/>
              <a:t>24</a:t>
            </a:fld>
            <a:endParaRPr lang="en-US" sz="2600" b="1">
              <a:solidFill>
                <a:schemeClr val="bg1"/>
              </a:solidFill>
            </a:endParaRPr>
          </a:p>
        </p:txBody>
      </p:sp>
      <p:sp>
        <p:nvSpPr>
          <p:cNvPr id="7172" name="AutoShap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Comparison: Model Quality (I)</a:t>
            </a: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3492500" y="2349500"/>
            <a:ext cx="1928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80000"/>
                </a:solidFill>
              </a:rPr>
              <a:t>Label &amp; Model Uncertainty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533900" y="209550"/>
            <a:ext cx="4524375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Across 12 domains, LMU is always better </a:t>
            </a:r>
          </a:p>
          <a:p>
            <a:r>
              <a:rPr lang="en-US" i="1">
                <a:solidFill>
                  <a:srgbClr val="FF0000"/>
                </a:solidFill>
              </a:rPr>
              <a:t>than GRR.  LMU is statistically significantly</a:t>
            </a:r>
          </a:p>
          <a:p>
            <a:r>
              <a:rPr lang="en-US" i="1">
                <a:solidFill>
                  <a:srgbClr val="FF0000"/>
                </a:solidFill>
              </a:rPr>
              <a:t>better than LU and MU.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1331913" y="2854325"/>
          <a:ext cx="7416800" cy="4003675"/>
        </p:xfrm>
        <a:graphic>
          <a:graphicData uri="http://schemas.openxmlformats.org/presentationml/2006/ole">
            <p:oleObj spid="_x0000_s7170" name="Chart" r:id="rId4" imgW="4676851" imgH="2524015" progId="Excel.Sheet.8">
              <p:embed/>
            </p:oleObj>
          </a:graphicData>
        </a:graphic>
      </p:graphicFrame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331913" y="3573463"/>
            <a:ext cx="576262" cy="18002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4284663" y="2924175"/>
            <a:ext cx="215900" cy="720725"/>
          </a:xfrm>
          <a:prstGeom prst="line">
            <a:avLst/>
          </a:prstGeom>
          <a:noFill/>
          <a:ln w="9525">
            <a:solidFill>
              <a:srgbClr val="48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07345A-A14D-4176-95F5-A4C01D8C803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19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Comparison: Model Quality (II)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827088" y="2349500"/>
          <a:ext cx="7777162" cy="4195763"/>
        </p:xfrm>
        <a:graphic>
          <a:graphicData uri="http://schemas.openxmlformats.org/presentationml/2006/ole">
            <p:oleObj spid="_x0000_s8194" name="Chart" r:id="rId4" imgW="4676851" imgH="2524015" progId="Excel.Sheet.8">
              <p:embed/>
            </p:oleObj>
          </a:graphicData>
        </a:graphic>
      </p:graphicFrame>
      <p:sp>
        <p:nvSpPr>
          <p:cNvPr id="8197" name="Oval 6"/>
          <p:cNvSpPr>
            <a:spLocks noChangeArrowheads="1"/>
          </p:cNvSpPr>
          <p:nvPr/>
        </p:nvSpPr>
        <p:spPr bwMode="auto">
          <a:xfrm>
            <a:off x="827088" y="3357563"/>
            <a:ext cx="576262" cy="15128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533900" y="209550"/>
            <a:ext cx="4524375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Across 12 domains, LMU is always better </a:t>
            </a:r>
          </a:p>
          <a:p>
            <a:r>
              <a:rPr lang="en-US" i="1">
                <a:solidFill>
                  <a:srgbClr val="FF0000"/>
                </a:solidFill>
              </a:rPr>
              <a:t>than GRR.  LMU is statistically significantly</a:t>
            </a:r>
          </a:p>
          <a:p>
            <a:r>
              <a:rPr lang="en-US" i="1">
                <a:solidFill>
                  <a:srgbClr val="FF0000"/>
                </a:solidFill>
              </a:rPr>
              <a:t>better than LU and 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08B0A-98A4-4CEB-A441-7C688A7B86B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results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362200"/>
            <a:ext cx="8429625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à"/>
            </a:pPr>
            <a:r>
              <a:rPr lang="en-US" sz="2400" smtClean="0"/>
              <a:t>Micro-outsourcing (e.g., MTurk, RentaCoder, ESP game) change the landscape for data acquisition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Repeated labeling improves </a:t>
            </a:r>
            <a:r>
              <a:rPr lang="en-US" sz="2400" i="1" smtClean="0"/>
              <a:t>data quality</a:t>
            </a:r>
            <a:r>
              <a:rPr lang="en-US" sz="2400" smtClean="0"/>
              <a:t> and </a:t>
            </a:r>
            <a:r>
              <a:rPr lang="en-US" sz="2400" i="1" smtClean="0"/>
              <a:t>model quality</a:t>
            </a: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400" smtClean="0"/>
              <a:t>With noisy labels, repeated labeling can be preferable to single labeling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When labels relatively cheap, repeated labeling can do much better than single labeling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Round-robin repeated labeling works well</a:t>
            </a:r>
          </a:p>
          <a:p>
            <a:pPr>
              <a:lnSpc>
                <a:spcPct val="80000"/>
              </a:lnSpc>
            </a:pPr>
            <a:r>
              <a:rPr lang="en-US" sz="2400" u="sng" smtClean="0"/>
              <a:t>Selective</a:t>
            </a:r>
            <a:r>
              <a:rPr lang="en-US" sz="2400" smtClean="0"/>
              <a:t> repeated labeling improves substantially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ADBF8E-6D42-416E-9E75-F6BE6E50216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69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Opens up many new directions…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93950"/>
            <a:ext cx="8064500" cy="369887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zh-CN" smtClean="0">
                <a:ea typeface="SimSun" pitchFamily="2" charset="-122"/>
              </a:rPr>
              <a:t>Strategies using “learning-curve gradient”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CN" smtClean="0">
                <a:ea typeface="SimSun" pitchFamily="2" charset="-122"/>
              </a:rPr>
              <a:t>Estimating the quality of each labeler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CN" smtClean="0">
                <a:ea typeface="SimSun" pitchFamily="2" charset="-122"/>
              </a:rPr>
              <a:t>Example-conditional labeling difficulty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CN" smtClean="0">
                <a:ea typeface="SimSun" pitchFamily="2" charset="-122"/>
              </a:rPr>
              <a:t>Increased compensation vs. labeler quality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CN" smtClean="0">
                <a:ea typeface="SimSun" pitchFamily="2" charset="-122"/>
              </a:rPr>
              <a:t>Multiple “real” labels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CN" smtClean="0">
                <a:ea typeface="SimSun" pitchFamily="2" charset="-122"/>
              </a:rPr>
              <a:t>Truly “soft” labels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zh-CN" smtClean="0">
                <a:ea typeface="SimSun" pitchFamily="2" charset="-122"/>
              </a:rPr>
              <a:t>Selective repeated </a:t>
            </a:r>
            <a:r>
              <a:rPr lang="en-US" altLang="zh-CN" u="sng" smtClean="0">
                <a:ea typeface="SimSun" pitchFamily="2" charset="-122"/>
              </a:rPr>
              <a:t>tagging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771525" y="860425"/>
            <a:ext cx="8229600" cy="1139825"/>
          </a:xfrm>
        </p:spPr>
        <p:txBody>
          <a:bodyPr/>
          <a:lstStyle/>
          <a:p>
            <a:r>
              <a:rPr lang="en-US" sz="4000" smtClean="0"/>
              <a:t>Other Projects</a:t>
            </a:r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785813" y="2286000"/>
            <a:ext cx="8358187" cy="4114800"/>
          </a:xfrm>
        </p:spPr>
        <p:txBody>
          <a:bodyPr/>
          <a:lstStyle/>
          <a:p>
            <a:r>
              <a:rPr lang="en-US" sz="3200" smtClean="0"/>
              <a:t>SQoUT project</a:t>
            </a:r>
            <a:br>
              <a:rPr lang="en-US" sz="3200" smtClean="0"/>
            </a:br>
            <a:r>
              <a:rPr lang="en-US" smtClean="0"/>
              <a:t>Structured Querying over Unstructured Text</a:t>
            </a:r>
            <a:br>
              <a:rPr lang="en-US" smtClean="0"/>
            </a:br>
            <a:r>
              <a:rPr lang="en-US" sz="3200" smtClean="0">
                <a:hlinkClick r:id="rId3"/>
              </a:rPr>
              <a:t>http://sqout.stern.nyu.edu</a:t>
            </a:r>
            <a:endParaRPr lang="en-US" sz="3200" smtClean="0"/>
          </a:p>
          <a:p>
            <a:r>
              <a:rPr lang="en-US" sz="3200" smtClean="0"/>
              <a:t>Faceted Interfaces</a:t>
            </a:r>
          </a:p>
          <a:p>
            <a:r>
              <a:rPr lang="en-US" sz="3200" smtClean="0"/>
              <a:t>EconoMining project</a:t>
            </a:r>
            <a:br>
              <a:rPr lang="en-US" sz="3200" smtClean="0"/>
            </a:br>
            <a:r>
              <a:rPr lang="en-US" smtClean="0"/>
              <a:t>The Economic Value of User Generated Content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>
                <a:hlinkClick r:id="rId4"/>
              </a:rPr>
              <a:t>http://economining.stern.nyu.edu</a:t>
            </a:r>
            <a:endParaRPr lang="en-US" sz="3200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2238"/>
            <a:ext cx="2133600" cy="457200"/>
          </a:xfrm>
          <a:noFill/>
        </p:spPr>
        <p:txBody>
          <a:bodyPr/>
          <a:lstStyle/>
          <a:p>
            <a:fld id="{039BD173-F92F-46B8-B3EB-A476ED2AF3B3}" type="slidenum">
              <a:rPr lang="el-GR" altLang="en-US" smtClean="0">
                <a:solidFill>
                  <a:srgbClr val="FFFFFF"/>
                </a:solidFill>
              </a:rPr>
              <a:pPr/>
              <a:t>28</a:t>
            </a:fld>
            <a:endParaRPr lang="el-GR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>
              <a:spcBef>
                <a:spcPct val="0"/>
              </a:spcBef>
            </a:pPr>
            <a:fld id="{BF998DF4-B85E-4880-9EAD-E4CE24300E93}" type="slidenum">
              <a:rPr lang="el-GR" altLang="en-US"/>
              <a:pPr eaLnBrk="0" hangingPunct="0">
                <a:spcBef>
                  <a:spcPct val="0"/>
                </a:spcBef>
              </a:pPr>
              <a:t>29</a:t>
            </a:fld>
            <a:endParaRPr lang="el-GR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839200" cy="788987"/>
          </a:xfrm>
        </p:spPr>
        <p:txBody>
          <a:bodyPr/>
          <a:lstStyle/>
          <a:p>
            <a:pPr eaLnBrk="1" hangingPunct="1"/>
            <a:r>
              <a:rPr lang="en-US" sz="3200" smtClean="0"/>
              <a:t>SQoUT: Structured Querying over Unstructured Text</a:t>
            </a:r>
            <a:endParaRPr lang="el-GR" sz="320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914400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Information extraction</a:t>
            </a:r>
            <a:r>
              <a:rPr lang="en-US" sz="2600" dirty="0" smtClean="0"/>
              <a:t> applications extract structured relations from unstructured text</a:t>
            </a:r>
          </a:p>
        </p:txBody>
      </p:sp>
      <p:sp>
        <p:nvSpPr>
          <p:cNvPr id="50181" name="AutoShape 4"/>
          <p:cNvSpPr>
            <a:spLocks noChangeArrowheads="1"/>
          </p:cNvSpPr>
          <p:nvPr/>
        </p:nvSpPr>
        <p:spPr bwMode="auto">
          <a:xfrm>
            <a:off x="381000" y="2468563"/>
            <a:ext cx="6797675" cy="1535112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July 8, 2008:  Intel Corporation and DreamWorks Animation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today announced they have formed a strategic alliance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75000"/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aimed at revolutionizing 3-D filmmaking technology,…</a:t>
            </a:r>
          </a:p>
        </p:txBody>
      </p:sp>
      <p:graphicFrame>
        <p:nvGraphicFramePr>
          <p:cNvPr id="21561" name="Group 57"/>
          <p:cNvGraphicFramePr>
            <a:graphicFrameLocks noGrp="1"/>
          </p:cNvGraphicFramePr>
          <p:nvPr/>
        </p:nvGraphicFramePr>
        <p:xfrm>
          <a:off x="4267200" y="4159250"/>
          <a:ext cx="4759325" cy="1854835"/>
        </p:xfrm>
        <a:graphic>
          <a:graphicData uri="http://schemas.openxmlformats.org/drawingml/2006/table">
            <a:tbl>
              <a:tblPr/>
              <a:tblGrid>
                <a:gridCol w="1418124"/>
                <a:gridCol w="1782276"/>
                <a:gridCol w="1558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08/06/08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Veneriu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04/30/07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Omniture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Vignette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06/18/06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Microsoft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07/08/08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Intel Corp.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DreamWorks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47688" y="4997450"/>
            <a:ext cx="2957512" cy="10985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381000" y="2589213"/>
            <a:ext cx="1600200" cy="306387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2057400" y="2590800"/>
            <a:ext cx="1905000" cy="306387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4495800" y="2590800"/>
            <a:ext cx="2667000" cy="306387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395288" y="5105400"/>
            <a:ext cx="303371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Information 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Extraction System 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(e.g., </a:t>
            </a:r>
            <a:r>
              <a:rPr lang="en-US" sz="2000" b="1" dirty="0" err="1">
                <a:solidFill>
                  <a:srgbClr val="000000"/>
                </a:solidFill>
                <a:latin typeface="Tahoma" pitchFamily="34" charset="0"/>
              </a:rPr>
              <a:t>OpenCalais</a:t>
            </a:r>
            <a:r>
              <a:rPr lang="en-US" sz="2000" b="1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4267200" y="5638800"/>
            <a:ext cx="4764087" cy="4238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558" name="AutoShape 54"/>
          <p:cNvSpPr>
            <a:spLocks noChangeArrowheads="1"/>
          </p:cNvSpPr>
          <p:nvPr/>
        </p:nvSpPr>
        <p:spPr bwMode="auto">
          <a:xfrm>
            <a:off x="1971675" y="3998913"/>
            <a:ext cx="381000" cy="954087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559" name="AutoShape 55"/>
          <p:cNvSpPr>
            <a:spLocks noChangeArrowheads="1"/>
          </p:cNvSpPr>
          <p:nvPr/>
        </p:nvSpPr>
        <p:spPr bwMode="auto">
          <a:xfrm rot="-5400000">
            <a:off x="3762375" y="5381625"/>
            <a:ext cx="38100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0216" name="Rectangle 58"/>
          <p:cNvSpPr>
            <a:spLocks noChangeArrowheads="1"/>
          </p:cNvSpPr>
          <p:nvPr/>
        </p:nvSpPr>
        <p:spPr bwMode="auto">
          <a:xfrm>
            <a:off x="4117752" y="3810000"/>
            <a:ext cx="5026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96600"/>
                </a:solidFill>
              </a:rPr>
              <a:t>Alliances covered in </a:t>
            </a:r>
            <a:r>
              <a:rPr lang="en-US" sz="2000" b="1" i="1" dirty="0">
                <a:solidFill>
                  <a:srgbClr val="996600"/>
                </a:solidFill>
              </a:rPr>
              <a:t>The New York Times</a:t>
            </a:r>
            <a:endParaRPr lang="el-GR" sz="2000" b="1" i="1" dirty="0">
              <a:solidFill>
                <a:srgbClr val="996600"/>
              </a:solidFill>
            </a:endParaRP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143000" y="2945499"/>
            <a:ext cx="5486400" cy="306387"/>
          </a:xfrm>
          <a:prstGeom prst="rect">
            <a:avLst/>
          </a:prstGeom>
          <a:noFill/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273225"/>
            <a:ext cx="571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 dirty="0" smtClean="0">
                <a:solidFill>
                  <a:srgbClr val="800000"/>
                </a:solidFill>
                <a:latin typeface="Verdana" pitchFamily="34" charset="0"/>
              </a:rPr>
              <a:t>Alliances and strategic partnerships before 1990 are sparsely covered in databases such as SDC Platinum</a:t>
            </a:r>
            <a:endParaRPr lang="el-GR" sz="1600" dirty="0" smtClean="0">
              <a:solidFill>
                <a:srgbClr val="8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1" grpId="0" animBg="1"/>
      <p:bldP spid="21542" grpId="0" animBg="1"/>
      <p:bldP spid="21543" grpId="0" animBg="1"/>
      <p:bldP spid="21544" grpId="0" animBg="1"/>
      <p:bldP spid="21545" grpId="0"/>
      <p:bldP spid="21546" grpId="0" animBg="1"/>
      <p:bldP spid="21558" grpId="0" animBg="1"/>
      <p:bldP spid="2155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382000" cy="1023938"/>
          </a:xfrm>
        </p:spPr>
        <p:txBody>
          <a:bodyPr/>
          <a:lstStyle/>
          <a:p>
            <a:r>
              <a:rPr lang="en-US" smtClean="0"/>
              <a:t>Micro-Outsourcing: Mechanical Turk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928934"/>
            <a:ext cx="9008918" cy="38862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85813" y="2286000"/>
            <a:ext cx="821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</a:pPr>
            <a:r>
              <a:rPr lang="en-US" sz="2800" b="1">
                <a:solidFill>
                  <a:srgbClr val="C00000"/>
                </a:solidFill>
              </a:rPr>
              <a:t>Requesters post micro-tasks, a few cents each </a:t>
            </a:r>
            <a:endParaRPr 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>
              <a:spcBef>
                <a:spcPct val="0"/>
              </a:spcBef>
            </a:pPr>
            <a:fld id="{0325569B-08CC-4343-8479-D85C8870123E}" type="slidenum">
              <a:rPr lang="el-GR" altLang="en-US"/>
              <a:pPr eaLnBrk="0" hangingPunct="0">
                <a:spcBef>
                  <a:spcPct val="0"/>
                </a:spcBef>
              </a:pPr>
              <a:t>30</a:t>
            </a:fld>
            <a:endParaRPr lang="el-GR" alt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10600" cy="788987"/>
          </a:xfrm>
        </p:spPr>
        <p:txBody>
          <a:bodyPr/>
          <a:lstStyle/>
          <a:p>
            <a:pPr eaLnBrk="1" hangingPunct="1"/>
            <a:r>
              <a:rPr lang="en-US" sz="4400" dirty="0" smtClean="0"/>
              <a:t>In an ideal world…</a:t>
            </a:r>
            <a:endParaRPr lang="el-GR" dirty="0" smtClean="0"/>
          </a:p>
        </p:txBody>
      </p:sp>
      <p:graphicFrame>
        <p:nvGraphicFramePr>
          <p:cNvPr id="70713" name="Group 57"/>
          <p:cNvGraphicFramePr>
            <a:graphicFrameLocks noGrp="1"/>
          </p:cNvGraphicFramePr>
          <p:nvPr/>
        </p:nvGraphicFramePr>
        <p:xfrm>
          <a:off x="6718300" y="1295400"/>
          <a:ext cx="1908175" cy="1413510"/>
        </p:xfrm>
        <a:graphic>
          <a:graphicData uri="http://schemas.openxmlformats.org/drawingml/2006/table">
            <a:tbl>
              <a:tblPr/>
              <a:tblGrid>
                <a:gridCol w="19081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 Tokens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12" name="Rectangle 19"/>
          <p:cNvSpPr>
            <a:spLocks noChangeArrowheads="1"/>
          </p:cNvSpPr>
          <p:nvPr/>
        </p:nvSpPr>
        <p:spPr bwMode="auto">
          <a:xfrm>
            <a:off x="3594100" y="1631950"/>
            <a:ext cx="2133600" cy="10985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  <a:latin typeface="Tahoma" pitchFamily="34" charset="0"/>
              </a:rPr>
              <a:t>Extraction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  <a:latin typeface="Tahoma" pitchFamily="34" charset="0"/>
              </a:rPr>
              <a:t>System(s)</a:t>
            </a:r>
            <a:endParaRPr lang="el-GR" sz="2000">
              <a:solidFill>
                <a:srgbClr val="000000"/>
              </a:solidFill>
            </a:endParaRPr>
          </a:p>
        </p:txBody>
      </p:sp>
      <p:sp>
        <p:nvSpPr>
          <p:cNvPr id="51213" name="AutoShape 22"/>
          <p:cNvSpPr>
            <a:spLocks noChangeArrowheads="1"/>
          </p:cNvSpPr>
          <p:nvPr/>
        </p:nvSpPr>
        <p:spPr bwMode="auto">
          <a:xfrm rot="-5400000">
            <a:off x="6019800" y="170815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4" name="AutoShape 27"/>
          <p:cNvSpPr>
            <a:spLocks noChangeArrowheads="1"/>
          </p:cNvSpPr>
          <p:nvPr/>
        </p:nvSpPr>
        <p:spPr bwMode="auto">
          <a:xfrm>
            <a:off x="228600" y="1417638"/>
            <a:ext cx="2286000" cy="1447800"/>
          </a:xfrm>
          <a:prstGeom prst="flowChartMagneticDisk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5" name="AutoShape 28"/>
          <p:cNvSpPr>
            <a:spLocks noChangeArrowheads="1"/>
          </p:cNvSpPr>
          <p:nvPr/>
        </p:nvSpPr>
        <p:spPr bwMode="auto">
          <a:xfrm>
            <a:off x="914400" y="2103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6" name="AutoShape 29"/>
          <p:cNvSpPr>
            <a:spLocks noChangeArrowheads="1"/>
          </p:cNvSpPr>
          <p:nvPr/>
        </p:nvSpPr>
        <p:spPr bwMode="auto">
          <a:xfrm>
            <a:off x="2133600" y="23320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7" name="AutoShape 30"/>
          <p:cNvSpPr>
            <a:spLocks noChangeArrowheads="1"/>
          </p:cNvSpPr>
          <p:nvPr/>
        </p:nvSpPr>
        <p:spPr bwMode="auto">
          <a:xfrm>
            <a:off x="1219200" y="2484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8" name="AutoShape 31"/>
          <p:cNvSpPr>
            <a:spLocks noChangeArrowheads="1"/>
          </p:cNvSpPr>
          <p:nvPr/>
        </p:nvSpPr>
        <p:spPr bwMode="auto">
          <a:xfrm>
            <a:off x="1905000" y="2103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9" name="AutoShape 32"/>
          <p:cNvSpPr>
            <a:spLocks noChangeArrowheads="1"/>
          </p:cNvSpPr>
          <p:nvPr/>
        </p:nvSpPr>
        <p:spPr bwMode="auto">
          <a:xfrm>
            <a:off x="2057400" y="1874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0" name="AutoShape 33"/>
          <p:cNvSpPr>
            <a:spLocks noChangeArrowheads="1"/>
          </p:cNvSpPr>
          <p:nvPr/>
        </p:nvSpPr>
        <p:spPr bwMode="auto">
          <a:xfrm>
            <a:off x="685800" y="2408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1" name="AutoShape 34"/>
          <p:cNvSpPr>
            <a:spLocks noChangeArrowheads="1"/>
          </p:cNvSpPr>
          <p:nvPr/>
        </p:nvSpPr>
        <p:spPr bwMode="auto">
          <a:xfrm>
            <a:off x="1295400" y="2027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2" name="AutoShape 35"/>
          <p:cNvSpPr>
            <a:spLocks noChangeArrowheads="1"/>
          </p:cNvSpPr>
          <p:nvPr/>
        </p:nvSpPr>
        <p:spPr bwMode="auto">
          <a:xfrm>
            <a:off x="533400" y="2027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3" name="AutoShape 36"/>
          <p:cNvSpPr>
            <a:spLocks noChangeArrowheads="1"/>
          </p:cNvSpPr>
          <p:nvPr/>
        </p:nvSpPr>
        <p:spPr bwMode="auto">
          <a:xfrm>
            <a:off x="1066800" y="2255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4" name="AutoShape 37"/>
          <p:cNvSpPr>
            <a:spLocks noChangeArrowheads="1"/>
          </p:cNvSpPr>
          <p:nvPr/>
        </p:nvSpPr>
        <p:spPr bwMode="auto">
          <a:xfrm>
            <a:off x="1447800" y="2255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5" name="AutoShape 38"/>
          <p:cNvSpPr>
            <a:spLocks noChangeArrowheads="1"/>
          </p:cNvSpPr>
          <p:nvPr/>
        </p:nvSpPr>
        <p:spPr bwMode="auto">
          <a:xfrm>
            <a:off x="1752600" y="25606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6" name="AutoShape 39"/>
          <p:cNvSpPr>
            <a:spLocks noChangeArrowheads="1"/>
          </p:cNvSpPr>
          <p:nvPr/>
        </p:nvSpPr>
        <p:spPr bwMode="auto">
          <a:xfrm>
            <a:off x="304800" y="2408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7" name="AutoShape 40"/>
          <p:cNvSpPr>
            <a:spLocks noChangeArrowheads="1"/>
          </p:cNvSpPr>
          <p:nvPr/>
        </p:nvSpPr>
        <p:spPr bwMode="auto">
          <a:xfrm>
            <a:off x="304800" y="1874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8" name="AutoShape 41"/>
          <p:cNvSpPr>
            <a:spLocks noChangeArrowheads="1"/>
          </p:cNvSpPr>
          <p:nvPr/>
        </p:nvSpPr>
        <p:spPr bwMode="auto">
          <a:xfrm>
            <a:off x="1600200" y="2408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9" name="AutoShape 42"/>
          <p:cNvSpPr>
            <a:spLocks noChangeArrowheads="1"/>
          </p:cNvSpPr>
          <p:nvPr/>
        </p:nvSpPr>
        <p:spPr bwMode="auto">
          <a:xfrm>
            <a:off x="1905000" y="2484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30" name="AutoShape 43"/>
          <p:cNvSpPr>
            <a:spLocks noChangeArrowheads="1"/>
          </p:cNvSpPr>
          <p:nvPr/>
        </p:nvSpPr>
        <p:spPr bwMode="auto">
          <a:xfrm>
            <a:off x="914400" y="25606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31" name="Rectangle 44"/>
          <p:cNvSpPr>
            <a:spLocks noChangeArrowheads="1"/>
          </p:cNvSpPr>
          <p:nvPr/>
        </p:nvSpPr>
        <p:spPr bwMode="auto">
          <a:xfrm>
            <a:off x="533400" y="1508125"/>
            <a:ext cx="186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Text Databases</a:t>
            </a:r>
            <a:endParaRPr lang="el-GR" sz="2000" b="1">
              <a:solidFill>
                <a:srgbClr val="000000"/>
              </a:solidFill>
            </a:endParaRPr>
          </a:p>
        </p:txBody>
      </p:sp>
      <p:sp>
        <p:nvSpPr>
          <p:cNvPr id="51232" name="AutoShape 45"/>
          <p:cNvSpPr>
            <a:spLocks noChangeArrowheads="1"/>
          </p:cNvSpPr>
          <p:nvPr/>
        </p:nvSpPr>
        <p:spPr bwMode="auto">
          <a:xfrm rot="-5400000">
            <a:off x="2857500" y="1684338"/>
            <a:ext cx="381000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33" name="Rectangle 52"/>
          <p:cNvSpPr>
            <a:spLocks noChangeArrowheads="1"/>
          </p:cNvSpPr>
          <p:nvPr/>
        </p:nvSpPr>
        <p:spPr bwMode="auto">
          <a:xfrm>
            <a:off x="6400800" y="2971800"/>
            <a:ext cx="2743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AutoNum type="arabicPeriod" startAt="3"/>
            </a:pPr>
            <a:r>
              <a:rPr lang="en-US" sz="2000">
                <a:solidFill>
                  <a:srgbClr val="000000"/>
                </a:solidFill>
              </a:rPr>
              <a:t>Extract output tuples</a:t>
            </a:r>
            <a:endParaRPr lang="el-GR" sz="2000">
              <a:solidFill>
                <a:srgbClr val="000000"/>
              </a:solidFill>
            </a:endParaRPr>
          </a:p>
        </p:txBody>
      </p:sp>
      <p:sp>
        <p:nvSpPr>
          <p:cNvPr id="51234" name="Rectangle 53"/>
          <p:cNvSpPr>
            <a:spLocks noChangeArrowheads="1"/>
          </p:cNvSpPr>
          <p:nvPr/>
        </p:nvSpPr>
        <p:spPr bwMode="auto">
          <a:xfrm>
            <a:off x="3505200" y="29654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AutoNum type="arabicPeriod" startAt="2"/>
            </a:pPr>
            <a:r>
              <a:rPr lang="en-US" sz="2000">
                <a:solidFill>
                  <a:srgbClr val="000000"/>
                </a:solidFill>
              </a:rPr>
              <a:t>Process documents</a:t>
            </a:r>
            <a:endParaRPr lang="el-GR" sz="2000">
              <a:solidFill>
                <a:srgbClr val="000000"/>
              </a:solidFill>
            </a:endParaRPr>
          </a:p>
        </p:txBody>
      </p:sp>
      <p:sp>
        <p:nvSpPr>
          <p:cNvPr id="51235" name="Rectangle 54"/>
          <p:cNvSpPr>
            <a:spLocks noChangeArrowheads="1"/>
          </p:cNvSpPr>
          <p:nvPr/>
        </p:nvSpPr>
        <p:spPr bwMode="auto">
          <a:xfrm>
            <a:off x="0" y="2895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Retrieve documents from database/web/archive</a:t>
            </a:r>
            <a:endParaRPr lang="el-GR" sz="2000" dirty="0">
              <a:solidFill>
                <a:srgbClr val="000000"/>
              </a:solidFill>
            </a:endParaRPr>
          </a:p>
        </p:txBody>
      </p:sp>
      <p:sp>
        <p:nvSpPr>
          <p:cNvPr id="51236" name="Line 58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FFF0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996600"/>
                </a:solidFill>
              </a:rPr>
              <a:t>SELECT Date, Company1, Company2</a:t>
            </a:r>
          </a:p>
          <a:p>
            <a:pPr>
              <a:defRPr/>
            </a:pPr>
            <a:r>
              <a:rPr lang="en-US" sz="3200" b="1" dirty="0">
                <a:solidFill>
                  <a:srgbClr val="996600"/>
                </a:solidFill>
              </a:rPr>
              <a:t>FROM Alliances</a:t>
            </a:r>
          </a:p>
          <a:p>
            <a:pPr>
              <a:defRPr/>
            </a:pPr>
            <a:r>
              <a:rPr lang="en-US" sz="3200" b="1" dirty="0">
                <a:solidFill>
                  <a:srgbClr val="996600"/>
                </a:solidFill>
              </a:rPr>
              <a:t>USING </a:t>
            </a:r>
            <a:r>
              <a:rPr lang="en-US" sz="3200" b="1" dirty="0" err="1">
                <a:solidFill>
                  <a:srgbClr val="996600"/>
                </a:solidFill>
              </a:rPr>
              <a:t>OpenCalais</a:t>
            </a:r>
            <a:endParaRPr lang="en-US" sz="3200" b="1" dirty="0">
              <a:solidFill>
                <a:srgbClr val="996600"/>
              </a:solidFill>
            </a:endParaRPr>
          </a:p>
          <a:p>
            <a:pPr>
              <a:defRPr/>
            </a:pPr>
            <a:r>
              <a:rPr lang="en-US" sz="3200" b="1" dirty="0">
                <a:solidFill>
                  <a:srgbClr val="996600"/>
                </a:solidFill>
              </a:rPr>
              <a:t>OVER </a:t>
            </a:r>
            <a:r>
              <a:rPr lang="en-US" sz="3200" b="1" dirty="0" err="1">
                <a:solidFill>
                  <a:srgbClr val="996600"/>
                </a:solidFill>
              </a:rPr>
              <a:t>NYT_archive</a:t>
            </a:r>
            <a:endParaRPr lang="en-US" sz="3200" b="1" dirty="0">
              <a:solidFill>
                <a:srgbClr val="996600"/>
              </a:solidFill>
            </a:endParaRPr>
          </a:p>
          <a:p>
            <a:pPr>
              <a:defRPr/>
            </a:pPr>
            <a:r>
              <a:rPr lang="en-US" sz="3200" i="1" dirty="0">
                <a:solidFill>
                  <a:srgbClr val="996600"/>
                </a:solidFill>
              </a:rPr>
              <a:t>[WITH recall&gt;0.2 AND precision &gt;0.9]</a:t>
            </a:r>
            <a:endParaRPr lang="el-GR" sz="3200" i="1" dirty="0">
              <a:solidFill>
                <a:srgbClr val="000000"/>
              </a:solidFill>
            </a:endParaRPr>
          </a:p>
        </p:txBody>
      </p:sp>
      <p:sp>
        <p:nvSpPr>
          <p:cNvPr id="51238" name="Rectangle 30"/>
          <p:cNvSpPr>
            <a:spLocks noChangeArrowheads="1"/>
          </p:cNvSpPr>
          <p:nvPr/>
        </p:nvSpPr>
        <p:spPr bwMode="auto">
          <a:xfrm>
            <a:off x="6248400" y="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Garamond" pitchFamily="18" charset="0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/>
            <a:r>
              <a:rPr lang="en-US" sz="2000" dirty="0">
                <a:solidFill>
                  <a:srgbClr val="000000"/>
                </a:solidFill>
              </a:rPr>
              <a:t>SIGMOD’06, TODS’07, </a:t>
            </a:r>
          </a:p>
          <a:p>
            <a:pPr marL="514350" indent="-514350"/>
            <a:r>
              <a:rPr lang="en-US" sz="2000" dirty="0">
                <a:solidFill>
                  <a:srgbClr val="000000"/>
                </a:solidFill>
              </a:rPr>
              <a:t>ICDE’09, TODS’09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eaLnBrk="0" hangingPunct="0">
              <a:spcBef>
                <a:spcPct val="0"/>
              </a:spcBef>
            </a:pPr>
            <a:fld id="{0325569B-08CC-4343-8479-D85C8870123E}" type="slidenum">
              <a:rPr lang="el-GR" altLang="en-US"/>
              <a:pPr eaLnBrk="0" hangingPunct="0">
                <a:spcBef>
                  <a:spcPct val="0"/>
                </a:spcBef>
              </a:pPr>
              <a:t>31</a:t>
            </a:fld>
            <a:endParaRPr lang="el-GR" alt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10600" cy="788987"/>
          </a:xfrm>
        </p:spPr>
        <p:txBody>
          <a:bodyPr/>
          <a:lstStyle/>
          <a:p>
            <a:pPr eaLnBrk="1" hangingPunct="1"/>
            <a:r>
              <a:rPr lang="en-US" sz="4400" smtClean="0"/>
              <a:t>SQoUT: </a:t>
            </a:r>
            <a:r>
              <a:rPr lang="en-US" smtClean="0"/>
              <a:t>The Questions</a:t>
            </a:r>
            <a:endParaRPr lang="el-GR" smtClean="0"/>
          </a:p>
        </p:txBody>
      </p:sp>
      <p:graphicFrame>
        <p:nvGraphicFramePr>
          <p:cNvPr id="70713" name="Group 57"/>
          <p:cNvGraphicFramePr>
            <a:graphicFrameLocks noGrp="1"/>
          </p:cNvGraphicFramePr>
          <p:nvPr/>
        </p:nvGraphicFramePr>
        <p:xfrm>
          <a:off x="6718300" y="1295400"/>
          <a:ext cx="1908175" cy="1413510"/>
        </p:xfrm>
        <a:graphic>
          <a:graphicData uri="http://schemas.openxmlformats.org/drawingml/2006/table">
            <a:tbl>
              <a:tblPr/>
              <a:tblGrid>
                <a:gridCol w="19081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 Tokens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12" name="Rectangle 19"/>
          <p:cNvSpPr>
            <a:spLocks noChangeArrowheads="1"/>
          </p:cNvSpPr>
          <p:nvPr/>
        </p:nvSpPr>
        <p:spPr bwMode="auto">
          <a:xfrm>
            <a:off x="3594100" y="1631950"/>
            <a:ext cx="2133600" cy="109855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  <a:latin typeface="Tahoma" pitchFamily="34" charset="0"/>
              </a:rPr>
              <a:t>Extraction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  <a:latin typeface="Tahoma" pitchFamily="34" charset="0"/>
              </a:rPr>
              <a:t>System(s)</a:t>
            </a:r>
            <a:endParaRPr lang="el-GR" sz="2000">
              <a:solidFill>
                <a:srgbClr val="000000"/>
              </a:solidFill>
            </a:endParaRPr>
          </a:p>
        </p:txBody>
      </p:sp>
      <p:sp>
        <p:nvSpPr>
          <p:cNvPr id="51213" name="AutoShape 22"/>
          <p:cNvSpPr>
            <a:spLocks noChangeArrowheads="1"/>
          </p:cNvSpPr>
          <p:nvPr/>
        </p:nvSpPr>
        <p:spPr bwMode="auto">
          <a:xfrm rot="-5400000">
            <a:off x="6019800" y="170815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4" name="AutoShape 27"/>
          <p:cNvSpPr>
            <a:spLocks noChangeArrowheads="1"/>
          </p:cNvSpPr>
          <p:nvPr/>
        </p:nvSpPr>
        <p:spPr bwMode="auto">
          <a:xfrm>
            <a:off x="228600" y="1417638"/>
            <a:ext cx="2286000" cy="1447800"/>
          </a:xfrm>
          <a:prstGeom prst="flowChartMagneticDisk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5" name="AutoShape 28"/>
          <p:cNvSpPr>
            <a:spLocks noChangeArrowheads="1"/>
          </p:cNvSpPr>
          <p:nvPr/>
        </p:nvSpPr>
        <p:spPr bwMode="auto">
          <a:xfrm>
            <a:off x="914400" y="2103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6" name="AutoShape 29"/>
          <p:cNvSpPr>
            <a:spLocks noChangeArrowheads="1"/>
          </p:cNvSpPr>
          <p:nvPr/>
        </p:nvSpPr>
        <p:spPr bwMode="auto">
          <a:xfrm>
            <a:off x="2133600" y="23320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7" name="AutoShape 30"/>
          <p:cNvSpPr>
            <a:spLocks noChangeArrowheads="1"/>
          </p:cNvSpPr>
          <p:nvPr/>
        </p:nvSpPr>
        <p:spPr bwMode="auto">
          <a:xfrm>
            <a:off x="1219200" y="2484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8" name="AutoShape 31"/>
          <p:cNvSpPr>
            <a:spLocks noChangeArrowheads="1"/>
          </p:cNvSpPr>
          <p:nvPr/>
        </p:nvSpPr>
        <p:spPr bwMode="auto">
          <a:xfrm>
            <a:off x="1905000" y="2103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19" name="AutoShape 32"/>
          <p:cNvSpPr>
            <a:spLocks noChangeArrowheads="1"/>
          </p:cNvSpPr>
          <p:nvPr/>
        </p:nvSpPr>
        <p:spPr bwMode="auto">
          <a:xfrm>
            <a:off x="2057400" y="1874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0" name="AutoShape 33"/>
          <p:cNvSpPr>
            <a:spLocks noChangeArrowheads="1"/>
          </p:cNvSpPr>
          <p:nvPr/>
        </p:nvSpPr>
        <p:spPr bwMode="auto">
          <a:xfrm>
            <a:off x="685800" y="2408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1" name="AutoShape 34"/>
          <p:cNvSpPr>
            <a:spLocks noChangeArrowheads="1"/>
          </p:cNvSpPr>
          <p:nvPr/>
        </p:nvSpPr>
        <p:spPr bwMode="auto">
          <a:xfrm>
            <a:off x="1295400" y="2027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2" name="AutoShape 35"/>
          <p:cNvSpPr>
            <a:spLocks noChangeArrowheads="1"/>
          </p:cNvSpPr>
          <p:nvPr/>
        </p:nvSpPr>
        <p:spPr bwMode="auto">
          <a:xfrm>
            <a:off x="533400" y="2027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3" name="AutoShape 36"/>
          <p:cNvSpPr>
            <a:spLocks noChangeArrowheads="1"/>
          </p:cNvSpPr>
          <p:nvPr/>
        </p:nvSpPr>
        <p:spPr bwMode="auto">
          <a:xfrm>
            <a:off x="1066800" y="2255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4" name="AutoShape 37"/>
          <p:cNvSpPr>
            <a:spLocks noChangeArrowheads="1"/>
          </p:cNvSpPr>
          <p:nvPr/>
        </p:nvSpPr>
        <p:spPr bwMode="auto">
          <a:xfrm>
            <a:off x="1447800" y="2255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5" name="AutoShape 38"/>
          <p:cNvSpPr>
            <a:spLocks noChangeArrowheads="1"/>
          </p:cNvSpPr>
          <p:nvPr/>
        </p:nvSpPr>
        <p:spPr bwMode="auto">
          <a:xfrm>
            <a:off x="1752600" y="25606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6" name="AutoShape 39"/>
          <p:cNvSpPr>
            <a:spLocks noChangeArrowheads="1"/>
          </p:cNvSpPr>
          <p:nvPr/>
        </p:nvSpPr>
        <p:spPr bwMode="auto">
          <a:xfrm>
            <a:off x="304800" y="2408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7" name="AutoShape 40"/>
          <p:cNvSpPr>
            <a:spLocks noChangeArrowheads="1"/>
          </p:cNvSpPr>
          <p:nvPr/>
        </p:nvSpPr>
        <p:spPr bwMode="auto">
          <a:xfrm>
            <a:off x="304800" y="18748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8" name="AutoShape 41"/>
          <p:cNvSpPr>
            <a:spLocks noChangeArrowheads="1"/>
          </p:cNvSpPr>
          <p:nvPr/>
        </p:nvSpPr>
        <p:spPr bwMode="auto">
          <a:xfrm>
            <a:off x="1600200" y="24082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29" name="AutoShape 42"/>
          <p:cNvSpPr>
            <a:spLocks noChangeArrowheads="1"/>
          </p:cNvSpPr>
          <p:nvPr/>
        </p:nvSpPr>
        <p:spPr bwMode="auto">
          <a:xfrm>
            <a:off x="1905000" y="24844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30" name="AutoShape 43"/>
          <p:cNvSpPr>
            <a:spLocks noChangeArrowheads="1"/>
          </p:cNvSpPr>
          <p:nvPr/>
        </p:nvSpPr>
        <p:spPr bwMode="auto">
          <a:xfrm>
            <a:off x="914400" y="2560638"/>
            <a:ext cx="304800" cy="2286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31" name="Rectangle 44"/>
          <p:cNvSpPr>
            <a:spLocks noChangeArrowheads="1"/>
          </p:cNvSpPr>
          <p:nvPr/>
        </p:nvSpPr>
        <p:spPr bwMode="auto">
          <a:xfrm>
            <a:off x="533400" y="1508125"/>
            <a:ext cx="186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Text Databases</a:t>
            </a:r>
            <a:endParaRPr lang="el-GR" sz="2000" b="1">
              <a:solidFill>
                <a:srgbClr val="000000"/>
              </a:solidFill>
            </a:endParaRPr>
          </a:p>
        </p:txBody>
      </p:sp>
      <p:sp>
        <p:nvSpPr>
          <p:cNvPr id="51232" name="AutoShape 45"/>
          <p:cNvSpPr>
            <a:spLocks noChangeArrowheads="1"/>
          </p:cNvSpPr>
          <p:nvPr/>
        </p:nvSpPr>
        <p:spPr bwMode="auto">
          <a:xfrm rot="-5400000">
            <a:off x="2857500" y="1684338"/>
            <a:ext cx="381000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1233" name="Rectangle 52"/>
          <p:cNvSpPr>
            <a:spLocks noChangeArrowheads="1"/>
          </p:cNvSpPr>
          <p:nvPr/>
        </p:nvSpPr>
        <p:spPr bwMode="auto">
          <a:xfrm>
            <a:off x="6400800" y="2971800"/>
            <a:ext cx="27432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AutoNum type="arabicPeriod" startAt="3"/>
            </a:pPr>
            <a:r>
              <a:rPr lang="en-US" sz="2000">
                <a:solidFill>
                  <a:srgbClr val="000000"/>
                </a:solidFill>
              </a:rPr>
              <a:t>Extract output tuples</a:t>
            </a:r>
            <a:endParaRPr lang="el-GR" sz="2000">
              <a:solidFill>
                <a:srgbClr val="000000"/>
              </a:solidFill>
            </a:endParaRPr>
          </a:p>
        </p:txBody>
      </p:sp>
      <p:sp>
        <p:nvSpPr>
          <p:cNvPr id="51234" name="Rectangle 53"/>
          <p:cNvSpPr>
            <a:spLocks noChangeArrowheads="1"/>
          </p:cNvSpPr>
          <p:nvPr/>
        </p:nvSpPr>
        <p:spPr bwMode="auto">
          <a:xfrm>
            <a:off x="3505200" y="2965450"/>
            <a:ext cx="2667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AutoNum type="arabicPeriod" startAt="2"/>
            </a:pPr>
            <a:r>
              <a:rPr lang="en-US" sz="2000">
                <a:solidFill>
                  <a:srgbClr val="000000"/>
                </a:solidFill>
              </a:rPr>
              <a:t>Process documents</a:t>
            </a:r>
            <a:endParaRPr lang="el-GR" sz="2000">
              <a:solidFill>
                <a:srgbClr val="000000"/>
              </a:solidFill>
            </a:endParaRPr>
          </a:p>
        </p:txBody>
      </p:sp>
      <p:sp>
        <p:nvSpPr>
          <p:cNvPr id="51235" name="Rectangle 54"/>
          <p:cNvSpPr>
            <a:spLocks noChangeArrowheads="1"/>
          </p:cNvSpPr>
          <p:nvPr/>
        </p:nvSpPr>
        <p:spPr bwMode="auto">
          <a:xfrm>
            <a:off x="0" y="2895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9900"/>
              </a:buClr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Retrieve documents from database/web/archive</a:t>
            </a:r>
            <a:endParaRPr lang="el-GR" sz="2000" dirty="0">
              <a:solidFill>
                <a:srgbClr val="000000"/>
              </a:solidFill>
            </a:endParaRPr>
          </a:p>
        </p:txBody>
      </p:sp>
      <p:sp>
        <p:nvSpPr>
          <p:cNvPr id="51236" name="Line 58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FFF0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996600"/>
                </a:solidFill>
              </a:rPr>
              <a:t>Questions</a:t>
            </a:r>
            <a:r>
              <a:rPr lang="en-US" sz="3200" b="1" dirty="0">
                <a:solidFill>
                  <a:srgbClr val="000000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</a:rPr>
              <a:t>How to we </a:t>
            </a:r>
            <a:r>
              <a:rPr lang="en-US" sz="3200" b="1" dirty="0">
                <a:solidFill>
                  <a:srgbClr val="993300"/>
                </a:solidFill>
              </a:rPr>
              <a:t>retrieve</a:t>
            </a:r>
            <a:r>
              <a:rPr lang="en-US" sz="3200" dirty="0">
                <a:solidFill>
                  <a:srgbClr val="000000"/>
                </a:solidFill>
              </a:rPr>
              <a:t> the documents?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(Scan all? </a:t>
            </a:r>
            <a:r>
              <a:rPr lang="en-US" sz="2400" dirty="0" smtClean="0">
                <a:solidFill>
                  <a:srgbClr val="000000"/>
                </a:solidFill>
              </a:rPr>
              <a:t>Specific websites? Query Google?)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</a:rPr>
              <a:t>How to </a:t>
            </a:r>
            <a:r>
              <a:rPr lang="en-US" sz="3200" b="1" dirty="0">
                <a:solidFill>
                  <a:srgbClr val="993300"/>
                </a:solidFill>
              </a:rPr>
              <a:t>configure</a:t>
            </a:r>
            <a:r>
              <a:rPr lang="en-US" sz="3200" dirty="0">
                <a:solidFill>
                  <a:srgbClr val="000000"/>
                </a:solidFill>
              </a:rPr>
              <a:t> the extraction systems?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</a:rPr>
              <a:t>What is the </a:t>
            </a:r>
            <a:r>
              <a:rPr lang="en-US" sz="3200" b="1" dirty="0">
                <a:solidFill>
                  <a:srgbClr val="993300"/>
                </a:solidFill>
              </a:rPr>
              <a:t>execution time</a:t>
            </a:r>
            <a:r>
              <a:rPr lang="en-US" sz="3200" dirty="0">
                <a:solidFill>
                  <a:srgbClr val="000000"/>
                </a:solidFill>
              </a:rPr>
              <a:t>?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</a:rPr>
              <a:t>What is the </a:t>
            </a:r>
            <a:r>
              <a:rPr lang="en-US" sz="3200" b="1" dirty="0">
                <a:solidFill>
                  <a:srgbClr val="993300"/>
                </a:solidFill>
              </a:rPr>
              <a:t>output quality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r>
              <a:rPr lang="en-US" sz="3200" b="1" dirty="0">
                <a:solidFill>
                  <a:srgbClr val="996600"/>
                </a:solidFill>
              </a:rPr>
              <a:t> </a:t>
            </a:r>
            <a:endParaRPr lang="el-GR" sz="3200" dirty="0">
              <a:solidFill>
                <a:srgbClr val="000000"/>
              </a:solidFill>
            </a:endParaRPr>
          </a:p>
        </p:txBody>
      </p:sp>
      <p:sp>
        <p:nvSpPr>
          <p:cNvPr id="51238" name="Rectangle 30"/>
          <p:cNvSpPr>
            <a:spLocks noChangeArrowheads="1"/>
          </p:cNvSpPr>
          <p:nvPr/>
        </p:nvSpPr>
        <p:spPr bwMode="auto">
          <a:xfrm>
            <a:off x="5638800" y="0"/>
            <a:ext cx="350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r">
              <a:buFont typeface="Garamond" pitchFamily="18" charset="0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 algn="r"/>
            <a:r>
              <a:rPr lang="en-US" sz="2000" dirty="0" smtClean="0">
                <a:solidFill>
                  <a:srgbClr val="000000"/>
                </a:solidFill>
              </a:rPr>
              <a:t>SIGMOD’06 best paper,</a:t>
            </a:r>
          </a:p>
          <a:p>
            <a:pPr marL="514350" indent="-514350" algn="r"/>
            <a:r>
              <a:rPr lang="en-US" sz="2000" dirty="0" smtClean="0">
                <a:solidFill>
                  <a:srgbClr val="000000"/>
                </a:solidFill>
              </a:rPr>
              <a:t>TODS’07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ICDE’09,TODS’09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6388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EconoMining Project</a:t>
            </a:r>
            <a:br>
              <a:rPr lang="en-US" smtClean="0"/>
            </a:br>
            <a:r>
              <a:rPr lang="en-US" sz="2800" smtClean="0"/>
              <a:t>Show me the Money!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6525" y="3062288"/>
            <a:ext cx="8474075" cy="400050"/>
            <a:chOff x="374" y="877"/>
            <a:chExt cx="5098" cy="252"/>
          </a:xfrm>
        </p:grpSpPr>
        <p:sp>
          <p:nvSpPr>
            <p:cNvPr id="52235" name="Text Box 5"/>
            <p:cNvSpPr txBox="1">
              <a:spLocks noChangeArrowheads="1"/>
            </p:cNvSpPr>
            <p:nvPr/>
          </p:nvSpPr>
          <p:spPr bwMode="auto">
            <a:xfrm>
              <a:off x="374" y="877"/>
              <a:ext cx="5050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med"/>
            </a:ln>
          </p:spPr>
          <p:txBody>
            <a:bodyPr>
              <a:spAutoFit/>
            </a:bodyPr>
            <a:lstStyle/>
            <a:p>
              <a:r>
                <a:rPr lang="en-US" sz="2000" b="1" i="1" smtClean="0">
                  <a:solidFill>
                    <a:srgbClr val="990000"/>
                  </a:solidFill>
                </a:rPr>
                <a:t>Applications (in increasing order of difficulty)</a:t>
              </a:r>
            </a:p>
          </p:txBody>
        </p:sp>
        <p:sp>
          <p:nvSpPr>
            <p:cNvPr id="52236" name="Line 6"/>
            <p:cNvSpPr>
              <a:spLocks noChangeShapeType="1"/>
            </p:cNvSpPr>
            <p:nvPr/>
          </p:nvSpPr>
          <p:spPr bwMode="auto">
            <a:xfrm>
              <a:off x="384" y="1104"/>
              <a:ext cx="5088" cy="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none" w="lg" len="med"/>
            </a:ln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8922" name="Rectangle 7"/>
          <p:cNvSpPr>
            <a:spLocks noChangeArrowheads="1"/>
          </p:cNvSpPr>
          <p:nvPr/>
        </p:nvSpPr>
        <p:spPr bwMode="auto">
          <a:xfrm>
            <a:off x="0" y="35052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000060"/>
                </a:solidFill>
              </a:rPr>
              <a:t>Buyer feedback and seller pricing power in online marketplaces (ACL 2007)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000060"/>
                </a:solidFill>
              </a:rPr>
              <a:t>Product reviews and product sales (KDD 2007)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000060"/>
                </a:solidFill>
              </a:rPr>
              <a:t>Importance of reviewers based on economic impact (ICEC 2007)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000060"/>
                </a:solidFill>
              </a:rPr>
              <a:t>Hotel ranking based on “bang for the buck” (WebDB 2008)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smtClean="0">
                <a:solidFill>
                  <a:srgbClr val="000060"/>
                </a:solidFill>
              </a:rPr>
              <a:t>Political news (MSM, blogs), prediction markets, and news importance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1295400"/>
            <a:ext cx="8763000" cy="1295400"/>
            <a:chOff x="288" y="720"/>
            <a:chExt cx="5520" cy="816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36" y="720"/>
              <a:ext cx="5136" cy="288"/>
              <a:chOff x="326" y="820"/>
              <a:chExt cx="5136" cy="288"/>
            </a:xfrm>
          </p:grpSpPr>
          <p:sp>
            <p:nvSpPr>
              <p:cNvPr id="52233" name="Text Box 16"/>
              <p:cNvSpPr txBox="1">
                <a:spLocks noChangeArrowheads="1"/>
              </p:cNvSpPr>
              <p:nvPr/>
            </p:nvSpPr>
            <p:spPr bwMode="auto">
              <a:xfrm>
                <a:off x="326" y="820"/>
                <a:ext cx="5098" cy="25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med"/>
              </a:ln>
            </p:spPr>
            <p:txBody>
              <a:bodyPr>
                <a:spAutoFit/>
              </a:bodyPr>
              <a:lstStyle/>
              <a:p>
                <a:r>
                  <a:rPr lang="en-US" sz="2000" b="1" i="1" smtClean="0">
                    <a:solidFill>
                      <a:srgbClr val="990000"/>
                    </a:solidFill>
                  </a:rPr>
                  <a:t>Basic Idea</a:t>
                </a:r>
              </a:p>
            </p:txBody>
          </p:sp>
          <p:sp>
            <p:nvSpPr>
              <p:cNvPr id="52234" name="Line 17"/>
              <p:cNvSpPr>
                <a:spLocks noChangeShapeType="1"/>
              </p:cNvSpPr>
              <p:nvPr/>
            </p:nvSpPr>
            <p:spPr bwMode="auto">
              <a:xfrm>
                <a:off x="374" y="1108"/>
                <a:ext cx="5088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 type="none" w="lg" len="med"/>
              </a:ln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32" name="Rectangle 18"/>
            <p:cNvSpPr>
              <a:spLocks noChangeArrowheads="1"/>
            </p:cNvSpPr>
            <p:nvPr/>
          </p:nvSpPr>
          <p:spPr bwMode="auto">
            <a:xfrm>
              <a:off x="288" y="1056"/>
              <a:ext cx="55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smtClean="0">
                  <a:solidFill>
                    <a:srgbClr val="000060"/>
                  </a:solidFill>
                </a:rPr>
                <a:t>Opinion mining an important application of information extraction</a:t>
              </a:r>
            </a:p>
            <a:p>
              <a:pPr marL="342900" indent="-3429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sz="2000" smtClean="0">
                  <a:solidFill>
                    <a:srgbClr val="000060"/>
                  </a:solidFill>
                </a:rPr>
                <a:t>Opinions of users are reflected in some economic variable (price, sales)</a:t>
              </a:r>
            </a:p>
          </p:txBody>
        </p:sp>
      </p:grpSp>
      <p:pic>
        <p:nvPicPr>
          <p:cNvPr id="52230" name="Picture 13" descr="C:\Users\Panos Ipeirotis\Desktop\moneyv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Indicative Dollar Values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1371600" y="1066800"/>
            <a:ext cx="1676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Positive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6019800" y="1054100"/>
            <a:ext cx="1676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Negative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152400" y="4267200"/>
            <a:ext cx="8915400" cy="382588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900" b="1" smtClean="0">
                <a:solidFill>
                  <a:srgbClr val="000000"/>
                </a:solidFill>
              </a:rPr>
              <a:t>Natural</a:t>
            </a:r>
            <a:r>
              <a:rPr lang="en-US" sz="1900" smtClean="0">
                <a:solidFill>
                  <a:srgbClr val="000000"/>
                </a:solidFill>
              </a:rPr>
              <a:t> method for extracting sentiment </a:t>
            </a:r>
            <a:r>
              <a:rPr lang="en-US" sz="1900" b="1" smtClean="0">
                <a:solidFill>
                  <a:srgbClr val="000000"/>
                </a:solidFill>
              </a:rPr>
              <a:t>strength</a:t>
            </a:r>
            <a:r>
              <a:rPr lang="en-US" sz="1900" smtClean="0">
                <a:solidFill>
                  <a:srgbClr val="000000"/>
                </a:solidFill>
              </a:rPr>
              <a:t> and </a:t>
            </a:r>
            <a:r>
              <a:rPr lang="en-US" sz="1900" b="1" smtClean="0">
                <a:solidFill>
                  <a:srgbClr val="000000"/>
                </a:solidFill>
              </a:rPr>
              <a:t>polarity</a:t>
            </a:r>
            <a:endParaRPr lang="en-US" sz="1900" i="1" smtClean="0">
              <a:solidFill>
                <a:srgbClr val="000000"/>
              </a:solidFill>
            </a:endParaRPr>
          </a:p>
        </p:txBody>
      </p:sp>
      <p:pic>
        <p:nvPicPr>
          <p:cNvPr id="53254" name="Picture 9"/>
          <p:cNvPicPr>
            <a:picLocks noChangeAspect="1" noChangeArrowheads="1"/>
          </p:cNvPicPr>
          <p:nvPr/>
        </p:nvPicPr>
        <p:blipFill>
          <a:blip r:embed="rId3" cstate="print"/>
          <a:srcRect t="6262" b="39139"/>
          <a:stretch>
            <a:fillRect/>
          </a:stretch>
        </p:blipFill>
        <p:spPr bwMode="auto">
          <a:xfrm>
            <a:off x="228600" y="1533525"/>
            <a:ext cx="4191000" cy="2657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3255" name="Picture 10"/>
          <p:cNvPicPr>
            <a:picLocks noChangeAspect="1" noChangeArrowheads="1"/>
          </p:cNvPicPr>
          <p:nvPr/>
        </p:nvPicPr>
        <p:blipFill>
          <a:blip r:embed="rId4" cstate="print"/>
          <a:srcRect b="35802"/>
          <a:stretch>
            <a:fillRect/>
          </a:stretch>
        </p:blipFill>
        <p:spPr bwMode="auto">
          <a:xfrm>
            <a:off x="4648200" y="1549400"/>
            <a:ext cx="4133850" cy="264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00400" y="5029200"/>
            <a:ext cx="2514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</a:rPr>
              <a:t>good packaging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5029200"/>
            <a:ext cx="1131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</a:rPr>
              <a:t>-$0.56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6200" y="6323013"/>
            <a:ext cx="8915400" cy="382587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1900" b="1" smtClean="0">
                <a:solidFill>
                  <a:srgbClr val="000000"/>
                </a:solidFill>
              </a:rPr>
              <a:t>Naturally</a:t>
            </a:r>
            <a:r>
              <a:rPr lang="en-US" sz="1900" smtClean="0">
                <a:solidFill>
                  <a:srgbClr val="000000"/>
                </a:solidFill>
              </a:rPr>
              <a:t> captures the </a:t>
            </a:r>
            <a:r>
              <a:rPr lang="en-US" sz="1900" b="1" smtClean="0">
                <a:solidFill>
                  <a:srgbClr val="000000"/>
                </a:solidFill>
              </a:rPr>
              <a:t>pragmatic</a:t>
            </a:r>
            <a:r>
              <a:rPr lang="en-US" sz="1900" smtClean="0">
                <a:solidFill>
                  <a:srgbClr val="000000"/>
                </a:solidFill>
              </a:rPr>
              <a:t> meaning within the given </a:t>
            </a:r>
            <a:r>
              <a:rPr lang="en-US" sz="1900" b="1" smtClean="0">
                <a:solidFill>
                  <a:srgbClr val="000000"/>
                </a:solidFill>
              </a:rPr>
              <a:t>context</a:t>
            </a:r>
            <a:endParaRPr lang="en-US" sz="1900" b="1" i="1" smtClean="0">
              <a:solidFill>
                <a:srgbClr val="000000"/>
              </a:solidFill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04800" y="1993900"/>
            <a:ext cx="6705600" cy="1676400"/>
            <a:chOff x="304800" y="1600200"/>
            <a:chExt cx="6705600" cy="167640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143000" y="1885890"/>
              <a:ext cx="5867400" cy="1390710"/>
              <a:chOff x="1143000" y="1828800"/>
              <a:chExt cx="5867400" cy="1390710"/>
            </a:xfrm>
          </p:grpSpPr>
          <p:sp>
            <p:nvSpPr>
              <p:cNvPr id="53268" name="Rectangle 9"/>
              <p:cNvSpPr>
                <a:spLocks noChangeArrowheads="1"/>
              </p:cNvSpPr>
              <p:nvPr/>
            </p:nvSpPr>
            <p:spPr bwMode="auto">
              <a:xfrm>
                <a:off x="2438400" y="2819400"/>
                <a:ext cx="4572000" cy="400110"/>
              </a:xfrm>
              <a:prstGeom prst="rect">
                <a:avLst/>
              </a:prstGeom>
              <a:solidFill>
                <a:srgbClr val="FFF2BB"/>
              </a:solidFill>
              <a:ln w="952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algn="ctr">
                  <a:spcBef>
                    <a:spcPct val="50000"/>
                  </a:spcBef>
                </a:pPr>
                <a:r>
                  <a:rPr lang="en-US" i="1" smtClean="0">
                    <a:solidFill>
                      <a:srgbClr val="000000"/>
                    </a:solidFill>
                  </a:rPr>
                  <a:t>captures misspellings as well</a:t>
                </a: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53269" name="Straight Arrow Connector 11"/>
              <p:cNvCxnSpPr>
                <a:cxnSpLocks noChangeShapeType="1"/>
              </p:cNvCxnSpPr>
              <p:nvPr/>
            </p:nvCxnSpPr>
            <p:spPr bwMode="auto">
              <a:xfrm rot="10800000">
                <a:off x="1143000" y="1828800"/>
                <a:ext cx="2209800" cy="990600"/>
              </a:xfrm>
              <a:prstGeom prst="straightConnector1">
                <a:avLst/>
              </a:prstGeom>
              <a:noFill/>
              <a:ln w="19050" algn="ctr">
                <a:solidFill>
                  <a:srgbClr val="A5002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70" name="Straight Arrow Connector 13"/>
              <p:cNvCxnSpPr>
                <a:cxnSpLocks noChangeShapeType="1"/>
              </p:cNvCxnSpPr>
              <p:nvPr/>
            </p:nvCxnSpPr>
            <p:spPr bwMode="auto">
              <a:xfrm flipV="1">
                <a:off x="4572000" y="2362200"/>
                <a:ext cx="533400" cy="457200"/>
              </a:xfrm>
              <a:prstGeom prst="straightConnector1">
                <a:avLst/>
              </a:prstGeom>
              <a:noFill/>
              <a:ln w="19050" algn="ctr">
                <a:solidFill>
                  <a:srgbClr val="A5002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53264" name="Rounded Rectangle 18"/>
            <p:cNvSpPr>
              <a:spLocks noChangeArrowheads="1"/>
            </p:cNvSpPr>
            <p:nvPr/>
          </p:nvSpPr>
          <p:spPr bwMode="auto">
            <a:xfrm>
              <a:off x="304800" y="1600200"/>
              <a:ext cx="2286000" cy="2667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342900" indent="-34290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265" name="Rounded Rectangle 19"/>
            <p:cNvSpPr>
              <a:spLocks noChangeArrowheads="1"/>
            </p:cNvSpPr>
            <p:nvPr/>
          </p:nvSpPr>
          <p:spPr bwMode="auto">
            <a:xfrm>
              <a:off x="4724400" y="2057400"/>
              <a:ext cx="1600200" cy="3048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342900" indent="-342900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266" name="Rounded Rectangle 22"/>
            <p:cNvSpPr>
              <a:spLocks noChangeArrowheads="1"/>
            </p:cNvSpPr>
            <p:nvPr/>
          </p:nvSpPr>
          <p:spPr bwMode="auto">
            <a:xfrm>
              <a:off x="4800600" y="1600200"/>
              <a:ext cx="1828800" cy="3048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342900" indent="-342900"/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53267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3733800" y="1905000"/>
              <a:ext cx="1066800" cy="990600"/>
            </a:xfrm>
            <a:prstGeom prst="straightConnector1">
              <a:avLst/>
            </a:prstGeom>
            <a:noFill/>
            <a:ln w="19050" algn="ctr">
              <a:solidFill>
                <a:srgbClr val="A50021"/>
              </a:solidFill>
              <a:round/>
              <a:headEnd/>
              <a:tailEnd type="arrow" w="med" len="med"/>
            </a:ln>
          </p:spPr>
        </p:cxn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95600" y="5486400"/>
            <a:ext cx="1905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Positive?  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876800" y="5473700"/>
            <a:ext cx="16764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Negative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19800" y="5486400"/>
            <a:ext cx="381000" cy="393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483" tIns="44447" rIns="90483" bIns="44447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125 1.4814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8" grpId="0"/>
      <p:bldP spid="22" grpId="0" animBg="1"/>
      <p:bldP spid="27" grpId="0"/>
      <p:bldP spid="27" grpId="1"/>
      <p:bldP spid="28" grpId="0"/>
      <p:bldP spid="29" grpId="0"/>
      <p:bldP spid="2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987675" y="981075"/>
            <a:ext cx="6156325" cy="4248150"/>
          </a:xfrm>
        </p:spPr>
        <p:txBody>
          <a:bodyPr/>
          <a:lstStyle/>
          <a:p>
            <a:pPr eaLnBrk="1" hangingPunct="1"/>
            <a:r>
              <a:rPr lang="en-US" altLang="zh-CN" sz="6000" smtClean="0">
                <a:ea typeface="SimSun" pitchFamily="2" charset="-122"/>
              </a:rPr>
              <a:t>Thanks!</a:t>
            </a:r>
            <a:br>
              <a:rPr lang="en-US" altLang="zh-CN" sz="6000" smtClean="0">
                <a:ea typeface="SimSun" pitchFamily="2" charset="-122"/>
              </a:rPr>
            </a:br>
            <a:r>
              <a:rPr lang="en-US" altLang="zh-CN" sz="6000" smtClean="0">
                <a:ea typeface="SimSun" pitchFamily="2" charset="-122"/>
              </a:rPr>
              <a:t/>
            </a:r>
            <a:br>
              <a:rPr lang="en-US" altLang="zh-CN" sz="6000" smtClean="0">
                <a:ea typeface="SimSun" pitchFamily="2" charset="-122"/>
              </a:rPr>
            </a:br>
            <a:r>
              <a:rPr lang="en-US" altLang="zh-CN" sz="6000" smtClean="0">
                <a:ea typeface="SimSun" pitchFamily="2" charset="-122"/>
              </a:rPr>
              <a:t>Q &amp; 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Estimating Labeler Quality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20050" cy="3724275"/>
          </a:xfrm>
        </p:spPr>
        <p:txBody>
          <a:bodyPr/>
          <a:lstStyle/>
          <a:p>
            <a:r>
              <a:rPr lang="en-US" smtClean="0"/>
              <a:t>(Dawid, Skene 1979): “Multiple diagnoses”</a:t>
            </a:r>
          </a:p>
          <a:p>
            <a:endParaRPr lang="en-US" smtClean="0"/>
          </a:p>
          <a:p>
            <a:pPr lvl="1"/>
            <a:r>
              <a:rPr lang="en-US" smtClean="0"/>
              <a:t>Assume equal qualities</a:t>
            </a:r>
          </a:p>
          <a:p>
            <a:pPr lvl="1"/>
            <a:r>
              <a:rPr lang="en-US" smtClean="0"/>
              <a:t>Estimate “true” labels for examples</a:t>
            </a:r>
          </a:p>
          <a:p>
            <a:pPr lvl="1"/>
            <a:r>
              <a:rPr lang="en-US" smtClean="0"/>
              <a:t>Estimate qualities of labelers given the “true” labels</a:t>
            </a:r>
          </a:p>
          <a:p>
            <a:pPr lvl="1"/>
            <a:r>
              <a:rPr lang="en-US" smtClean="0"/>
              <a:t>Repeat until convergence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13DFA8-A42F-40E7-9CFB-4535A7C3A253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So…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3071813"/>
            <a:ext cx="4376738" cy="2071687"/>
          </a:xfrm>
        </p:spPr>
        <p:txBody>
          <a:bodyPr/>
          <a:lstStyle/>
          <a:p>
            <a:r>
              <a:rPr lang="en-US" smtClean="0"/>
              <a:t>(Sometimes) quality of multiple noisy labelers better than quality of best labeler in set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2C58B-4AA7-48FA-9801-E0704D0B19BA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000375"/>
            <a:ext cx="4357687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2357438"/>
            <a:ext cx="6591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3366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kern="0" dirty="0">
                <a:solidFill>
                  <a:srgbClr val="003366"/>
                </a:solidFill>
                <a:latin typeface="Arial"/>
              </a:rPr>
              <a:t>Multiple noisy labelers improve quality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76350" y="6215063"/>
            <a:ext cx="7581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2800" b="1" kern="0" dirty="0">
                <a:solidFill>
                  <a:srgbClr val="C00000"/>
                </a:solidFill>
                <a:latin typeface="+mn-lt"/>
              </a:rPr>
              <a:t>So, should we always get multiple labels?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Optimal Label Allocation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9F8FB6-F88F-413D-A79E-D88B9C9B746B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38"/>
            <a:ext cx="9144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02C3BC-50F1-485F-9718-57EE05855DA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422525"/>
            <a:ext cx="8358187" cy="4319588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Labels can be used in </a:t>
            </a:r>
            <a:r>
              <a:rPr lang="en-US" smtClean="0">
                <a:solidFill>
                  <a:srgbClr val="A50021"/>
                </a:solidFill>
              </a:rPr>
              <a:t>training predictive models</a:t>
            </a:r>
            <a:r>
              <a:rPr lang="en-US" smtClean="0"/>
              <a:t> </a:t>
            </a:r>
          </a:p>
          <a:p>
            <a:pPr eaLnBrk="1" hangingPunct="1">
              <a:spcBef>
                <a:spcPct val="40000"/>
              </a:spcBef>
            </a:pPr>
            <a:endParaRPr lang="en-US" sz="2400" b="1" smtClean="0"/>
          </a:p>
          <a:p>
            <a:pPr eaLnBrk="1" hangingPunct="1">
              <a:spcBef>
                <a:spcPct val="40000"/>
              </a:spcBef>
            </a:pPr>
            <a:r>
              <a:rPr lang="en-US" b="1" smtClean="0"/>
              <a:t>But</a:t>
            </a:r>
            <a:r>
              <a:rPr lang="en-US" smtClean="0"/>
              <a:t>: labels obtained through such sources are </a:t>
            </a:r>
            <a:br>
              <a:rPr lang="en-US" smtClean="0"/>
            </a:br>
            <a:r>
              <a:rPr lang="en-US" sz="3600" b="1" smtClean="0">
                <a:solidFill>
                  <a:srgbClr val="C00000"/>
                </a:solidFill>
              </a:rPr>
              <a:t>noisy</a:t>
            </a:r>
            <a:r>
              <a:rPr lang="en-US" smtClean="0"/>
              <a:t>. </a:t>
            </a:r>
          </a:p>
          <a:p>
            <a:pPr eaLnBrk="1" hangingPunct="1">
              <a:spcBef>
                <a:spcPct val="40000"/>
              </a:spcBef>
            </a:pPr>
            <a:endParaRPr lang="en-US" smtClean="0"/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This directly affects the quality of learning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F5BDBA-8A75-4B71-B077-C25B3C348E22}" type="slidenum">
              <a:rPr lang="en-US" smtClean="0"/>
              <a:pPr/>
              <a:t>5</a:t>
            </a:fld>
            <a:endParaRPr lang="en-US" smtClean="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1258888" y="3000371"/>
          <a:ext cx="6053137" cy="3429000"/>
        </p:xfrm>
        <a:graphic>
          <a:graphicData uri="http://schemas.openxmlformats.org/presentationml/2006/ole">
            <p:oleObj spid="_x0000_s1026" name="Chart" r:id="rId4" imgW="4676851" imgH="2647831" progId="Excel.Sheet.8">
              <p:embed/>
            </p:oleObj>
          </a:graphicData>
        </a:graphic>
      </p:graphicFrame>
      <p:sp>
        <p:nvSpPr>
          <p:cNvPr id="10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hlink"/>
                </a:solidFill>
              </a:rPr>
              <a:t/>
            </a:r>
            <a:br>
              <a:rPr lang="en-US" sz="2800" dirty="0" smtClean="0">
                <a:solidFill>
                  <a:schemeClr val="hlink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Quality and Classification Performance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7096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Labeling quality increases </a:t>
            </a:r>
            <a:r>
              <a:rPr lang="en-US" sz="2400" dirty="0" smtClean="0">
                <a:sym typeface="Wingdings 3" pitchFamily="18" charset="2"/>
              </a:rPr>
              <a:t></a:t>
            </a:r>
            <a:r>
              <a:rPr lang="en-US" sz="2400" dirty="0" smtClean="0"/>
              <a:t> classification quality increases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V="1">
            <a:off x="3929063" y="3143246"/>
            <a:ext cx="0" cy="185737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7072313" y="4857746"/>
            <a:ext cx="1071562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0.5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96113" y="4090983"/>
            <a:ext cx="1219200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0.6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929438" y="3233733"/>
            <a:ext cx="1219200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0.8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929438" y="2857496"/>
            <a:ext cx="121920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1.0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071538" y="6643709"/>
            <a:ext cx="6215106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86644" y="6488668"/>
            <a:ext cx="18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Training set size</a:t>
            </a:r>
            <a:endParaRPr lang="en-US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1000100" y="3000372"/>
            <a:ext cx="0" cy="364333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7CA223-68D0-458F-842F-A03A6C30ACE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How to Improve Labeling Quality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13013"/>
            <a:ext cx="8091488" cy="372427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Find better labelers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Often expensive, or beyond our control</a:t>
            </a:r>
          </a:p>
          <a:p>
            <a:pPr eaLnBrk="1" hangingPunct="1">
              <a:spcBef>
                <a:spcPct val="40000"/>
              </a:spcBef>
            </a:pPr>
            <a:endParaRPr lang="en-US" smtClean="0"/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Use </a:t>
            </a:r>
            <a:r>
              <a:rPr lang="en-US" b="1" smtClean="0">
                <a:solidFill>
                  <a:srgbClr val="A50021"/>
                </a:solidFill>
              </a:rPr>
              <a:t>multiple</a:t>
            </a:r>
            <a:r>
              <a:rPr lang="en-US" smtClean="0"/>
              <a:t> noisy labelers: </a:t>
            </a:r>
            <a:r>
              <a:rPr lang="en-US" i="1" smtClean="0"/>
              <a:t>repeated-labeling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Our focus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E00B36-FE6C-4463-80B8-490B7B8D076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5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Majority Voting and Label Quality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ph idx="1"/>
          </p:nvPr>
        </p:nvGraphicFramePr>
        <p:xfrm>
          <a:off x="2794000" y="3143250"/>
          <a:ext cx="5786438" cy="3663950"/>
        </p:xfrm>
        <a:graphic>
          <a:graphicData uri="http://schemas.openxmlformats.org/presentationml/2006/ole">
            <p:oleObj spid="_x0000_s2050" name="Chart" r:id="rId4" imgW="4667369" imgH="2638349" progId="Excel.Sheet.8">
              <p:embed/>
            </p:oleObj>
          </a:graphicData>
        </a:graphic>
      </p:graphicFrame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3586163" y="5303838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P=0.4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3586163" y="494347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P=0.5</a:t>
            </a: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3586163" y="45847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P=0.6</a:t>
            </a:r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3586163" y="429577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P=0.7</a:t>
            </a:r>
          </a:p>
        </p:txBody>
      </p:sp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3586163" y="3935413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P=0.8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3586163" y="3648075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P=0.9</a:t>
            </a: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3586163" y="335915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P=1.0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5813" y="2214563"/>
            <a:ext cx="8518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latin typeface="+mn-lt"/>
              </a:rPr>
              <a:t>Ask multiple labelers, keep majority label as “true” label</a:t>
            </a:r>
          </a:p>
          <a:p>
            <a:pPr marL="342900" indent="-342900" eaLnBrk="1" hangingPunct="1">
              <a:spcBef>
                <a:spcPct val="4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latin typeface="+mn-lt"/>
              </a:rPr>
              <a:t>Quality is probability of majority label being correct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813" y="4214813"/>
            <a:ext cx="221138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/>
              <a:t>P is probability</a:t>
            </a:r>
            <a:br>
              <a:rPr lang="en-US" kern="0" dirty="0"/>
            </a:br>
            <a:r>
              <a:rPr lang="en-US" kern="0" dirty="0"/>
              <a:t>of individual </a:t>
            </a:r>
            <a:r>
              <a:rPr lang="en-US" b="1" kern="0" dirty="0"/>
              <a:t>labeler</a:t>
            </a: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/>
              <a:t>being correct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724852-145C-4F7D-B7F8-E583E25C4A3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6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hlink"/>
                </a:solidFill>
              </a:rPr>
              <a:t/>
            </a:r>
            <a:br>
              <a:rPr lang="en-US" sz="3200" smtClean="0">
                <a:solidFill>
                  <a:schemeClr val="hlink"/>
                </a:solidFill>
              </a:rPr>
            </a:br>
            <a:r>
              <a:rPr lang="en-US" smtClean="0"/>
              <a:t>Tradeoffs for Modeling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2362200"/>
            <a:ext cx="8429625" cy="3724275"/>
          </a:xfrm>
        </p:spPr>
        <p:txBody>
          <a:bodyPr/>
          <a:lstStyle/>
          <a:p>
            <a:pPr eaLnBrk="1" hangingPunct="1">
              <a:defRPr/>
            </a:pP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sym typeface="Wingdings 3"/>
              </a:rPr>
              <a:t>Get more </a:t>
            </a:r>
            <a:r>
              <a:rPr lang="en-US" sz="1900" b="1" dirty="0" smtClean="0">
                <a:solidFill>
                  <a:schemeClr val="accent6">
                    <a:lumMod val="75000"/>
                  </a:schemeClr>
                </a:solidFill>
                <a:sym typeface="Wingdings 3"/>
              </a:rPr>
              <a:t>examples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sym typeface="Wingdings 3"/>
              </a:rPr>
              <a:t>  Improve classification</a:t>
            </a:r>
            <a:endParaRPr lang="en-US" sz="19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sz="1900" dirty="0" smtClean="0">
                <a:solidFill>
                  <a:srgbClr val="C00000"/>
                </a:solidFill>
              </a:rPr>
              <a:t>Get more </a:t>
            </a:r>
            <a:r>
              <a:rPr lang="en-US" sz="1900" b="1" dirty="0" smtClean="0">
                <a:solidFill>
                  <a:srgbClr val="C00000"/>
                </a:solidFill>
              </a:rPr>
              <a:t>labels per example</a:t>
            </a:r>
            <a:r>
              <a:rPr lang="en-US" sz="1900" dirty="0" smtClean="0">
                <a:solidFill>
                  <a:srgbClr val="C00000"/>
                </a:solidFill>
              </a:rPr>
              <a:t> </a:t>
            </a:r>
            <a:r>
              <a:rPr lang="en-US" sz="1900" dirty="0" smtClean="0">
                <a:solidFill>
                  <a:srgbClr val="C00000"/>
                </a:solidFill>
                <a:sym typeface="Wingdings 3"/>
              </a:rPr>
              <a:t> Improve quality  Improve classification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143000" y="3357563"/>
          <a:ext cx="6053138" cy="3429000"/>
        </p:xfrm>
        <a:graphic>
          <a:graphicData uri="http://schemas.openxmlformats.org/presentationml/2006/ole">
            <p:oleObj spid="_x0000_s3074" name="Chart" r:id="rId4" imgW="4676851" imgH="2647831" progId="Excel.Sheet.8">
              <p:embed/>
            </p:oleObj>
          </a:graphicData>
        </a:graphic>
      </p:graphicFrame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2428875" y="3929063"/>
            <a:ext cx="0" cy="78581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956425" y="5214938"/>
            <a:ext cx="1071563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4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0.5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880225" y="4448175"/>
            <a:ext cx="1219200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0.6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813550" y="3590925"/>
            <a:ext cx="1219200" cy="3381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0.8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813550" y="3214688"/>
            <a:ext cx="121920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/>
              <a:t>Q = 1.0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438400" y="4705350"/>
            <a:ext cx="1633538" cy="952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stealth" w="lg" len="lg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84" name="Oval 20"/>
          <p:cNvSpPr>
            <a:spLocks noChangeArrowheads="1"/>
          </p:cNvSpPr>
          <p:nvPr/>
        </p:nvSpPr>
        <p:spPr bwMode="auto">
          <a:xfrm>
            <a:off x="2357438" y="4643438"/>
            <a:ext cx="142875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4293D-ADEF-4ECD-AB15-B5098904DCC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38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Labeling Strategies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2441575"/>
            <a:ext cx="8089900" cy="3724275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mtClean="0"/>
              <a:t>Single Labeling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Get as many data points as possible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One label each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Round-robin Repeated Labeling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Repeatedly label data points,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mtClean="0"/>
              <a:t>Give next label to the one with the fewest so far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39367</TotalTime>
  <Words>1251</Words>
  <Application>Microsoft Office PowerPoint</Application>
  <PresentationFormat>On-screen Show (4:3)</PresentationFormat>
  <Paragraphs>357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Capsules</vt:lpstr>
      <vt:lpstr>1_Capsules</vt:lpstr>
      <vt:lpstr>Edge</vt:lpstr>
      <vt:lpstr>1_Edge</vt:lpstr>
      <vt:lpstr>Chart</vt:lpstr>
      <vt:lpstr>Equation</vt:lpstr>
      <vt:lpstr>Microsoft Office Excel 97-2003 Worksheet</vt:lpstr>
      <vt:lpstr>Get Another Label?  Improving Data Quality and Data Mining Using Multiple, Noisy Labelers</vt:lpstr>
      <vt:lpstr>Motivation</vt:lpstr>
      <vt:lpstr>Micro-Outsourcing: Mechanical Turk</vt:lpstr>
      <vt:lpstr>Motivation</vt:lpstr>
      <vt:lpstr>  Quality and Classification Performance</vt:lpstr>
      <vt:lpstr>How to Improve Labeling Quality</vt:lpstr>
      <vt:lpstr>Majority Voting and Label Quality</vt:lpstr>
      <vt:lpstr> Tradeoffs for Modeling</vt:lpstr>
      <vt:lpstr>Basic Labeling Strategies</vt:lpstr>
      <vt:lpstr>Repeat-Labeling vs. Single Labeling</vt:lpstr>
      <vt:lpstr>Repeat-Labeling vs. Single Labeling</vt:lpstr>
      <vt:lpstr>Selective Repeated-Labeling</vt:lpstr>
      <vt:lpstr>Natural Candidate: Entropy</vt:lpstr>
      <vt:lpstr>What Not to Do: Use Entropy</vt:lpstr>
      <vt:lpstr>Why not Entropy</vt:lpstr>
      <vt:lpstr>Estimating Label Uncertainty (LU)</vt:lpstr>
      <vt:lpstr>Label Uncertainty </vt:lpstr>
      <vt:lpstr>Label Uncertainty</vt:lpstr>
      <vt:lpstr>Label Uncertainty</vt:lpstr>
      <vt:lpstr>Quality Comparison</vt:lpstr>
      <vt:lpstr>Model Uncertainty (MU)</vt:lpstr>
      <vt:lpstr>Label + Model Uncertainty</vt:lpstr>
      <vt:lpstr>    Quality</vt:lpstr>
      <vt:lpstr>Comparison: Model Quality (I)</vt:lpstr>
      <vt:lpstr>Comparison: Model Quality (II)</vt:lpstr>
      <vt:lpstr>Summary of results</vt:lpstr>
      <vt:lpstr>Opens up many new directions…</vt:lpstr>
      <vt:lpstr>Other Projects</vt:lpstr>
      <vt:lpstr>SQoUT: Structured Querying over Unstructured Text</vt:lpstr>
      <vt:lpstr>In an ideal world…</vt:lpstr>
      <vt:lpstr>SQoUT: The Questions</vt:lpstr>
      <vt:lpstr>EconoMining Project Show me the Money!</vt:lpstr>
      <vt:lpstr>Some Indicative Dollar Values</vt:lpstr>
      <vt:lpstr>Thanks!  Q &amp; A?</vt:lpstr>
      <vt:lpstr>Estimating Labeler Quality</vt:lpstr>
      <vt:lpstr>So…</vt:lpstr>
      <vt:lpstr>Optimal Label Allocation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Cost-sensitive Decision Tree and Test Strategies</dc:title>
  <dc:creator>home</dc:creator>
  <cp:lastModifiedBy>Panos</cp:lastModifiedBy>
  <cp:revision>761</cp:revision>
  <dcterms:created xsi:type="dcterms:W3CDTF">2005-04-30T19:47:09Z</dcterms:created>
  <dcterms:modified xsi:type="dcterms:W3CDTF">2009-07-07T23:58:29Z</dcterms:modified>
</cp:coreProperties>
</file>